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4"/>
  </p:notesMasterIdLst>
  <p:sldIdLst>
    <p:sldId id="256" r:id="rId2"/>
    <p:sldId id="275" r:id="rId3"/>
    <p:sldId id="273" r:id="rId4"/>
    <p:sldId id="276" r:id="rId5"/>
    <p:sldId id="27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476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5A0F-C42C-4B1B-8C40-6186980DC892}" type="datetime1">
              <a:rPr lang="sv-SE" smtClean="0"/>
              <a:t>2016-01-11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63A3-3D0D-4F64-AFE8-047554EA9528}" type="datetime1">
              <a:rPr lang="sv-SE" smtClean="0"/>
              <a:t>2016-01-11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4D9F-3BA8-4ED9-93BC-56EBCAD2CD6B}" type="datetime1">
              <a:rPr lang="sv-SE" smtClean="0"/>
              <a:t>2016-01-11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7576B-97A8-4B68-B260-3F4F486145E3}" type="datetime1">
              <a:rPr lang="sv-SE" smtClean="0"/>
              <a:t>2016-01-11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B5C3A-D6A5-41C4-B9EA-6818985A5A1E}" type="datetime1">
              <a:rPr lang="sv-SE" smtClean="0"/>
              <a:t>2016-01-11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AD-D088-4425-8CB1-56152185617C}" type="datetime1">
              <a:rPr lang="sv-SE" smtClean="0"/>
              <a:t>2016-01-11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3F9-CE2E-475D-87F8-2B60D7ECF1DB}" type="datetime1">
              <a:rPr lang="sv-SE" smtClean="0"/>
              <a:t>2016-01-11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9D08-8087-4330-94A2-DE47D2F0D9CC}" type="datetime1">
              <a:rPr lang="sv-SE" smtClean="0"/>
              <a:t>2016-01-11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8A-1B34-4FDC-9153-733AEAF1A101}" type="datetime1">
              <a:rPr lang="sv-SE" smtClean="0"/>
              <a:t>2016-01-11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E59A-5815-4A19-8E4E-FD94979820E3}" type="datetime1">
              <a:rPr lang="sv-SE" smtClean="0"/>
              <a:t>2016-01-11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4941-B98C-4E97-A4D9-8129A5CD6B7F}" type="datetime1">
              <a:rPr lang="sv-SE" smtClean="0"/>
              <a:t>2016-01-11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4E67-CD25-4D36-8CDC-D8D47343A9BA}" type="datetime1">
              <a:rPr lang="sv-SE" smtClean="0"/>
              <a:t>2016-01-11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207-6334-4C8A-8B48-B7AD7928CA23}" type="datetime1">
              <a:rPr lang="sv-SE" smtClean="0"/>
              <a:t>2016-01-11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D5D3-03BC-493C-AFC2-0D805B50DDB5}" type="datetime1">
              <a:rPr lang="sv-SE" smtClean="0"/>
              <a:t>2016-01-11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1:</a:t>
            </a:r>
            <a:br>
              <a:rPr lang="sv-SE" dirty="0" smtClean="0"/>
            </a:br>
            <a:r>
              <a:rPr lang="sv-SE" dirty="0" smtClean="0"/>
              <a:t>Computer </a:t>
            </a:r>
            <a:r>
              <a:rPr lang="sv-SE" dirty="0" err="1" smtClean="0"/>
              <a:t>arithmetics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system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</a:t>
            </a:r>
          </a:p>
          <a:p>
            <a:r>
              <a:rPr lang="en-US" dirty="0" smtClean="0"/>
              <a:t>Exponent</a:t>
            </a:r>
          </a:p>
          <a:p>
            <a:r>
              <a:rPr lang="en-US" dirty="0" smtClean="0"/>
              <a:t>Mantissa=</a:t>
            </a:r>
            <a:r>
              <a:rPr lang="en-US" dirty="0" err="1" smtClean="0"/>
              <a:t>Significand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±</a:t>
            </a:r>
            <a:r>
              <a:rPr lang="en-US" baseline="-25000" dirty="0" smtClean="0"/>
              <a:t> </a:t>
            </a:r>
            <a:r>
              <a:rPr lang="en-US" dirty="0" smtClean="0"/>
              <a:t>0.d1d2…</a:t>
            </a:r>
            <a:r>
              <a:rPr lang="en-US" dirty="0" err="1" smtClean="0"/>
              <a:t>d</a:t>
            </a:r>
            <a:r>
              <a:rPr lang="en-US" baseline="-25000" dirty="0" err="1" smtClean="0"/>
              <a:t>p</a:t>
            </a:r>
            <a:r>
              <a:rPr lang="en-US" dirty="0" smtClean="0"/>
              <a:t>*b</a:t>
            </a:r>
            <a:r>
              <a:rPr lang="en-US" baseline="30000" dirty="0" smtClean="0"/>
              <a:t>e</a:t>
            </a:r>
            <a:endParaRPr lang="en-US" dirty="0" smtClean="0"/>
          </a:p>
          <a:p>
            <a:r>
              <a:rPr lang="en-US" dirty="0" smtClean="0"/>
              <a:t>Values to be presented approx [-10</a:t>
            </a:r>
            <a:r>
              <a:rPr lang="en-US" baseline="30000" dirty="0" smtClean="0"/>
              <a:t>300</a:t>
            </a:r>
            <a:r>
              <a:rPr lang="en-US" dirty="0" smtClean="0"/>
              <a:t>,10</a:t>
            </a:r>
            <a:r>
              <a:rPr lang="en-US" baseline="30000" dirty="0" smtClean="0"/>
              <a:t>300</a:t>
            </a:r>
            <a:r>
              <a:rPr lang="en-US" dirty="0" smtClean="0"/>
              <a:t>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10</a:t>
            </a:fld>
            <a:endParaRPr lang="sv-S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20466"/>
              </p:ext>
            </p:extLst>
          </p:nvPr>
        </p:nvGraphicFramePr>
        <p:xfrm>
          <a:off x="971600" y="3501008"/>
          <a:ext cx="6096000" cy="67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22"/>
                <a:gridCol w="1357322"/>
                <a:gridCol w="3905256"/>
              </a:tblGrid>
              <a:tr h="674678">
                <a:tc>
                  <a:txBody>
                    <a:bodyPr/>
                    <a:lstStyle/>
                    <a:p>
                      <a:r>
                        <a:rPr lang="en-US" dirty="0" smtClean="0"/>
                        <a:t>sign</a:t>
                      </a:r>
                    </a:p>
                    <a:p>
                      <a:r>
                        <a:rPr lang="en-US" dirty="0" smtClean="0"/>
                        <a:t>(1bit)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 </a:t>
                      </a:r>
                    </a:p>
                    <a:p>
                      <a:r>
                        <a:rPr lang="en-US" dirty="0" smtClean="0"/>
                        <a:t>(11bits)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Mantissa </a:t>
                      </a:r>
                    </a:p>
                    <a:p>
                      <a:r>
                        <a:rPr lang="en-US" dirty="0" smtClean="0"/>
                        <a:t>(52 bits)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system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Real numbers are not the same as computer floats!! But they are instead rounded towards floats…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6600"/>
                </a:solidFill>
              </a:rPr>
              <a:t>Ex.</a:t>
            </a:r>
            <a:r>
              <a:rPr lang="en-US" dirty="0" smtClean="0"/>
              <a:t>: Assume there are only 5 digits for mantissa, number 4.0000567 becomes 0.40000*10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In most computer systems, base is 2, not 10, but the problem remains.</a:t>
            </a:r>
          </a:p>
          <a:p>
            <a:r>
              <a:rPr lang="en-US" dirty="0" smtClean="0"/>
              <a:t>How computer floats are distributed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Very dense from -1 to 1, density decreases. If N points for numbers having exponent *10</a:t>
            </a:r>
            <a:r>
              <a:rPr lang="en-US" baseline="30000" dirty="0" smtClean="0"/>
              <a:t>1</a:t>
            </a:r>
            <a:r>
              <a:rPr lang="en-US" dirty="0" smtClean="0"/>
              <a:t>, also N points for  numbers with exponent 10</a:t>
            </a:r>
            <a:r>
              <a:rPr lang="en-US" baseline="30000" dirty="0" smtClean="0"/>
              <a:t>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11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221088"/>
            <a:ext cx="63627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floating-point numbers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Usually maximal allowed number in the exponent is one unit less than it could be </a:t>
            </a:r>
          </a:p>
          <a:p>
            <a:r>
              <a:rPr lang="en-US" dirty="0" smtClean="0"/>
              <a:t>± </a:t>
            </a:r>
            <a:r>
              <a:rPr lang="en-US" dirty="0" err="1" smtClean="0"/>
              <a:t>Inf</a:t>
            </a:r>
            <a:r>
              <a:rPr lang="en-US" dirty="0" smtClean="0"/>
              <a:t> : exponent is exp</a:t>
            </a:r>
            <a:r>
              <a:rPr lang="en-US" baseline="-25000" dirty="0" smtClean="0"/>
              <a:t>max</a:t>
            </a:r>
            <a:r>
              <a:rPr lang="en-US" dirty="0" smtClean="0"/>
              <a:t>+1 and mantissa is zero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: exponent is exp</a:t>
            </a:r>
            <a:r>
              <a:rPr lang="en-US" baseline="-25000" dirty="0" smtClean="0"/>
              <a:t>max</a:t>
            </a:r>
            <a:r>
              <a:rPr lang="en-US" dirty="0" smtClean="0"/>
              <a:t>+1 and mantissa is nonzero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Overflow/underflow: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10</a:t>
            </a:r>
            <a:r>
              <a:rPr lang="en-US" baseline="30000" dirty="0" smtClean="0"/>
              <a:t>200</a:t>
            </a:r>
            <a:r>
              <a:rPr lang="en-US" dirty="0" smtClean="0"/>
              <a:t>*10</a:t>
            </a:r>
            <a:r>
              <a:rPr lang="en-US" baseline="30000" dirty="0" smtClean="0"/>
              <a:t>200</a:t>
            </a:r>
            <a:r>
              <a:rPr lang="en-US" dirty="0" smtClean="0"/>
              <a:t>=+</a:t>
            </a:r>
            <a:r>
              <a:rPr lang="en-US" dirty="0" err="1" smtClean="0"/>
              <a:t>Inf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baseline="30000" dirty="0" smtClean="0"/>
              <a:t>400</a:t>
            </a:r>
            <a:r>
              <a:rPr lang="en-US" dirty="0" smtClean="0"/>
              <a:t>/10</a:t>
            </a:r>
            <a:r>
              <a:rPr lang="en-US" baseline="30000" dirty="0" smtClean="0"/>
              <a:t>400</a:t>
            </a:r>
            <a:r>
              <a:rPr lang="en-US" dirty="0" smtClean="0"/>
              <a:t>=</a:t>
            </a:r>
            <a:r>
              <a:rPr lang="en-US" dirty="0" err="1" smtClean="0"/>
              <a:t>Inf</a:t>
            </a:r>
            <a:r>
              <a:rPr lang="en-US" dirty="0" smtClean="0"/>
              <a:t>/</a:t>
            </a:r>
            <a:r>
              <a:rPr lang="en-US" dirty="0" err="1" smtClean="0"/>
              <a:t>Inf</a:t>
            </a:r>
            <a:r>
              <a:rPr lang="en-US" dirty="0" smtClean="0"/>
              <a:t>=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baseline="30000" dirty="0" smtClean="0"/>
              <a:t>-200</a:t>
            </a:r>
            <a:r>
              <a:rPr lang="en-US" dirty="0" smtClean="0"/>
              <a:t>/10</a:t>
            </a:r>
            <a:r>
              <a:rPr lang="en-US" baseline="30000" dirty="0" smtClean="0"/>
              <a:t>200</a:t>
            </a:r>
            <a:r>
              <a:rPr lang="en-US" dirty="0" smtClean="0"/>
              <a:t>=0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0*10</a:t>
            </a:r>
            <a:r>
              <a:rPr lang="en-US" baseline="30000" dirty="0" smtClean="0">
                <a:solidFill>
                  <a:srgbClr val="006600"/>
                </a:solidFill>
              </a:rPr>
              <a:t>400</a:t>
            </a:r>
            <a:r>
              <a:rPr lang="en-US" dirty="0" smtClean="0">
                <a:solidFill>
                  <a:srgbClr val="006600"/>
                </a:solidFill>
              </a:rPr>
              <a:t>=?</a:t>
            </a:r>
          </a:p>
          <a:p>
            <a:r>
              <a:rPr lang="en-US" dirty="0" smtClean="0"/>
              <a:t>If x:=x+1, the cycle will NOT converge to +</a:t>
            </a:r>
            <a:r>
              <a:rPr lang="en-US" dirty="0" err="1" smtClean="0"/>
              <a:t>Inf</a:t>
            </a:r>
            <a:r>
              <a:rPr lang="en-US" dirty="0" smtClean="0"/>
              <a:t> !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12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Operations on real numbers and floats</a:t>
            </a:r>
            <a:endParaRPr lang="sv-SE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floats are not the same as real numbers,  usual mathematical laws may break down.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</a:t>
            </a:r>
            <a:r>
              <a:rPr lang="en-US" dirty="0" smtClean="0"/>
              <a:t>: 1/3+1/3=2/3 where in computer 0.33333+0.33333≠0.66667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However, most of computer systems are designed to make arithmetic operations as correct as possible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13</a:t>
            </a:fld>
            <a:endParaRPr lang="sv-S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Operations on real numbers and floats</a:t>
            </a:r>
            <a:endParaRPr lang="sv-SE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More problems with floats:</a:t>
            </a:r>
          </a:p>
          <a:p>
            <a:endParaRPr lang="en-US" dirty="0" smtClean="0"/>
          </a:p>
          <a:p>
            <a:r>
              <a:rPr lang="en-US" dirty="0" smtClean="0"/>
              <a:t>Results of X*Y and X+Y do not result in a true value (overflow for ex.) </a:t>
            </a:r>
          </a:p>
          <a:p>
            <a:r>
              <a:rPr lang="en-US" dirty="0" smtClean="0"/>
              <a:t>A+X=B+X    but  B ≠A</a:t>
            </a:r>
          </a:p>
          <a:p>
            <a:r>
              <a:rPr lang="en-US" dirty="0" smtClean="0"/>
              <a:t>A+X=X but A+Y ≠Y</a:t>
            </a:r>
          </a:p>
          <a:p>
            <a:r>
              <a:rPr lang="en-US" dirty="0" smtClean="0"/>
              <a:t>A+X=X but X-X ≠a</a:t>
            </a:r>
          </a:p>
          <a:p>
            <a:r>
              <a:rPr lang="en-US" dirty="0" smtClean="0"/>
              <a:t>-&gt; </a:t>
            </a:r>
            <a:r>
              <a:rPr lang="en-US" dirty="0" smtClean="0">
                <a:solidFill>
                  <a:srgbClr val="006600"/>
                </a:solidFill>
              </a:rPr>
              <a:t>BE CAREFUL WHEN YOU COMPARE NUMBERS IN COMPUTER!</a:t>
            </a:r>
          </a:p>
          <a:p>
            <a:r>
              <a:rPr lang="en-US" dirty="0" smtClean="0"/>
              <a:t>Associativity and </a:t>
            </a:r>
            <a:r>
              <a:rPr lang="en-US" dirty="0" err="1" smtClean="0"/>
              <a:t>distributivity</a:t>
            </a:r>
            <a:r>
              <a:rPr lang="en-US" dirty="0" smtClean="0"/>
              <a:t> may not hold</a:t>
            </a:r>
            <a:endParaRPr lang="sv-SE" dirty="0">
              <a:solidFill>
                <a:srgbClr val="0066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14</a:t>
            </a:fld>
            <a:endParaRPr lang="sv-S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problem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Recall x:=x+1, similar problem may occur when summing arbitrary data series.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Solution A: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Sort the numbers ascending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Sum up numbers in this order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Solution B </a:t>
            </a:r>
            <a:r>
              <a:rPr lang="en-US" dirty="0" smtClean="0"/>
              <a:t>(similar magnitude):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Sum numbers </a:t>
            </a:r>
            <a:r>
              <a:rPr lang="en-US" dirty="0" err="1" smtClean="0"/>
              <a:t>pairwise</a:t>
            </a:r>
            <a:r>
              <a:rPr lang="en-US" dirty="0" smtClean="0"/>
              <a:t>, having n numbers obtain n/2 numbers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Continue until you have 1 number</a:t>
            </a:r>
          </a:p>
          <a:p>
            <a:pPr marL="566928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15</a:t>
            </a:fld>
            <a:endParaRPr lang="sv-S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computing exponent using Taylor series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</a:t>
            </a:r>
            <a:r>
              <a:rPr lang="en-US" baseline="30000" dirty="0" smtClean="0"/>
              <a:t>x</a:t>
            </a:r>
            <a:r>
              <a:rPr lang="en-US" dirty="0" smtClean="0"/>
              <a:t>=1+x+x</a:t>
            </a:r>
            <a:r>
              <a:rPr lang="en-US" baseline="30000" dirty="0" smtClean="0"/>
              <a:t>2</a:t>
            </a:r>
            <a:r>
              <a:rPr lang="en-US" dirty="0" smtClean="0"/>
              <a:t>/2+x</a:t>
            </a:r>
            <a:r>
              <a:rPr lang="en-US" baseline="30000" dirty="0" smtClean="0"/>
              <a:t>3</a:t>
            </a:r>
            <a:r>
              <a:rPr lang="en-US" dirty="0" smtClean="0"/>
              <a:t>/6+…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x=20, the formula works fine</a:t>
            </a:r>
          </a:p>
          <a:p>
            <a:r>
              <a:rPr lang="en-US" dirty="0" smtClean="0"/>
              <a:t>If x=-20, the error is almost 100%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Main reason: varying sign of the terms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Cancellation</a:t>
            </a:r>
            <a:r>
              <a:rPr lang="en-US" dirty="0" smtClean="0"/>
              <a:t> = adding two numbers almost equal magnitude, opposite sign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Here, effects of small cancellations accumulated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16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200" dirty="0" smtClean="0"/>
              <a:t>Computer </a:t>
            </a:r>
            <a:r>
              <a:rPr lang="sv-SE" sz="3200" dirty="0" err="1" smtClean="0"/>
              <a:t>arithmetics</a:t>
            </a:r>
            <a:r>
              <a:rPr lang="sv-SE" sz="3200" dirty="0" smtClean="0"/>
              <a:t> in matrix </a:t>
            </a:r>
            <a:r>
              <a:rPr lang="sv-SE" sz="3200" dirty="0" err="1" smtClean="0"/>
              <a:t>computations</a:t>
            </a:r>
            <a:endParaRPr lang="sv-SE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often</a:t>
            </a:r>
            <a:r>
              <a:rPr lang="sv-SE" dirty="0" smtClean="0"/>
              <a:t>,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needs</a:t>
            </a:r>
            <a:r>
              <a:rPr lang="sv-SE" dirty="0" smtClean="0"/>
              <a:t> to </a:t>
            </a:r>
            <a:r>
              <a:rPr lang="sv-SE" dirty="0" err="1" smtClean="0"/>
              <a:t>solve</a:t>
            </a:r>
            <a:r>
              <a:rPr lang="sv-SE" dirty="0" smtClean="0"/>
              <a:t> (ex: regression)</a:t>
            </a:r>
          </a:p>
          <a:p>
            <a:endParaRPr lang="sv-SE" dirty="0" smtClean="0"/>
          </a:p>
          <a:p>
            <a:pPr algn="ctr">
              <a:buNone/>
            </a:pPr>
            <a:r>
              <a:rPr lang="sv-SE" b="1" dirty="0" err="1" smtClean="0"/>
              <a:t>Ax</a:t>
            </a:r>
            <a:r>
              <a:rPr lang="sv-SE" dirty="0" err="1" smtClean="0"/>
              <a:t>=</a:t>
            </a:r>
            <a:r>
              <a:rPr lang="sv-SE" b="1" dirty="0" err="1" smtClean="0"/>
              <a:t>b</a:t>
            </a:r>
            <a:endParaRPr lang="sv-SE" b="1" dirty="0" smtClean="0"/>
          </a:p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sv-SE" sz="1600" b="1" dirty="0" smtClean="0"/>
              <a:t>A </a:t>
            </a:r>
            <a:r>
              <a:rPr lang="sv-SE" sz="1600" dirty="0" err="1" smtClean="0"/>
              <a:t>matrix</a:t>
            </a:r>
            <a:endParaRPr lang="sv-SE" sz="1600" dirty="0" smtClean="0"/>
          </a:p>
          <a:p>
            <a:pPr>
              <a:buNone/>
            </a:pPr>
            <a:r>
              <a:rPr lang="sv-SE" sz="1600" b="1" dirty="0" smtClean="0"/>
              <a:t>X </a:t>
            </a:r>
            <a:r>
              <a:rPr lang="sv-SE" sz="1600" dirty="0" err="1" smtClean="0"/>
              <a:t>unknown</a:t>
            </a:r>
            <a:r>
              <a:rPr lang="sv-SE" sz="1600" dirty="0" smtClean="0"/>
              <a:t> </a:t>
            </a:r>
            <a:r>
              <a:rPr lang="sv-SE" sz="1600" dirty="0" err="1" smtClean="0"/>
              <a:t>vector</a:t>
            </a:r>
            <a:endParaRPr lang="sv-SE" sz="1600" dirty="0" smtClean="0"/>
          </a:p>
          <a:p>
            <a:pPr>
              <a:buNone/>
            </a:pPr>
            <a:r>
              <a:rPr lang="sv-SE" sz="1600" b="1" dirty="0" smtClean="0"/>
              <a:t>b </a:t>
            </a:r>
            <a:r>
              <a:rPr lang="sv-SE" sz="1600" dirty="0" err="1" smtClean="0"/>
              <a:t>vector</a:t>
            </a:r>
            <a:r>
              <a:rPr lang="sv-SE" sz="1600" dirty="0" smtClean="0"/>
              <a:t> of </a:t>
            </a:r>
            <a:r>
              <a:rPr lang="sv-SE" sz="1600" dirty="0" err="1" smtClean="0"/>
              <a:t>scalars</a:t>
            </a:r>
            <a:endParaRPr lang="sv-SE" sz="1600" dirty="0" smtClean="0"/>
          </a:p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sv-SE" b="1" dirty="0" err="1" smtClean="0"/>
              <a:t>Requirement</a:t>
            </a:r>
            <a:endParaRPr lang="sv-SE" b="1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algorithm</a:t>
            </a:r>
            <a:r>
              <a:rPr lang="sv-SE" dirty="0" smtClean="0"/>
              <a:t> </a:t>
            </a:r>
            <a:r>
              <a:rPr lang="sv-SE" dirty="0" err="1" smtClean="0"/>
              <a:t>solving</a:t>
            </a:r>
            <a:r>
              <a:rPr lang="sv-SE" dirty="0" smtClean="0"/>
              <a:t> the problem </a:t>
            </a:r>
            <a:r>
              <a:rPr lang="sv-SE" dirty="0" err="1" smtClean="0"/>
              <a:t>should</a:t>
            </a:r>
            <a:r>
              <a:rPr lang="sv-SE" dirty="0" smtClean="0"/>
              <a:t> be </a:t>
            </a:r>
            <a:r>
              <a:rPr lang="sv-SE" dirty="0" err="1" smtClean="0"/>
              <a:t>numerically</a:t>
            </a:r>
            <a:r>
              <a:rPr lang="sv-SE" dirty="0" smtClean="0"/>
              <a:t> </a:t>
            </a:r>
            <a:r>
              <a:rPr lang="sv-SE" dirty="0" err="1" smtClean="0"/>
              <a:t>stable</a:t>
            </a:r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8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Linear</a:t>
            </a:r>
            <a:r>
              <a:rPr lang="sv-SE" dirty="0" smtClean="0"/>
              <a:t> regression </a:t>
            </a:r>
            <a:r>
              <a:rPr lang="sv-SE" dirty="0" err="1" smtClean="0"/>
              <a:t>models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Minimize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Solve the equation system                              that can be written</a:t>
            </a:r>
          </a:p>
          <a:p>
            <a:pPr>
              <a:buNone/>
            </a:pPr>
            <a:r>
              <a:rPr lang="en-US" dirty="0" smtClean="0"/>
              <a:t>	           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1800" dirty="0" smtClean="0"/>
              <a:t>where                                                      is a matrix of observed x-variables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18</a:t>
            </a:fld>
            <a:endParaRPr lang="sv-SE"/>
          </a:p>
        </p:txBody>
      </p:sp>
      <p:graphicFrame>
        <p:nvGraphicFramePr>
          <p:cNvPr id="2099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23530"/>
              </p:ext>
            </p:extLst>
          </p:nvPr>
        </p:nvGraphicFramePr>
        <p:xfrm>
          <a:off x="4499992" y="2924944"/>
          <a:ext cx="1982787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1193760" imgH="444240" progId="Equation.3">
                  <p:embed/>
                </p:oleObj>
              </mc:Choice>
              <mc:Fallback>
                <p:oleObj name="Equation" r:id="rId3" imgW="1193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924944"/>
                        <a:ext cx="1982787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12152"/>
              </p:ext>
            </p:extLst>
          </p:nvPr>
        </p:nvGraphicFramePr>
        <p:xfrm>
          <a:off x="2339752" y="1916832"/>
          <a:ext cx="54610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3073320" imgH="431640" progId="Equation.3">
                  <p:embed/>
                </p:oleObj>
              </mc:Choice>
              <mc:Fallback>
                <p:oleObj name="Equation" r:id="rId5" imgW="3073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916832"/>
                        <a:ext cx="5461000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467897"/>
              </p:ext>
            </p:extLst>
          </p:nvPr>
        </p:nvGraphicFramePr>
        <p:xfrm>
          <a:off x="2195736" y="3501008"/>
          <a:ext cx="20605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kvation" r:id="rId7" imgW="901440" imgH="228600" progId="Equation.3">
                  <p:embed/>
                </p:oleObj>
              </mc:Choice>
              <mc:Fallback>
                <p:oleObj name="Ekvation" r:id="rId7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501008"/>
                        <a:ext cx="2060575" cy="5222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255592"/>
              </p:ext>
            </p:extLst>
          </p:nvPr>
        </p:nvGraphicFramePr>
        <p:xfrm>
          <a:off x="1187624" y="4293096"/>
          <a:ext cx="2449512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1511280" imgH="1168200" progId="Equation.3">
                  <p:embed/>
                </p:oleObj>
              </mc:Choice>
              <mc:Fallback>
                <p:oleObj name="Equation" r:id="rId9" imgW="15112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93096"/>
                        <a:ext cx="2449512" cy="189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49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Smoothing</a:t>
            </a:r>
            <a:r>
              <a:rPr lang="sv-SE" dirty="0" smtClean="0"/>
              <a:t> </a:t>
            </a:r>
            <a:r>
              <a:rPr lang="sv-SE" dirty="0" err="1" smtClean="0"/>
              <a:t>splines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Minimize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Solution is</a:t>
            </a:r>
          </a:p>
          <a:p>
            <a:endParaRPr lang="sv-SE" dirty="0" smtClean="0"/>
          </a:p>
          <a:p>
            <a:pPr>
              <a:buNone/>
            </a:pP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el-GR" dirty="0" smtClean="0"/>
              <a:t>θ</a:t>
            </a:r>
            <a:r>
              <a:rPr lang="sv-SE" dirty="0" smtClean="0"/>
              <a:t> is </a:t>
            </a:r>
            <a:r>
              <a:rPr lang="sv-SE" dirty="0" err="1" smtClean="0"/>
              <a:t>found</a:t>
            </a:r>
            <a:r>
              <a:rPr lang="sv-SE" dirty="0" smtClean="0"/>
              <a:t> from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19</a:t>
            </a:fld>
            <a:endParaRPr lang="sv-SE"/>
          </a:p>
        </p:txBody>
      </p:sp>
      <p:graphicFrame>
        <p:nvGraphicFramePr>
          <p:cNvPr id="2109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926598"/>
              </p:ext>
            </p:extLst>
          </p:nvPr>
        </p:nvGraphicFramePr>
        <p:xfrm>
          <a:off x="1115616" y="2564904"/>
          <a:ext cx="54832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kvation" r:id="rId3" imgW="3085920" imgH="431640" progId="Equation.3">
                  <p:embed/>
                </p:oleObj>
              </mc:Choice>
              <mc:Fallback>
                <p:oleObj name="Ekvation" r:id="rId3" imgW="3085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564904"/>
                        <a:ext cx="548322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723556"/>
              </p:ext>
            </p:extLst>
          </p:nvPr>
        </p:nvGraphicFramePr>
        <p:xfrm>
          <a:off x="3923928" y="5229200"/>
          <a:ext cx="32210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kvation" r:id="rId5" imgW="1409400" imgH="241200" progId="Equation.3">
                  <p:embed/>
                </p:oleObj>
              </mc:Choice>
              <mc:Fallback>
                <p:oleObj name="Ekvation" r:id="rId5" imgW="1409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229200"/>
                        <a:ext cx="3221037" cy="5508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992927"/>
              </p:ext>
            </p:extLst>
          </p:nvPr>
        </p:nvGraphicFramePr>
        <p:xfrm>
          <a:off x="2987824" y="4005064"/>
          <a:ext cx="20986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kvation" r:id="rId7" imgW="1180800" imgH="431640" progId="Equation.3">
                  <p:embed/>
                </p:oleObj>
              </mc:Choice>
              <mc:Fallback>
                <p:oleObj name="Ekvation" r:id="rId7" imgW="1180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005064"/>
                        <a:ext cx="209867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65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use LISAM(accessed via Student portal)</a:t>
            </a:r>
          </a:p>
          <a:p>
            <a:endParaRPr lang="en-US" dirty="0" smtClean="0"/>
          </a:p>
          <a:p>
            <a:r>
              <a:rPr lang="en-US" dirty="0" smtClean="0"/>
              <a:t>Lectures</a:t>
            </a:r>
          </a:p>
          <a:p>
            <a:endParaRPr lang="en-US" dirty="0" smtClean="0"/>
          </a:p>
          <a:p>
            <a:r>
              <a:rPr lang="en-US" dirty="0" smtClean="0"/>
              <a:t>Labs (computer). </a:t>
            </a:r>
            <a:r>
              <a:rPr lang="en-US" b="1" dirty="0" smtClean="0"/>
              <a:t>Deadlines, </a:t>
            </a:r>
            <a:r>
              <a:rPr lang="en-US" dirty="0" smtClean="0"/>
              <a:t>approximately a week after lab </a:t>
            </a:r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Individual report, group report.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Seminars – obligatory attendance</a:t>
            </a:r>
          </a:p>
          <a:p>
            <a:pPr lvl="1"/>
            <a:r>
              <a:rPr lang="en-US" dirty="0" smtClean="0"/>
              <a:t>Speaker groups</a:t>
            </a:r>
            <a:endParaRPr lang="en-US" dirty="0" smtClean="0"/>
          </a:p>
          <a:p>
            <a:pPr lvl="1"/>
            <a:r>
              <a:rPr lang="en-US" dirty="0" smtClean="0"/>
              <a:t>Opponent groups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written final exam (computer)</a:t>
            </a:r>
          </a:p>
          <a:p>
            <a:endParaRPr lang="en-US" dirty="0" smtClean="0"/>
          </a:p>
          <a:p>
            <a:r>
              <a:rPr lang="en-US" dirty="0" smtClean="0"/>
              <a:t>Course book: </a:t>
            </a:r>
            <a:r>
              <a:rPr lang="en-US" i="1" dirty="0" smtClean="0"/>
              <a:t>Computational statistics </a:t>
            </a:r>
            <a:r>
              <a:rPr lang="en-US" dirty="0" smtClean="0"/>
              <a:t>by J.E. Gentle.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2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Solving</a:t>
            </a:r>
            <a:r>
              <a:rPr lang="sv-SE" dirty="0" smtClean="0"/>
              <a:t> system of </a:t>
            </a:r>
            <a:r>
              <a:rPr lang="sv-SE" dirty="0" err="1" smtClean="0"/>
              <a:t>linear</a:t>
            </a:r>
            <a:r>
              <a:rPr lang="sv-SE" dirty="0" smtClean="0"/>
              <a:t> </a:t>
            </a:r>
            <a:r>
              <a:rPr lang="sv-SE" dirty="0" err="1" smtClean="0"/>
              <a:t>equations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be able to solve </a:t>
            </a:r>
            <a:r>
              <a:rPr lang="en-US" b="1" dirty="0" smtClean="0"/>
              <a:t>Ax=b </a:t>
            </a:r>
            <a:r>
              <a:rPr lang="en-US" dirty="0" smtClean="0"/>
              <a:t>numerically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Aware of computer </a:t>
            </a:r>
            <a:r>
              <a:rPr lang="en-US" dirty="0" err="1" smtClean="0">
                <a:solidFill>
                  <a:srgbClr val="FF0000"/>
                </a:solidFill>
              </a:rPr>
              <a:t>arithmetics</a:t>
            </a:r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 smtClean="0"/>
              <a:t>(recall </a:t>
            </a:r>
            <a:r>
              <a:rPr lang="en-US" dirty="0" err="1" smtClean="0"/>
              <a:t>a+x</a:t>
            </a:r>
            <a:r>
              <a:rPr lang="en-US" dirty="0" smtClean="0"/>
              <a:t>=x)</a:t>
            </a:r>
          </a:p>
          <a:p>
            <a:endParaRPr lang="en-US" dirty="0" smtClean="0"/>
          </a:p>
          <a:p>
            <a:r>
              <a:rPr lang="en-US" dirty="0" smtClean="0"/>
              <a:t>Condition number</a:t>
            </a:r>
          </a:p>
          <a:p>
            <a:pPr lvl="1"/>
            <a:r>
              <a:rPr lang="en-US" dirty="0" smtClean="0"/>
              <a:t>Original system</a:t>
            </a:r>
          </a:p>
          <a:p>
            <a:pPr lvl="1"/>
            <a:r>
              <a:rPr lang="en-US" dirty="0" smtClean="0"/>
              <a:t>Perturbed system</a:t>
            </a:r>
            <a:endParaRPr lang="sv-SE" dirty="0" smtClean="0"/>
          </a:p>
          <a:p>
            <a:endParaRPr lang="en-US" dirty="0" smtClean="0"/>
          </a:p>
          <a:p>
            <a:r>
              <a:rPr lang="en-US" dirty="0" smtClean="0"/>
              <a:t>Solution is good if small perturbation of </a:t>
            </a:r>
            <a:r>
              <a:rPr lang="en-US" i="1" dirty="0" smtClean="0"/>
              <a:t>b</a:t>
            </a:r>
            <a:r>
              <a:rPr lang="en-US" dirty="0" smtClean="0"/>
              <a:t> causes small perturbation of </a:t>
            </a:r>
            <a:r>
              <a:rPr lang="en-US" i="1" dirty="0" smtClean="0"/>
              <a:t>x, </a:t>
            </a:r>
            <a:r>
              <a:rPr lang="en-US" dirty="0" smtClean="0"/>
              <a:t>and since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7101" y="3705597"/>
            <a:ext cx="847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7102" y="4077072"/>
            <a:ext cx="847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596" y="4124697"/>
            <a:ext cx="1171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115172"/>
            <a:ext cx="10763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72171" y="5589240"/>
            <a:ext cx="25336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836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Solving</a:t>
            </a:r>
            <a:r>
              <a:rPr lang="sv-SE" dirty="0" smtClean="0"/>
              <a:t> system of </a:t>
            </a:r>
            <a:r>
              <a:rPr lang="sv-SE" dirty="0" err="1" smtClean="0"/>
              <a:t>linear</a:t>
            </a:r>
            <a:r>
              <a:rPr lang="sv-SE" dirty="0" smtClean="0"/>
              <a:t> </a:t>
            </a:r>
            <a:r>
              <a:rPr lang="sv-SE" dirty="0" err="1" smtClean="0"/>
              <a:t>equations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Condition number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Properties:</a:t>
            </a:r>
          </a:p>
          <a:p>
            <a:r>
              <a:rPr lang="en-US" dirty="0" smtClean="0"/>
              <a:t>Large condition number is a bad signal, but does not imply ill-conditioning</a:t>
            </a:r>
          </a:p>
          <a:p>
            <a:r>
              <a:rPr lang="en-US" dirty="0" smtClean="0"/>
              <a:t>If norm is L</a:t>
            </a:r>
            <a:r>
              <a:rPr lang="en-US" baseline="-25000" dirty="0" smtClean="0"/>
              <a:t>2</a:t>
            </a:r>
            <a:r>
              <a:rPr lang="en-US" dirty="0" smtClean="0"/>
              <a:t> then k is ratio of </a:t>
            </a:r>
            <a:r>
              <a:rPr lang="en-US" dirty="0" err="1" smtClean="0"/>
              <a:t>max.eigenvalue</a:t>
            </a:r>
            <a:r>
              <a:rPr lang="en-US" dirty="0" smtClean="0"/>
              <a:t> and </a:t>
            </a:r>
            <a:r>
              <a:rPr lang="en-US" dirty="0" err="1" smtClean="0"/>
              <a:t>min.eigenvalue</a:t>
            </a:r>
            <a:endParaRPr lang="en-US" dirty="0" smtClean="0"/>
          </a:p>
          <a:p>
            <a:r>
              <a:rPr lang="en-US" dirty="0" smtClean="0"/>
              <a:t>Since                                            problems in regression fitting may appear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21</a:t>
            </a:fld>
            <a:endParaRPr lang="sv-SE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0951" y="2083330"/>
            <a:ext cx="1981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229200"/>
            <a:ext cx="2952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851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Solving</a:t>
            </a:r>
            <a:r>
              <a:rPr lang="sv-SE" dirty="0"/>
              <a:t> system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equations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v-SE" dirty="0" smtClean="0">
                    <a:solidFill>
                      <a:srgbClr val="0070C0"/>
                    </a:solidFill>
                  </a:rPr>
                  <a:t>Resolving </a:t>
                </a:r>
                <a:r>
                  <a:rPr lang="sv-SE" dirty="0" err="1" smtClean="0">
                    <a:solidFill>
                      <a:srgbClr val="0070C0"/>
                    </a:solidFill>
                  </a:rPr>
                  <a:t>ill</a:t>
                </a:r>
                <a:r>
                  <a:rPr lang="sv-SE" dirty="0" smtClean="0">
                    <a:solidFill>
                      <a:srgbClr val="0070C0"/>
                    </a:solidFill>
                  </a:rPr>
                  <a:t>-conditioning</a:t>
                </a:r>
              </a:p>
              <a:p>
                <a:r>
                  <a:rPr lang="sv-SE" dirty="0" err="1" smtClean="0"/>
                  <a:t>Rescaling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variables</a:t>
                </a:r>
                <a:r>
                  <a:rPr lang="sv-SE" dirty="0" smtClean="0"/>
                  <a:t> (</a:t>
                </a:r>
                <a:r>
                  <a:rPr lang="sv-SE" dirty="0" err="1" smtClean="0"/>
                  <a:t>columns</a:t>
                </a:r>
                <a:r>
                  <a:rPr lang="sv-SE" dirty="0" smtClean="0"/>
                  <a:t>)</a:t>
                </a:r>
              </a:p>
              <a:p>
                <a:endParaRPr lang="sv-SE" dirty="0"/>
              </a:p>
              <a:p>
                <a:r>
                  <a:rPr lang="sv-SE" dirty="0" err="1" smtClean="0"/>
                  <a:t>Using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decompositions</a:t>
                </a:r>
                <a:endParaRPr lang="sv-SE" dirty="0" smtClean="0"/>
              </a:p>
              <a:p>
                <a:pPr lvl="1"/>
                <a:r>
                  <a:rPr lang="sv-SE" dirty="0" smtClean="0"/>
                  <a:t>QR, </a:t>
                </a:r>
                <a:r>
                  <a:rPr lang="sv-SE" dirty="0" err="1" smtClean="0"/>
                  <a:t>Cholesky</a:t>
                </a:r>
                <a:r>
                  <a:rPr lang="sv-SE" dirty="0" smtClean="0"/>
                  <a:t>, SVD,…</a:t>
                </a:r>
              </a:p>
              <a:p>
                <a:pPr marL="57150" indent="0">
                  <a:buNone/>
                </a:pPr>
                <a:endParaRPr lang="sv-SE" dirty="0" smtClean="0">
                  <a:solidFill>
                    <a:srgbClr val="C00000"/>
                  </a:solidFill>
                </a:endParaRPr>
              </a:p>
              <a:p>
                <a:pPr marL="57150" indent="0">
                  <a:buNone/>
                </a:pPr>
                <a:r>
                  <a:rPr lang="sv-SE" dirty="0" err="1" smtClean="0">
                    <a:solidFill>
                      <a:srgbClr val="C00000"/>
                    </a:solidFill>
                  </a:rPr>
                  <a:t>Example</a:t>
                </a:r>
                <a:r>
                  <a:rPr lang="sv-SE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𝐴𝑥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 →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𝐿</m:t>
                    </m:r>
                    <m:sSup>
                      <m:sSup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sv-SE" b="0" dirty="0" smtClean="0">
                  <a:solidFill>
                    <a:schemeClr val="tx1"/>
                  </a:solidFill>
                </a:endParaRPr>
              </a:p>
              <a:p>
                <a:pPr marL="514350" indent="-457200"/>
                <a:r>
                  <a:rPr lang="sv-SE" dirty="0" smtClean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𝐿𝑦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sv-SE" b="0" dirty="0" smtClean="0">
                  <a:solidFill>
                    <a:schemeClr val="tx1"/>
                  </a:solidFill>
                </a:endParaRPr>
              </a:p>
              <a:p>
                <a:pPr marL="514350" indent="-457200"/>
                <a:r>
                  <a:rPr lang="sv-SE" dirty="0" err="1" smtClean="0">
                    <a:solidFill>
                      <a:schemeClr val="tx1"/>
                    </a:solidFill>
                  </a:rPr>
                  <a:t>Solve</a:t>
                </a:r>
                <a:r>
                  <a:rPr lang="sv-SE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sv-S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500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statistics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Statistical analysis is often complex, paper and pen is often not enough -&gt; computer assistance is needed</a:t>
            </a:r>
          </a:p>
          <a:p>
            <a:endParaRPr lang="en-US" dirty="0" smtClean="0"/>
          </a:p>
          <a:p>
            <a:r>
              <a:rPr lang="en-US" dirty="0" smtClean="0"/>
              <a:t>In computational statistics, we answer questions like:</a:t>
            </a:r>
          </a:p>
          <a:p>
            <a:pPr lvl="1"/>
            <a:r>
              <a:rPr lang="en-US" dirty="0" smtClean="0"/>
              <a:t>How to implement statistical procedures that we do not get problems like overflow?</a:t>
            </a:r>
          </a:p>
          <a:p>
            <a:pPr lvl="1"/>
            <a:r>
              <a:rPr lang="en-US" dirty="0" smtClean="0"/>
              <a:t>How do we generate a random variable,  several correlated variables, variables coming from some multivariate distribution?</a:t>
            </a:r>
          </a:p>
          <a:p>
            <a:pPr lvl="1"/>
            <a:r>
              <a:rPr lang="en-US" dirty="0" smtClean="0"/>
              <a:t>How to compute maximum likelihood numerically?</a:t>
            </a:r>
          </a:p>
          <a:p>
            <a:pPr lvl="1"/>
            <a:r>
              <a:rPr lang="en-US" dirty="0" smtClean="0"/>
              <a:t>How to compute confidence </a:t>
            </a:r>
            <a:r>
              <a:rPr lang="en-US" smtClean="0"/>
              <a:t>(credible) intervals </a:t>
            </a:r>
            <a:r>
              <a:rPr lang="en-US" dirty="0" smtClean="0"/>
              <a:t>for complex distributions when deriving formulas is not helping?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48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 err="1" smtClean="0"/>
              <a:t>Arithmetics</a:t>
            </a:r>
            <a:endParaRPr lang="en-US" dirty="0" smtClean="0"/>
          </a:p>
          <a:p>
            <a:r>
              <a:rPr lang="en-US" dirty="0"/>
              <a:t>Optimization</a:t>
            </a:r>
          </a:p>
          <a:p>
            <a:r>
              <a:rPr lang="en-US" dirty="0" smtClean="0"/>
              <a:t>Random number generation</a:t>
            </a:r>
          </a:p>
          <a:p>
            <a:r>
              <a:rPr lang="en-US" dirty="0" smtClean="0"/>
              <a:t>Monte Carlo methods, MCMC</a:t>
            </a:r>
          </a:p>
          <a:p>
            <a:r>
              <a:rPr lang="en-US" dirty="0" smtClean="0"/>
              <a:t>Numerical </a:t>
            </a:r>
            <a:r>
              <a:rPr lang="en-US" dirty="0"/>
              <a:t>model selection and hypothesis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EM algorithm and stochastic optimization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52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400" dirty="0" err="1" smtClean="0"/>
              <a:t>Why</a:t>
            </a:r>
            <a:r>
              <a:rPr lang="sv-SE" sz="2400" dirty="0" smtClean="0"/>
              <a:t> </a:t>
            </a:r>
            <a:r>
              <a:rPr lang="sv-SE" sz="2400" dirty="0" err="1" smtClean="0"/>
              <a:t>statisticians</a:t>
            </a:r>
            <a:r>
              <a:rPr lang="sv-SE" sz="2400" dirty="0" smtClean="0"/>
              <a:t> </a:t>
            </a:r>
            <a:r>
              <a:rPr lang="sv-SE" sz="2400" dirty="0" err="1" smtClean="0"/>
              <a:t>need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think</a:t>
            </a:r>
            <a:r>
              <a:rPr lang="sv-SE" sz="2400" dirty="0" smtClean="0"/>
              <a:t> </a:t>
            </a:r>
            <a:r>
              <a:rPr lang="sv-SE" sz="2400" dirty="0" err="1" smtClean="0"/>
              <a:t>of</a:t>
            </a:r>
            <a:r>
              <a:rPr lang="sv-SE" sz="2400" dirty="0" smtClean="0"/>
              <a:t> computer </a:t>
            </a:r>
            <a:r>
              <a:rPr lang="sv-SE" sz="2400" dirty="0" err="1" smtClean="0"/>
              <a:t>arithmetics</a:t>
            </a:r>
            <a:r>
              <a:rPr lang="sv-SE" sz="2400" dirty="0" smtClean="0"/>
              <a:t>?</a:t>
            </a:r>
            <a:endParaRPr lang="sv-S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Magnitude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numbers</a:t>
            </a:r>
            <a:r>
              <a:rPr lang="sv-SE" dirty="0" smtClean="0"/>
              <a:t> </a:t>
            </a:r>
            <a:r>
              <a:rPr lang="sv-SE" dirty="0" err="1" smtClean="0"/>
              <a:t>affects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statistical </a:t>
            </a:r>
            <a:r>
              <a:rPr lang="sv-SE" dirty="0" err="1" smtClean="0"/>
              <a:t>computations</a:t>
            </a:r>
            <a:r>
              <a:rPr lang="sv-SE" dirty="0" smtClean="0"/>
              <a:t>: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2343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59750"/>
            <a:ext cx="2171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48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presentation and measures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data is stored in binary form (bits)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 Byte=8bit   (typical unit!)</a:t>
            </a:r>
          </a:p>
          <a:p>
            <a:r>
              <a:rPr lang="en-US" dirty="0" smtClean="0"/>
              <a:t>1 Word = 32 or 64 bit (depend on comp)</a:t>
            </a:r>
          </a:p>
          <a:p>
            <a:r>
              <a:rPr lang="en-US" dirty="0" smtClean="0"/>
              <a:t>1KB=1024bytes</a:t>
            </a:r>
          </a:p>
          <a:p>
            <a:r>
              <a:rPr lang="en-US" dirty="0" smtClean="0"/>
              <a:t>1MB=1024 KB</a:t>
            </a:r>
          </a:p>
          <a:p>
            <a:r>
              <a:rPr lang="en-US" dirty="0" smtClean="0"/>
              <a:t>…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6</a:t>
            </a:fld>
            <a:endParaRPr lang="sv-S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72860"/>
              </p:ext>
            </p:extLst>
          </p:nvPr>
        </p:nvGraphicFramePr>
        <p:xfrm>
          <a:off x="1475656" y="2348880"/>
          <a:ext cx="3690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368"/>
                <a:gridCol w="461368"/>
                <a:gridCol w="461368"/>
                <a:gridCol w="461368"/>
                <a:gridCol w="461368"/>
                <a:gridCol w="461368"/>
                <a:gridCol w="461368"/>
                <a:gridCol w="461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(American standard code for information exchange)</a:t>
            </a:r>
          </a:p>
          <a:p>
            <a:pPr lvl="1"/>
            <a:r>
              <a:rPr lang="en-US" dirty="0" smtClean="0"/>
              <a:t>Each character – 1 byte (totally 2</a:t>
            </a:r>
            <a:r>
              <a:rPr lang="en-US" baseline="30000" dirty="0" smtClean="0"/>
              <a:t>8</a:t>
            </a:r>
            <a:r>
              <a:rPr lang="en-US" dirty="0" smtClean="0"/>
              <a:t> characters)</a:t>
            </a:r>
          </a:p>
          <a:p>
            <a:pPr lvl="1"/>
            <a:r>
              <a:rPr lang="en-US" dirty="0" smtClean="0"/>
              <a:t>English </a:t>
            </a:r>
            <a:r>
              <a:rPr lang="en-US" dirty="0" err="1" smtClean="0"/>
              <a:t>letters+arabic</a:t>
            </a:r>
            <a:r>
              <a:rPr lang="en-US" dirty="0" smtClean="0"/>
              <a:t> </a:t>
            </a:r>
            <a:r>
              <a:rPr lang="en-US" dirty="0" err="1" smtClean="0"/>
              <a:t>numerals+punctuation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Unicode</a:t>
            </a:r>
          </a:p>
          <a:p>
            <a:pPr lvl="1"/>
            <a:r>
              <a:rPr lang="en-US" dirty="0" smtClean="0"/>
              <a:t>Each character – 2 bytes</a:t>
            </a:r>
          </a:p>
          <a:p>
            <a:pPr lvl="1"/>
            <a:r>
              <a:rPr lang="en-US" dirty="0" smtClean="0"/>
              <a:t>Variety of languages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Fixed-point (integer) system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integer can be represented as a sequence of bits</a:t>
            </a:r>
            <a:r>
              <a:rPr lang="sv-SE" dirty="0" smtClean="0"/>
              <a:t>: A=a</a:t>
            </a:r>
            <a:r>
              <a:rPr lang="sv-SE" baseline="-25000" dirty="0" smtClean="0"/>
              <a:t>0</a:t>
            </a:r>
            <a:r>
              <a:rPr lang="sv-SE" dirty="0" smtClean="0"/>
              <a:t>2</a:t>
            </a:r>
            <a:r>
              <a:rPr lang="sv-SE" baseline="30000" dirty="0" smtClean="0"/>
              <a:t>0</a:t>
            </a:r>
            <a:r>
              <a:rPr lang="sv-SE" dirty="0" smtClean="0"/>
              <a:t>+a</a:t>
            </a:r>
            <a:r>
              <a:rPr lang="sv-SE" baseline="-25000" dirty="0" smtClean="0"/>
              <a:t>1</a:t>
            </a:r>
            <a:r>
              <a:rPr lang="sv-SE" dirty="0" smtClean="0"/>
              <a:t>2</a:t>
            </a:r>
            <a:r>
              <a:rPr lang="sv-SE" baseline="30000" dirty="0" smtClean="0"/>
              <a:t>1</a:t>
            </a:r>
            <a:r>
              <a:rPr lang="sv-SE" dirty="0" smtClean="0"/>
              <a:t>+a</a:t>
            </a:r>
            <a:r>
              <a:rPr lang="sv-SE" baseline="-25000" dirty="0" smtClean="0"/>
              <a:t>2</a:t>
            </a:r>
            <a:r>
              <a:rPr lang="sv-SE" dirty="0" smtClean="0"/>
              <a:t>2</a:t>
            </a:r>
            <a:r>
              <a:rPr lang="sv-SE" baseline="30000" dirty="0" smtClean="0"/>
              <a:t>2</a:t>
            </a:r>
            <a:r>
              <a:rPr lang="sv-SE" dirty="0" smtClean="0"/>
              <a:t>+…. </a:t>
            </a:r>
            <a:r>
              <a:rPr lang="sv-SE" dirty="0" smtClean="0">
                <a:solidFill>
                  <a:srgbClr val="006600"/>
                </a:solidFill>
              </a:rPr>
              <a:t>Try with A=5 </a:t>
            </a:r>
            <a:r>
              <a:rPr lang="sv-SE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Integer may occupy a word, half of word or double word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Negative numbers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Leading bit</a:t>
            </a:r>
            <a:r>
              <a:rPr lang="en-US" dirty="0" smtClean="0"/>
              <a:t>: first bit=1 if negative  (easy)</a:t>
            </a:r>
          </a:p>
          <a:p>
            <a:pPr lvl="1"/>
            <a:r>
              <a:rPr lang="en-US" dirty="0" smtClean="0"/>
              <a:t>Two’s complement (short numbers): 8=00001000 </a:t>
            </a:r>
            <a:r>
              <a:rPr lang="en-US" smtClean="0"/>
              <a:t>,                         </a:t>
            </a:r>
            <a:r>
              <a:rPr lang="en-US" dirty="0" smtClean="0"/>
              <a:t>-8=11110111+1=11111000</a:t>
            </a:r>
          </a:p>
          <a:p>
            <a:pPr lvl="1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6600"/>
                </a:solidFill>
              </a:rPr>
              <a:t>Try to add +8 and -8! </a:t>
            </a:r>
          </a:p>
          <a:p>
            <a:pPr lvl="1"/>
            <a:r>
              <a:rPr lang="en-US" dirty="0" smtClean="0"/>
              <a:t>If k bits used,  range becomes [-2</a:t>
            </a:r>
            <a:r>
              <a:rPr lang="en-US" baseline="30000" dirty="0" smtClean="0"/>
              <a:t>k-1</a:t>
            </a:r>
            <a:r>
              <a:rPr lang="en-US" dirty="0" smtClean="0"/>
              <a:t>,2</a:t>
            </a:r>
            <a:r>
              <a:rPr lang="en-US" baseline="30000" dirty="0" smtClean="0"/>
              <a:t>k-1</a:t>
            </a:r>
            <a:r>
              <a:rPr lang="en-US" dirty="0" smtClean="0"/>
              <a:t>-1]</a:t>
            </a:r>
            <a:endParaRPr lang="en-US" dirty="0" smtClean="0">
              <a:solidFill>
                <a:srgbClr val="0066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Addition, multiplication: work with bits</a:t>
            </a:r>
          </a:p>
          <a:p>
            <a:r>
              <a:rPr lang="en-US" dirty="0" err="1" smtClean="0"/>
              <a:t>Substraction</a:t>
            </a:r>
            <a:r>
              <a:rPr lang="en-US" dirty="0" smtClean="0"/>
              <a:t>: A-B= A+ (-B)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Division:</a:t>
            </a:r>
            <a:r>
              <a:rPr lang="en-US" dirty="0" smtClean="0"/>
              <a:t> Is not easy to do,  rounded towards zero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Overflow: If adding two large numbers, sign bit can be treated as high order bit, in some </a:t>
            </a:r>
            <a:r>
              <a:rPr lang="en-US" dirty="0" smtClean="0"/>
              <a:t>(old) architectures resulted in </a:t>
            </a:r>
            <a:r>
              <a:rPr lang="en-US" dirty="0" smtClean="0"/>
              <a:t>a negative number!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7757</TotalTime>
  <Words>1019</Words>
  <Application>Microsoft Office PowerPoint</Application>
  <PresentationFormat>On-screen Show (4:3)</PresentationFormat>
  <Paragraphs>254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Theme1</vt:lpstr>
      <vt:lpstr>Equation</vt:lpstr>
      <vt:lpstr>Ekvation</vt:lpstr>
      <vt:lpstr>Lecture 1: Computer arithmetics</vt:lpstr>
      <vt:lpstr>Course structure</vt:lpstr>
      <vt:lpstr>Computational statistics</vt:lpstr>
      <vt:lpstr>Course contents</vt:lpstr>
      <vt:lpstr>Why statisticians need to think of computer arithmetics?</vt:lpstr>
      <vt:lpstr>Data presentation and measures</vt:lpstr>
      <vt:lpstr>Characters</vt:lpstr>
      <vt:lpstr>Fixed-point (integer) system</vt:lpstr>
      <vt:lpstr>Arithmetic operations</vt:lpstr>
      <vt:lpstr>Floating-point system</vt:lpstr>
      <vt:lpstr>Floating-point system</vt:lpstr>
      <vt:lpstr>Special floating-point numbers</vt:lpstr>
      <vt:lpstr>Operations on real numbers and floats</vt:lpstr>
      <vt:lpstr>Operations on real numbers and floats</vt:lpstr>
      <vt:lpstr>Summation problem</vt:lpstr>
      <vt:lpstr>Cancellation</vt:lpstr>
      <vt:lpstr>Computer arithmetics in matrix computations</vt:lpstr>
      <vt:lpstr>Linear regression models</vt:lpstr>
      <vt:lpstr>Smoothing splines</vt:lpstr>
      <vt:lpstr>Solving system of linear equations</vt:lpstr>
      <vt:lpstr>Solving system of linear equations</vt:lpstr>
      <vt:lpstr>Solving system of linear equations</vt:lpstr>
    </vt:vector>
  </TitlesOfParts>
  <Company>Linkopings universitet, 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Sysoevd</cp:lastModifiedBy>
  <cp:revision>678</cp:revision>
  <dcterms:created xsi:type="dcterms:W3CDTF">2010-03-24T13:38:58Z</dcterms:created>
  <dcterms:modified xsi:type="dcterms:W3CDTF">2016-01-11T10:22:07Z</dcterms:modified>
</cp:coreProperties>
</file>