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90" r:id="rId8"/>
    <p:sldId id="263" r:id="rId9"/>
    <p:sldId id="264" r:id="rId10"/>
    <p:sldId id="265" r:id="rId11"/>
    <p:sldId id="29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6" r:id="rId24"/>
    <p:sldId id="297" r:id="rId25"/>
    <p:sldId id="280" r:id="rId26"/>
    <p:sldId id="291" r:id="rId27"/>
    <p:sldId id="292" r:id="rId28"/>
    <p:sldId id="293" r:id="rId29"/>
    <p:sldId id="294" r:id="rId30"/>
    <p:sldId id="281" r:id="rId3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2016-02-02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448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476E-038E-4384-B29A-2E1EB19ACA3D}" type="datetime1">
              <a:rPr lang="sv-SE" smtClean="0"/>
              <a:t>2016-02-02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495F-84FC-4209-86E1-DB5A7B6E1082}" type="datetime1">
              <a:rPr lang="sv-SE" smtClean="0"/>
              <a:t>2016-02-02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91C8-66CB-47CD-81A5-59684706532C}" type="datetime1">
              <a:rPr lang="sv-SE" smtClean="0"/>
              <a:t>2016-02-02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868DB-14E9-4A29-9F36-2BBE46245B20}" type="datetime1">
              <a:rPr lang="sv-SE" smtClean="0"/>
              <a:t>2016-02-02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24163-33CE-43E1-8B56-71EA52D63165}" type="datetime1">
              <a:rPr lang="sv-SE" smtClean="0"/>
              <a:t>2016-02-02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732A38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E84CA-069D-47CA-8E7F-E0F91297E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1D8D-C518-4E01-803D-0CDDAF73FD2E}" type="datetime1">
              <a:rPr lang="sv-SE" smtClean="0"/>
              <a:t>2016-02-02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8F06-F9A8-4DC6-83AD-4031E3317A9F}" type="datetime1">
              <a:rPr lang="sv-SE" smtClean="0"/>
              <a:t>2016-02-02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F11D-179D-48EC-B580-FB3ED503BF37}" type="datetime1">
              <a:rPr lang="sv-SE" smtClean="0"/>
              <a:t>2016-02-02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ECB3-5809-4E40-9671-033EA6595BC5}" type="datetime1">
              <a:rPr lang="sv-SE" smtClean="0"/>
              <a:t>2016-02-02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644E-A994-4812-B3CF-EA17DD0892FF}" type="datetime1">
              <a:rPr lang="sv-SE" smtClean="0"/>
              <a:t>2016-02-02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F28-D256-41C7-8569-18C1B25D8462}" type="datetime1">
              <a:rPr lang="sv-SE" smtClean="0"/>
              <a:t>2016-02-02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16F4-830A-4B51-BAB9-1AE44C8B8615}" type="datetime1">
              <a:rPr lang="sv-SE" smtClean="0"/>
              <a:t>2016-02-02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5482-7A99-44DC-8298-A8DA125B7E8E}" type="datetime1">
              <a:rPr lang="sv-SE" smtClean="0"/>
              <a:t>2016-02-02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E67D-DE42-45DF-94F5-351595F8E236}" type="datetime1">
              <a:rPr lang="sv-SE" smtClean="0"/>
              <a:t>2016-02-02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Lecture</a:t>
            </a:r>
            <a:r>
              <a:rPr lang="sv-SE" smtClean="0"/>
              <a:t> </a:t>
            </a:r>
            <a:r>
              <a:rPr lang="sv-SE" smtClean="0"/>
              <a:t>2: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Optimization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Mathematical formulation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2052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smtClean="0"/>
              <a:t>Example 1: Constraints – volume=0.5L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Example 2- cont.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20000"/>
              </a:lnSpc>
            </a:pPr>
            <a:r>
              <a:rPr lang="en-US" sz="2000" smtClean="0"/>
              <a:t>Example 3 – no constraints</a:t>
            </a:r>
            <a:r>
              <a:rPr lang="en-US" sz="1600" smtClean="0"/>
              <a:t> </a:t>
            </a:r>
            <a:r>
              <a:rPr lang="en-US" sz="1800" smtClean="0">
                <a:solidFill>
                  <a:srgbClr val="99FF66"/>
                </a:solidFill>
              </a:rPr>
              <a:t>UNCONSTRAINED MINIMIZATION</a:t>
            </a:r>
            <a:endParaRPr lang="en-US" sz="1800" smtClean="0"/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419475" y="2708275"/>
          <a:ext cx="2122488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5" name="Equation" r:id="rId3" imgW="1396800" imgH="1422360" progId="Equation.3">
                  <p:embed/>
                </p:oleObj>
              </mc:Choice>
              <mc:Fallback>
                <p:oleObj name="Equation" r:id="rId3" imgW="1396800" imgH="1422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08275"/>
                        <a:ext cx="2122488" cy="2160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dirty="0" smtClean="0">
                <a:solidFill>
                  <a:schemeClr val="tx1"/>
                </a:solidFill>
              </a:rPr>
              <a:t>Split into groups of three-four and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Find an application when optimization is needed (your personal experience, research, university courses)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State your problem</a:t>
            </a:r>
          </a:p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Objective function</a:t>
            </a:r>
          </a:p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Parameters</a:t>
            </a:r>
          </a:p>
          <a:p>
            <a:pPr marL="838200" lvl="1" indent="-381000" eaLnBrk="1" hangingPunct="1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Constraints if any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You have </a:t>
            </a:r>
            <a:r>
              <a:rPr lang="en-US" b="1" dirty="0" smtClean="0">
                <a:solidFill>
                  <a:srgbClr val="0000CC"/>
                </a:solidFill>
              </a:rPr>
              <a:t>max 10 minutes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C000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2247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we are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endParaRPr lang="en-US" dirty="0" smtClean="0"/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 smtClean="0"/>
              <a:t>Why different algorithms?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Speed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Memory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Historically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71550" y="2565400"/>
            <a:ext cx="2016125" cy="40011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CCCC"/>
                </a:solidFill>
              </a:rPr>
              <a:t>Optimization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924300" y="2997200"/>
            <a:ext cx="1511300" cy="3385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</a:rPr>
              <a:t>Constrained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779838" y="2133600"/>
            <a:ext cx="1944687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Unconstrained</a:t>
            </a:r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 flipV="1">
            <a:off x="2987675" y="2349500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2987675" y="2781300"/>
            <a:ext cx="9366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924300" y="2997200"/>
            <a:ext cx="1511300" cy="3603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3924300" y="2997200"/>
            <a:ext cx="1511300" cy="3603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5724525" y="2492375"/>
            <a:ext cx="4318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011863" y="3284538"/>
            <a:ext cx="2520950" cy="187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C000"/>
                </a:solidFill>
              </a:rPr>
              <a:t>Steepest descent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6600"/>
                </a:solidFill>
              </a:rPr>
              <a:t>Newton method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6600"/>
                </a:solidFill>
              </a:rPr>
              <a:t>Quasi-Newton-Methods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6600"/>
                </a:solidFill>
              </a:rPr>
              <a:t>Conjugate gradients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37898" grpId="0" animBg="1"/>
      <p:bldP spid="37900" grpId="0" animBg="1"/>
      <p:bldP spid="37900" grpId="1" animBg="1"/>
      <p:bldP spid="37901" grpId="0" animBg="1"/>
      <p:bldP spid="37901" grpId="1" animBg="1"/>
      <p:bldP spid="37902" grpId="0" animBg="1"/>
      <p:bldP spid="379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One-dimensional minimization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One-dimensional minimization=one parameter</a:t>
            </a:r>
          </a:p>
          <a:p>
            <a:pPr eaLnBrk="1" hangingPunct="1"/>
            <a:r>
              <a:rPr lang="en-US" smtClean="0"/>
              <a:t>Algorithm Golden Section: finds local minimum on interval [A,B]</a:t>
            </a:r>
          </a:p>
          <a:p>
            <a:pPr eaLnBrk="1" hangingPunct="1"/>
            <a:r>
              <a:rPr lang="en-US" smtClean="0"/>
              <a:t>It narrows down the search interval, constant reduction factor 1-</a:t>
            </a:r>
            <a:r>
              <a:rPr lang="el-GR" smtClean="0">
                <a:cs typeface="Arial" charset="0"/>
              </a:rPr>
              <a:t>α</a:t>
            </a:r>
            <a:r>
              <a:rPr lang="en-US" smtClean="0">
                <a:cs typeface="Arial" charset="0"/>
              </a:rPr>
              <a:t>=</a:t>
            </a:r>
            <a:r>
              <a:rPr lang="en-US" smtClean="0"/>
              <a:t>(</a:t>
            </a:r>
            <a:r>
              <a:rPr lang="en-US" smtClean="0">
                <a:cs typeface="Arial" charset="0"/>
              </a:rPr>
              <a:t>√5 -1 )/2≈0.62</a:t>
            </a:r>
          </a:p>
          <a:p>
            <a:pPr eaLnBrk="1" hangingPunct="1"/>
            <a:endParaRPr lang="en-US" smtClean="0">
              <a:cs typeface="Arial" charset="0"/>
            </a:endParaRP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One-dimensional minimization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330700" cy="4614863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lnSpc>
                <a:spcPct val="120000"/>
              </a:lnSpc>
              <a:buFontTx/>
              <a:buNone/>
            </a:pPr>
            <a:r>
              <a:rPr lang="en-US" b="1" smtClean="0"/>
              <a:t>Golden section</a:t>
            </a:r>
          </a:p>
          <a:p>
            <a:pPr marL="457200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Choose interval [x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3</a:t>
            </a:r>
            <a:r>
              <a:rPr lang="en-US" smtClean="0"/>
              <a:t>]</a:t>
            </a:r>
          </a:p>
          <a:p>
            <a:pPr marL="457200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Choose a=</a:t>
            </a:r>
            <a:r>
              <a:rPr lang="el-GR" smtClean="0">
                <a:cs typeface="Arial" charset="0"/>
              </a:rPr>
              <a:t>α</a:t>
            </a:r>
            <a:r>
              <a:rPr lang="sv-SE" smtClean="0">
                <a:cs typeface="Arial" charset="0"/>
              </a:rPr>
              <a:t>(</a:t>
            </a:r>
            <a:r>
              <a:rPr lang="en-US" smtClean="0"/>
              <a:t>x</a:t>
            </a:r>
            <a:r>
              <a:rPr lang="en-US" baseline="-25000" smtClean="0"/>
              <a:t>3</a:t>
            </a:r>
            <a:r>
              <a:rPr lang="en-US" smtClean="0"/>
              <a:t> – x</a:t>
            </a:r>
            <a:r>
              <a:rPr lang="en-US" baseline="-25000" smtClean="0"/>
              <a:t>1</a:t>
            </a:r>
            <a:r>
              <a:rPr lang="sv-SE" smtClean="0">
                <a:cs typeface="Arial" charset="0"/>
              </a:rPr>
              <a:t>)</a:t>
            </a:r>
          </a:p>
          <a:p>
            <a:pPr marL="457200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sv-SE" smtClean="0">
                <a:cs typeface="Arial" charset="0"/>
              </a:rPr>
              <a:t>x</a:t>
            </a:r>
            <a:r>
              <a:rPr lang="sv-SE" baseline="-25000" smtClean="0">
                <a:cs typeface="Arial" charset="0"/>
              </a:rPr>
              <a:t>2</a:t>
            </a:r>
            <a:r>
              <a:rPr lang="sv-SE" smtClean="0">
                <a:cs typeface="Arial" charset="0"/>
              </a:rPr>
              <a:t>=x</a:t>
            </a:r>
            <a:r>
              <a:rPr lang="sv-SE" baseline="-25000" smtClean="0">
                <a:cs typeface="Arial" charset="0"/>
              </a:rPr>
              <a:t>1</a:t>
            </a:r>
            <a:r>
              <a:rPr lang="sv-SE" smtClean="0">
                <a:cs typeface="Arial" charset="0"/>
              </a:rPr>
              <a:t>+a, x</a:t>
            </a:r>
            <a:r>
              <a:rPr lang="sv-SE" baseline="-25000" smtClean="0">
                <a:cs typeface="Arial" charset="0"/>
              </a:rPr>
              <a:t>4</a:t>
            </a:r>
            <a:r>
              <a:rPr lang="sv-SE" smtClean="0">
                <a:cs typeface="Arial" charset="0"/>
              </a:rPr>
              <a:t>=x</a:t>
            </a:r>
            <a:r>
              <a:rPr lang="sv-SE" baseline="-25000" smtClean="0">
                <a:cs typeface="Arial" charset="0"/>
              </a:rPr>
              <a:t>3</a:t>
            </a:r>
            <a:r>
              <a:rPr lang="sv-SE" smtClean="0">
                <a:cs typeface="Arial" charset="0"/>
              </a:rPr>
              <a:t>-a</a:t>
            </a:r>
          </a:p>
          <a:p>
            <a:pPr marL="457200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sv-SE" smtClean="0">
                <a:cs typeface="Arial" charset="0"/>
              </a:rPr>
              <a:t>If f</a:t>
            </a:r>
            <a:r>
              <a:rPr lang="sv-SE" baseline="-25000" smtClean="0">
                <a:cs typeface="Arial" charset="0"/>
              </a:rPr>
              <a:t>4</a:t>
            </a:r>
            <a:r>
              <a:rPr lang="sv-SE" smtClean="0">
                <a:cs typeface="Arial" charset="0"/>
              </a:rPr>
              <a:t>&gt;f</a:t>
            </a:r>
            <a:r>
              <a:rPr lang="sv-SE" baseline="-25000" smtClean="0">
                <a:cs typeface="Arial" charset="0"/>
              </a:rPr>
              <a:t>2 </a:t>
            </a:r>
            <a:r>
              <a:rPr lang="sv-SE" smtClean="0">
                <a:cs typeface="Arial" charset="0"/>
              </a:rPr>
              <a:t>select RED</a:t>
            </a:r>
          </a:p>
          <a:p>
            <a:pPr marL="457200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sv-SE" smtClean="0">
                <a:cs typeface="Arial" charset="0"/>
              </a:rPr>
              <a:t>If f</a:t>
            </a:r>
            <a:r>
              <a:rPr lang="sv-SE" baseline="-25000" smtClean="0">
                <a:cs typeface="Arial" charset="0"/>
              </a:rPr>
              <a:t>4</a:t>
            </a:r>
            <a:r>
              <a:rPr lang="sv-SE" smtClean="0">
                <a:cs typeface="Arial" charset="0"/>
              </a:rPr>
              <a:t>&lt;f</a:t>
            </a:r>
            <a:r>
              <a:rPr lang="sv-SE" baseline="-25000" smtClean="0">
                <a:cs typeface="Arial" charset="0"/>
              </a:rPr>
              <a:t>2 </a:t>
            </a:r>
            <a:r>
              <a:rPr lang="sv-SE" smtClean="0">
                <a:cs typeface="Arial" charset="0"/>
              </a:rPr>
              <a:t>select BLUE</a:t>
            </a:r>
          </a:p>
          <a:p>
            <a:pPr marL="457200" indent="-457200" eaLnBrk="1" hangingPunct="1">
              <a:lnSpc>
                <a:spcPct val="120000"/>
              </a:lnSpc>
              <a:buFontTx/>
              <a:buAutoNum type="arabicPeriod"/>
            </a:pPr>
            <a:r>
              <a:rPr lang="sv-SE" smtClean="0">
                <a:cs typeface="Arial" charset="0"/>
              </a:rPr>
              <a:t>Continue with new interval </a:t>
            </a:r>
            <a:r>
              <a:rPr lang="en-US" smtClean="0">
                <a:cs typeface="Arial" charset="0"/>
              </a:rPr>
              <a:t>until it is small</a:t>
            </a:r>
          </a:p>
          <a:p>
            <a:pPr marL="457200" indent="-457200" eaLnBrk="1" hangingPunct="1">
              <a:lnSpc>
                <a:spcPct val="120000"/>
              </a:lnSpc>
              <a:buFontTx/>
              <a:buNone/>
            </a:pPr>
            <a:r>
              <a:rPr lang="sv-SE" baseline="-25000" smtClean="0">
                <a:cs typeface="Arial" charset="0"/>
              </a:rPr>
              <a:t>Note: f should be unimodal</a:t>
            </a:r>
            <a:endParaRPr lang="el-GR" baseline="-25000" smtClean="0">
              <a:cs typeface="Arial" charset="0"/>
            </a:endParaRP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pic>
        <p:nvPicPr>
          <p:cNvPr id="24581" name="Picture 4" descr="GoldenSectionSear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1773238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5364163" y="4292600"/>
            <a:ext cx="180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6443663" y="4292600"/>
            <a:ext cx="172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7" grpId="1" animBg="1"/>
      <p:bldP spid="38918" grpId="0" animBg="1"/>
      <p:bldP spid="3891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R: One-dimensional minimization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Brent’s method – improved golden search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" pitchFamily="49" charset="0"/>
              </a:rPr>
              <a:t>optimize(f, interval,...)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Multidimensional optimization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268538" y="1773238"/>
          <a:ext cx="129698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3" name="Equation" r:id="rId3" imgW="583920" imgH="279360" progId="Equation.3">
                  <p:embed/>
                </p:oleObj>
              </mc:Choice>
              <mc:Fallback>
                <p:oleObj name="Equation" r:id="rId3" imgW="58392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73238"/>
                        <a:ext cx="1296987" cy="620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285720" y="1643050"/>
            <a:ext cx="4038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problem: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Gradient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Hessian</a:t>
            </a:r>
          </a:p>
        </p:txBody>
      </p:sp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General methodology: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sz="2000" dirty="0" smtClean="0"/>
              <a:t>Given starting point 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x=x</a:t>
            </a:r>
            <a:r>
              <a:rPr lang="en-US" sz="2000" baseline="-25000" dirty="0" smtClean="0"/>
              <a:t>0</a:t>
            </a:r>
            <a:endParaRPr lang="en-US" sz="2000" dirty="0" smtClean="0"/>
          </a:p>
          <a:p>
            <a:pPr marL="381000" indent="-381000" eaLnBrk="1" hangingPunct="1">
              <a:buFontTx/>
              <a:buAutoNum type="arabicPeriod"/>
            </a:pPr>
            <a:r>
              <a:rPr lang="en-US" sz="2000" dirty="0" smtClean="0"/>
              <a:t>Choose direction p and step </a:t>
            </a:r>
            <a:r>
              <a:rPr lang="el-GR" sz="2000" dirty="0" smtClean="0">
                <a:cs typeface="Arial" charset="0"/>
              </a:rPr>
              <a:t>α</a:t>
            </a:r>
            <a:endParaRPr lang="en-US" sz="2000" dirty="0" smtClean="0">
              <a:cs typeface="Arial" charset="0"/>
            </a:endParaRPr>
          </a:p>
          <a:p>
            <a:pPr marL="381000" indent="-381000" eaLnBrk="1" hangingPunct="1">
              <a:buFontTx/>
              <a:buAutoNum type="arabicPeriod"/>
            </a:pPr>
            <a:r>
              <a:rPr lang="en-US" sz="2000" dirty="0" smtClean="0">
                <a:cs typeface="Arial" charset="0"/>
              </a:rPr>
              <a:t>Move to </a:t>
            </a:r>
            <a:r>
              <a:rPr lang="en-US" sz="2000" i="1" dirty="0" smtClean="0">
                <a:cs typeface="Arial" charset="0"/>
              </a:rPr>
              <a:t>x:=x+ </a:t>
            </a:r>
            <a:r>
              <a:rPr lang="el-GR" sz="2000" i="1" dirty="0" smtClean="0">
                <a:cs typeface="Arial" charset="0"/>
              </a:rPr>
              <a:t>α </a:t>
            </a:r>
            <a:r>
              <a:rPr lang="en-US" sz="2000" i="1" dirty="0" smtClean="0"/>
              <a:t>p</a:t>
            </a:r>
            <a:endParaRPr lang="en-US" sz="2000" dirty="0" smtClean="0"/>
          </a:p>
          <a:p>
            <a:pPr marL="381000" indent="-381000" eaLnBrk="1" hangingPunct="1">
              <a:buFontTx/>
              <a:buAutoNum type="arabicPeriod"/>
            </a:pPr>
            <a:r>
              <a:rPr lang="en-US" sz="2000" dirty="0" smtClean="0"/>
              <a:t>Repeat from 2 until convergence</a:t>
            </a:r>
            <a:endParaRPr lang="el-GR" sz="2000" i="1" dirty="0" smtClean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1835150" y="2565400"/>
          <a:ext cx="144145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4" name="Equation" r:id="rId5" imgW="1066800" imgH="1041400" progId="Equation.3">
                  <p:embed/>
                </p:oleObj>
              </mc:Choice>
              <mc:Fallback>
                <p:oleObj name="Equation" r:id="rId5" imgW="1066800" imgH="1041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65400"/>
                        <a:ext cx="1441450" cy="1401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1763713" y="4221163"/>
          <a:ext cx="2735262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95" name="Equation" r:id="rId7" imgW="2120900" imgH="1066800" progId="Equation.3">
                  <p:embed/>
                </p:oleObj>
              </mc:Choice>
              <mc:Fallback>
                <p:oleObj name="Equation" r:id="rId7" imgW="2120900" imgH="1066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21163"/>
                        <a:ext cx="2735262" cy="13731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optimization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How to choose direction leading to function decrease ?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Taylor theorem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The minimum is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Any direction having 		         is </a:t>
            </a:r>
            <a:r>
              <a:rPr lang="en-US" dirty="0" smtClean="0">
                <a:solidFill>
                  <a:srgbClr val="FFCCCC"/>
                </a:solidFill>
              </a:rPr>
              <a:t>descent direction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76125"/>
              </p:ext>
            </p:extLst>
          </p:nvPr>
        </p:nvGraphicFramePr>
        <p:xfrm>
          <a:off x="2925975" y="2708920"/>
          <a:ext cx="45354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17" name="Equation" r:id="rId3" imgW="2374900" imgH="241300" progId="Equation.3">
                  <p:embed/>
                </p:oleObj>
              </mc:Choice>
              <mc:Fallback>
                <p:oleObj name="Equation" r:id="rId3" imgW="2374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975" y="2708920"/>
                        <a:ext cx="4535487" cy="455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5373900" y="2635895"/>
            <a:ext cx="1223962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V="1">
            <a:off x="5367555" y="3283594"/>
            <a:ext cx="509582" cy="862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010365" y="4074172"/>
            <a:ext cx="2808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CCCC"/>
                </a:solidFill>
              </a:rPr>
              <a:t>Should be minimized</a:t>
            </a:r>
          </a:p>
        </p:txBody>
      </p:sp>
      <p:sp>
        <p:nvSpPr>
          <p:cNvPr id="410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746506"/>
              </p:ext>
            </p:extLst>
          </p:nvPr>
        </p:nvGraphicFramePr>
        <p:xfrm>
          <a:off x="2867225" y="3359792"/>
          <a:ext cx="16573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18" name="Equation" r:id="rId5" imgW="799753" imgH="444307" progId="Equation.3">
                  <p:embed/>
                </p:oleObj>
              </mc:Choice>
              <mc:Fallback>
                <p:oleObj name="Equation" r:id="rId5" imgW="799753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225" y="3359792"/>
                        <a:ext cx="1657350" cy="927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491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816125"/>
              </p:ext>
            </p:extLst>
          </p:nvPr>
        </p:nvGraphicFramePr>
        <p:xfrm>
          <a:off x="3707904" y="4941168"/>
          <a:ext cx="1511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19" name="Equation" r:id="rId7" imgW="1104900" imgH="393700" progId="Equation.3">
                  <p:embed/>
                </p:oleObj>
              </mc:Choice>
              <mc:Fallback>
                <p:oleObj name="Equation" r:id="rId7" imgW="11049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941168"/>
                        <a:ext cx="15113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58" grpId="1" animBg="1"/>
      <p:bldP spid="49159" grpId="0" animBg="1"/>
      <p:bldP spid="49159" grpId="1" animBg="1"/>
      <p:bldP spid="49160" grpId="0"/>
      <p:bldP spid="4916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optimization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choose step size </a:t>
            </a:r>
            <a:r>
              <a:rPr lang="el-GR" smtClean="0">
                <a:cs typeface="Arial" charset="0"/>
              </a:rPr>
              <a:t>α</a:t>
            </a:r>
            <a:r>
              <a:rPr lang="en-US" smtClean="0">
                <a:cs typeface="Arial" charset="0"/>
              </a:rPr>
              <a:t>?</a:t>
            </a:r>
          </a:p>
          <a:p>
            <a:pPr lvl="1" eaLnBrk="1" hangingPunct="1"/>
            <a:r>
              <a:rPr lang="en-US" smtClean="0">
                <a:cs typeface="Arial" charset="0"/>
              </a:rPr>
              <a:t>Find global minimum along direction </a:t>
            </a:r>
            <a:r>
              <a:rPr lang="en-US" i="1" smtClean="0">
                <a:cs typeface="Arial" charset="0"/>
              </a:rPr>
              <a:t>p </a:t>
            </a:r>
            <a:r>
              <a:rPr lang="en-US" smtClean="0">
                <a:cs typeface="Arial" charset="0"/>
              </a:rPr>
              <a:t>(expensive)</a:t>
            </a:r>
          </a:p>
          <a:p>
            <a:pPr lvl="1" eaLnBrk="1" hangingPunct="1"/>
            <a:r>
              <a:rPr lang="en-US" smtClean="0">
                <a:cs typeface="Arial" charset="0"/>
              </a:rPr>
              <a:t>Find a sufficient decrease</a:t>
            </a:r>
          </a:p>
          <a:p>
            <a:pPr lvl="1" eaLnBrk="1" hangingPunct="1"/>
            <a:endParaRPr lang="en-US" smtClean="0">
              <a:cs typeface="Arial" charset="0"/>
            </a:endParaRP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FFCCCC"/>
                </a:solidFill>
                <a:cs typeface="Arial" charset="0"/>
              </a:rPr>
              <a:t>BACKTRACKING</a:t>
            </a:r>
          </a:p>
          <a:p>
            <a:pPr lvl="1" eaLnBrk="1" hangingPunct="1">
              <a:buFontTx/>
              <a:buNone/>
            </a:pPr>
            <a:r>
              <a:rPr lang="en-US" smtClean="0">
                <a:cs typeface="Arial" charset="0"/>
              </a:rPr>
              <a:t>Choose </a:t>
            </a:r>
            <a:r>
              <a:rPr lang="el-GR" i="1" smtClean="0">
                <a:cs typeface="Arial" charset="0"/>
              </a:rPr>
              <a:t>α</a:t>
            </a:r>
            <a:r>
              <a:rPr lang="en-US" i="1" baseline="-25000" smtClean="0">
                <a:cs typeface="Arial" charset="0"/>
              </a:rPr>
              <a:t>0</a:t>
            </a:r>
            <a:r>
              <a:rPr lang="en-US" smtClean="0">
                <a:cs typeface="Arial" charset="0"/>
              </a:rPr>
              <a:t> &gt;0, </a:t>
            </a:r>
            <a:r>
              <a:rPr lang="el-GR" i="1" smtClean="0">
                <a:cs typeface="Arial" charset="0"/>
              </a:rPr>
              <a:t>ρ</a:t>
            </a:r>
            <a:r>
              <a:rPr lang="en-US" smtClean="0">
                <a:cs typeface="Arial" charset="0"/>
              </a:rPr>
              <a:t> in (0,1), </a:t>
            </a:r>
            <a:r>
              <a:rPr lang="en-US" i="1" smtClean="0">
                <a:cs typeface="Arial" charset="0"/>
              </a:rPr>
              <a:t>c</a:t>
            </a:r>
            <a:r>
              <a:rPr lang="en-US" smtClean="0">
                <a:cs typeface="Arial" charset="0"/>
              </a:rPr>
              <a:t> in (0,1), </a:t>
            </a:r>
            <a:r>
              <a:rPr lang="el-GR" i="1" smtClean="0">
                <a:cs typeface="Arial" charset="0"/>
              </a:rPr>
              <a:t>α</a:t>
            </a:r>
            <a:r>
              <a:rPr lang="en-US" i="1" smtClean="0">
                <a:cs typeface="Arial" charset="0"/>
              </a:rPr>
              <a:t>:=</a:t>
            </a:r>
            <a:r>
              <a:rPr lang="en-US" smtClean="0">
                <a:cs typeface="Arial" charset="0"/>
              </a:rPr>
              <a:t> </a:t>
            </a:r>
            <a:r>
              <a:rPr lang="el-GR" i="1" smtClean="0">
                <a:cs typeface="Arial" charset="0"/>
              </a:rPr>
              <a:t>α</a:t>
            </a:r>
            <a:r>
              <a:rPr lang="en-US" i="1" baseline="-25000" smtClean="0">
                <a:cs typeface="Arial" charset="0"/>
              </a:rPr>
              <a:t>0</a:t>
            </a:r>
            <a:r>
              <a:rPr lang="en-US" smtClean="0">
                <a:cs typeface="Arial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mtClean="0">
                <a:cs typeface="Arial" charset="0"/>
              </a:rPr>
              <a:t>REPEAT until f(x</a:t>
            </a:r>
            <a:r>
              <a:rPr lang="en-US" baseline="-25000" smtClean="0">
                <a:cs typeface="Arial" charset="0"/>
              </a:rPr>
              <a:t>k</a:t>
            </a:r>
            <a:r>
              <a:rPr lang="en-US" smtClean="0">
                <a:cs typeface="Arial" charset="0"/>
              </a:rPr>
              <a:t>+ </a:t>
            </a:r>
            <a:r>
              <a:rPr lang="el-GR" i="1" smtClean="0">
                <a:cs typeface="Arial" charset="0"/>
              </a:rPr>
              <a:t>α</a:t>
            </a:r>
            <a:r>
              <a:rPr lang="en-US" i="1" smtClean="0">
                <a:cs typeface="Arial" charset="0"/>
              </a:rPr>
              <a:t>p</a:t>
            </a:r>
            <a:r>
              <a:rPr lang="en-US" i="1" baseline="-25000" smtClean="0">
                <a:cs typeface="Arial" charset="0"/>
              </a:rPr>
              <a:t>k</a:t>
            </a:r>
            <a:r>
              <a:rPr lang="en-US" smtClean="0">
                <a:cs typeface="Arial" charset="0"/>
              </a:rPr>
              <a:t>) ≤ f(x</a:t>
            </a:r>
            <a:r>
              <a:rPr lang="en-US" baseline="-25000" smtClean="0">
                <a:cs typeface="Arial" charset="0"/>
              </a:rPr>
              <a:t>k</a:t>
            </a:r>
            <a:r>
              <a:rPr lang="en-US" smtClean="0">
                <a:cs typeface="Arial" charset="0"/>
              </a:rPr>
              <a:t>) +c </a:t>
            </a:r>
            <a:r>
              <a:rPr lang="el-GR" i="1" smtClean="0">
                <a:cs typeface="Arial" charset="0"/>
              </a:rPr>
              <a:t>α▼</a:t>
            </a:r>
            <a:r>
              <a:rPr lang="en-US" i="1" smtClean="0">
                <a:cs typeface="Arial" charset="0"/>
              </a:rPr>
              <a:t>f</a:t>
            </a:r>
            <a:r>
              <a:rPr lang="en-US" i="1" baseline="-25000" smtClean="0">
                <a:cs typeface="Arial" charset="0"/>
              </a:rPr>
              <a:t>k</a:t>
            </a:r>
            <a:r>
              <a:rPr lang="en-US" i="1" baseline="30000" smtClean="0">
                <a:cs typeface="Arial" charset="0"/>
              </a:rPr>
              <a:t>T</a:t>
            </a:r>
            <a:r>
              <a:rPr lang="en-US" i="1" smtClean="0">
                <a:cs typeface="Arial" charset="0"/>
              </a:rPr>
              <a:t>(p</a:t>
            </a:r>
            <a:r>
              <a:rPr lang="en-US" i="1" baseline="-25000" smtClean="0">
                <a:cs typeface="Arial" charset="0"/>
              </a:rPr>
              <a:t>k</a:t>
            </a:r>
            <a:r>
              <a:rPr lang="en-US" i="1" smtClean="0">
                <a:cs typeface="Arial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i="1" smtClean="0">
                <a:cs typeface="Arial" charset="0"/>
              </a:rPr>
              <a:t>		 </a:t>
            </a:r>
            <a:r>
              <a:rPr lang="el-GR" i="1" smtClean="0">
                <a:cs typeface="Arial" charset="0"/>
              </a:rPr>
              <a:t>α</a:t>
            </a:r>
            <a:r>
              <a:rPr lang="en-US" i="1" smtClean="0">
                <a:cs typeface="Arial" charset="0"/>
              </a:rPr>
              <a:t>:= </a:t>
            </a:r>
            <a:r>
              <a:rPr lang="el-GR" i="1" smtClean="0">
                <a:cs typeface="Arial" charset="0"/>
              </a:rPr>
              <a:t>ρ α</a:t>
            </a:r>
            <a:endParaRPr lang="en-US" i="1" smtClean="0">
              <a:cs typeface="Arial" charset="0"/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cs typeface="Arial" charset="0"/>
              </a:rPr>
              <a:t>END</a:t>
            </a:r>
            <a:endParaRPr lang="el-GR" smtClean="0">
              <a:cs typeface="Arial" charset="0"/>
            </a:endParaRPr>
          </a:p>
          <a:p>
            <a:pPr lvl="1" eaLnBrk="1" hangingPunct="1"/>
            <a:endParaRPr lang="el-GR" smtClean="0">
              <a:cs typeface="Arial" charset="0"/>
            </a:endParaRPr>
          </a:p>
        </p:txBody>
      </p:sp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Newton’s method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In statistics called Newton-Raphson method</a:t>
            </a:r>
          </a:p>
          <a:p>
            <a:pPr eaLnBrk="1" hangingPunct="1">
              <a:buFontTx/>
              <a:buNone/>
            </a:pPr>
            <a:r>
              <a:rPr lang="en-US" sz="2000" b="1" smtClean="0"/>
              <a:t>General idea:</a:t>
            </a:r>
          </a:p>
          <a:p>
            <a:pPr eaLnBrk="1" hangingPunct="1">
              <a:buFontTx/>
              <a:buNone/>
            </a:pPr>
            <a:r>
              <a:rPr lang="en-US" sz="2000" smtClean="0"/>
              <a:t>Quadratic model 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Minimum</a:t>
            </a:r>
          </a:p>
        </p:txBody>
      </p:sp>
      <p:sp>
        <p:nvSpPr>
          <p:cNvPr id="44040" name="Rectangle 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When general function,</a:t>
            </a:r>
          </a:p>
          <a:p>
            <a:pPr eaLnBrk="1" hangingPunct="1">
              <a:buFontTx/>
              <a:buNone/>
            </a:pPr>
            <a:r>
              <a:rPr lang="en-US" sz="2000" smtClean="0"/>
              <a:t>Tailor expansion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Proceed to next point</a:t>
            </a:r>
          </a:p>
          <a:p>
            <a:pPr eaLnBrk="1" hangingPunct="1">
              <a:buFontTx/>
              <a:buNone/>
            </a:pPr>
            <a:r>
              <a:rPr lang="en-US" sz="2000" smtClean="0"/>
              <a:t>x:=x+</a:t>
            </a:r>
            <a:r>
              <a:rPr lang="el-GR" sz="2000" smtClean="0">
                <a:cs typeface="Arial" charset="0"/>
              </a:rPr>
              <a:t>α</a:t>
            </a:r>
            <a:r>
              <a:rPr lang="en-US" sz="2000" smtClean="0"/>
              <a:t>p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000" smtClean="0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</a:p>
        </p:txBody>
      </p:sp>
      <p:sp>
        <p:nvSpPr>
          <p:cNvPr id="51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816791"/>
              </p:ext>
            </p:extLst>
          </p:nvPr>
        </p:nvGraphicFramePr>
        <p:xfrm>
          <a:off x="899592" y="3068960"/>
          <a:ext cx="24796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58" name="Equation" r:id="rId3" imgW="1511280" imgH="393480" progId="Equation.3">
                  <p:embed/>
                </p:oleObj>
              </mc:Choice>
              <mc:Fallback>
                <p:oleObj name="Equation" r:id="rId3" imgW="1511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068960"/>
                        <a:ext cx="2479675" cy="641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1357290" y="4143380"/>
          <a:ext cx="1128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59" name="Equation" r:id="rId5" imgW="622080" imgH="228600" progId="Equation.3">
                  <p:embed/>
                </p:oleObj>
              </mc:Choice>
              <mc:Fallback>
                <p:oleObj name="Equation" r:id="rId5" imgW="622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143380"/>
                        <a:ext cx="1128713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43593"/>
              </p:ext>
            </p:extLst>
          </p:nvPr>
        </p:nvGraphicFramePr>
        <p:xfrm>
          <a:off x="4572000" y="2420888"/>
          <a:ext cx="38449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60" name="Equation" r:id="rId7" imgW="2882880" imgH="419040" progId="Equation.3">
                  <p:embed/>
                </p:oleObj>
              </mc:Choice>
              <mc:Fallback>
                <p:oleObj name="Equation" r:id="rId7" imgW="28828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20888"/>
                        <a:ext cx="3844925" cy="558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4786314" y="3929066"/>
          <a:ext cx="25923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61" name="Equation" r:id="rId9" imgW="1396394" imgH="266584" progId="Equation.3">
                  <p:embed/>
                </p:oleObj>
              </mc:Choice>
              <mc:Fallback>
                <p:oleObj name="Equation" r:id="rId9" imgW="1396394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929066"/>
                        <a:ext cx="2592388" cy="493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  <a:p>
            <a:pPr eaLnBrk="1" hangingPunct="1"/>
            <a:r>
              <a:rPr lang="en-US" dirty="0" smtClean="0"/>
              <a:t>Mathematical formulation</a:t>
            </a:r>
          </a:p>
          <a:p>
            <a:pPr eaLnBrk="1" hangingPunct="1"/>
            <a:r>
              <a:rPr lang="en-US" dirty="0" smtClean="0"/>
              <a:t>One-dimensional minimization</a:t>
            </a:r>
          </a:p>
          <a:p>
            <a:pPr eaLnBrk="1" hangingPunct="1"/>
            <a:r>
              <a:rPr lang="en-US" dirty="0" smtClean="0"/>
              <a:t>Newton’s Method</a:t>
            </a:r>
          </a:p>
          <a:p>
            <a:pPr eaLnBrk="1" hangingPunct="1"/>
            <a:r>
              <a:rPr lang="en-US" dirty="0" smtClean="0"/>
              <a:t>Conjugate gradient method</a:t>
            </a:r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Newton’s method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Illustration:</a:t>
            </a:r>
          </a:p>
          <a:p>
            <a:pPr lvl="1" eaLnBrk="1" hangingPunct="1"/>
            <a:r>
              <a:rPr lang="en-US" dirty="0" smtClean="0">
                <a:solidFill>
                  <a:srgbClr val="FFCCCC"/>
                </a:solidFill>
              </a:rPr>
              <a:t>Steepest descent</a:t>
            </a:r>
          </a:p>
          <a:p>
            <a:pPr lvl="1" eaLnBrk="1" hangingPunct="1"/>
            <a:r>
              <a:rPr lang="en-US" dirty="0" smtClean="0">
                <a:solidFill>
                  <a:srgbClr val="006600"/>
                </a:solidFill>
              </a:rPr>
              <a:t>Newton’s direction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sp>
        <p:nvSpPr>
          <p:cNvPr id="27651" name="Rectangle 11"/>
          <p:cNvSpPr>
            <a:spLocks noChangeArrowheads="1"/>
          </p:cNvSpPr>
          <p:nvPr/>
        </p:nvSpPr>
        <p:spPr bwMode="auto">
          <a:xfrm>
            <a:off x="5076825" y="1844675"/>
            <a:ext cx="2808288" cy="302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5292725" y="1989138"/>
            <a:ext cx="2149475" cy="2628900"/>
          </a:xfrm>
          <a:custGeom>
            <a:avLst/>
            <a:gdLst>
              <a:gd name="T0" fmla="*/ 1068388 w 1354"/>
              <a:gd name="T1" fmla="*/ 235131 h 1610"/>
              <a:gd name="T2" fmla="*/ 131763 w 1354"/>
              <a:gd name="T3" fmla="*/ 1716133 h 1610"/>
              <a:gd name="T4" fmla="*/ 1860550 w 1354"/>
              <a:gd name="T5" fmla="*/ 2604407 h 1610"/>
              <a:gd name="T6" fmla="*/ 1860550 w 1354"/>
              <a:gd name="T7" fmla="*/ 1864723 h 1610"/>
              <a:gd name="T8" fmla="*/ 1284287 w 1354"/>
              <a:gd name="T9" fmla="*/ 1418953 h 1610"/>
              <a:gd name="T10" fmla="*/ 1571625 w 1354"/>
              <a:gd name="T11" fmla="*/ 308610 h 1610"/>
              <a:gd name="T12" fmla="*/ 1068388 w 1354"/>
              <a:gd name="T13" fmla="*/ 235131 h 16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4"/>
              <a:gd name="T22" fmla="*/ 0 h 1610"/>
              <a:gd name="T23" fmla="*/ 1354 w 1354"/>
              <a:gd name="T24" fmla="*/ 1610 h 16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4" h="1610">
                <a:moveTo>
                  <a:pt x="673" y="144"/>
                </a:moveTo>
                <a:cubicBezTo>
                  <a:pt x="522" y="288"/>
                  <a:pt x="0" y="809"/>
                  <a:pt x="83" y="1051"/>
                </a:cubicBezTo>
                <a:cubicBezTo>
                  <a:pt x="166" y="1293"/>
                  <a:pt x="990" y="1580"/>
                  <a:pt x="1172" y="1595"/>
                </a:cubicBezTo>
                <a:cubicBezTo>
                  <a:pt x="1354" y="1610"/>
                  <a:pt x="1232" y="1263"/>
                  <a:pt x="1172" y="1142"/>
                </a:cubicBezTo>
                <a:cubicBezTo>
                  <a:pt x="1112" y="1021"/>
                  <a:pt x="839" y="1028"/>
                  <a:pt x="809" y="869"/>
                </a:cubicBezTo>
                <a:cubicBezTo>
                  <a:pt x="779" y="710"/>
                  <a:pt x="1013" y="310"/>
                  <a:pt x="990" y="189"/>
                </a:cubicBezTo>
                <a:cubicBezTo>
                  <a:pt x="967" y="68"/>
                  <a:pt x="824" y="0"/>
                  <a:pt x="673" y="144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7655" name="Freeform 7"/>
          <p:cNvSpPr>
            <a:spLocks/>
          </p:cNvSpPr>
          <p:nvPr/>
        </p:nvSpPr>
        <p:spPr bwMode="auto">
          <a:xfrm>
            <a:off x="5435600" y="2492375"/>
            <a:ext cx="1655763" cy="1968500"/>
          </a:xfrm>
          <a:custGeom>
            <a:avLst/>
            <a:gdLst>
              <a:gd name="T0" fmla="*/ 822990 w 1354"/>
              <a:gd name="T1" fmla="*/ 176065 h 1610"/>
              <a:gd name="T2" fmla="*/ 101498 w 1354"/>
              <a:gd name="T3" fmla="*/ 1285027 h 1610"/>
              <a:gd name="T4" fmla="*/ 1433201 w 1354"/>
              <a:gd name="T5" fmla="*/ 1950160 h 1610"/>
              <a:gd name="T6" fmla="*/ 1433201 w 1354"/>
              <a:gd name="T7" fmla="*/ 1396290 h 1610"/>
              <a:gd name="T8" fmla="*/ 989300 w 1354"/>
              <a:gd name="T9" fmla="*/ 1062501 h 1610"/>
              <a:gd name="T10" fmla="*/ 1210639 w 1354"/>
              <a:gd name="T11" fmla="*/ 231085 h 1610"/>
              <a:gd name="T12" fmla="*/ 822990 w 1354"/>
              <a:gd name="T13" fmla="*/ 176065 h 16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4"/>
              <a:gd name="T22" fmla="*/ 0 h 1610"/>
              <a:gd name="T23" fmla="*/ 1354 w 1354"/>
              <a:gd name="T24" fmla="*/ 1610 h 16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4" h="1610">
                <a:moveTo>
                  <a:pt x="673" y="144"/>
                </a:moveTo>
                <a:cubicBezTo>
                  <a:pt x="522" y="288"/>
                  <a:pt x="0" y="809"/>
                  <a:pt x="83" y="1051"/>
                </a:cubicBezTo>
                <a:cubicBezTo>
                  <a:pt x="166" y="1293"/>
                  <a:pt x="990" y="1580"/>
                  <a:pt x="1172" y="1595"/>
                </a:cubicBezTo>
                <a:cubicBezTo>
                  <a:pt x="1354" y="1610"/>
                  <a:pt x="1232" y="1263"/>
                  <a:pt x="1172" y="1142"/>
                </a:cubicBezTo>
                <a:cubicBezTo>
                  <a:pt x="1112" y="1021"/>
                  <a:pt x="839" y="1028"/>
                  <a:pt x="809" y="869"/>
                </a:cubicBezTo>
                <a:cubicBezTo>
                  <a:pt x="779" y="710"/>
                  <a:pt x="1013" y="310"/>
                  <a:pt x="990" y="189"/>
                </a:cubicBezTo>
                <a:cubicBezTo>
                  <a:pt x="967" y="68"/>
                  <a:pt x="824" y="0"/>
                  <a:pt x="673" y="144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5724525" y="3068638"/>
            <a:ext cx="877888" cy="1042987"/>
          </a:xfrm>
          <a:custGeom>
            <a:avLst/>
            <a:gdLst>
              <a:gd name="T0" fmla="*/ 436351 w 1354"/>
              <a:gd name="T1" fmla="*/ 93286 h 1610"/>
              <a:gd name="T2" fmla="*/ 53814 w 1354"/>
              <a:gd name="T3" fmla="*/ 680857 h 1610"/>
              <a:gd name="T4" fmla="*/ 759885 w 1354"/>
              <a:gd name="T5" fmla="*/ 1033270 h 1610"/>
              <a:gd name="T6" fmla="*/ 759885 w 1354"/>
              <a:gd name="T7" fmla="*/ 739808 h 1610"/>
              <a:gd name="T8" fmla="*/ 524528 w 1354"/>
              <a:gd name="T9" fmla="*/ 562954 h 1610"/>
              <a:gd name="T10" fmla="*/ 641883 w 1354"/>
              <a:gd name="T11" fmla="*/ 122438 h 1610"/>
              <a:gd name="T12" fmla="*/ 436351 w 1354"/>
              <a:gd name="T13" fmla="*/ 93286 h 16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4"/>
              <a:gd name="T22" fmla="*/ 0 h 1610"/>
              <a:gd name="T23" fmla="*/ 1354 w 1354"/>
              <a:gd name="T24" fmla="*/ 1610 h 16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4" h="1610">
                <a:moveTo>
                  <a:pt x="673" y="144"/>
                </a:moveTo>
                <a:cubicBezTo>
                  <a:pt x="522" y="288"/>
                  <a:pt x="0" y="809"/>
                  <a:pt x="83" y="1051"/>
                </a:cubicBezTo>
                <a:cubicBezTo>
                  <a:pt x="166" y="1293"/>
                  <a:pt x="990" y="1580"/>
                  <a:pt x="1172" y="1595"/>
                </a:cubicBezTo>
                <a:cubicBezTo>
                  <a:pt x="1354" y="1610"/>
                  <a:pt x="1232" y="1263"/>
                  <a:pt x="1172" y="1142"/>
                </a:cubicBezTo>
                <a:cubicBezTo>
                  <a:pt x="1112" y="1021"/>
                  <a:pt x="839" y="1028"/>
                  <a:pt x="809" y="869"/>
                </a:cubicBezTo>
                <a:cubicBezTo>
                  <a:pt x="779" y="710"/>
                  <a:pt x="1013" y="310"/>
                  <a:pt x="990" y="189"/>
                </a:cubicBezTo>
                <a:cubicBezTo>
                  <a:pt x="967" y="68"/>
                  <a:pt x="824" y="0"/>
                  <a:pt x="673" y="144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 rot="-3308080">
            <a:off x="5805487" y="2347913"/>
            <a:ext cx="1241425" cy="6286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>
            <a:off x="6443663" y="2420938"/>
            <a:ext cx="433387" cy="2873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H="1">
            <a:off x="6516688" y="2420938"/>
            <a:ext cx="360362" cy="0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Newton’s method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Comments</a:t>
            </a:r>
          </a:p>
          <a:p>
            <a:pPr eaLnBrk="1" hangingPunct="1"/>
            <a:r>
              <a:rPr lang="en-US" sz="2000" dirty="0" smtClean="0"/>
              <a:t>Under mild conditions: Converges quickly, especially near optimum</a:t>
            </a:r>
          </a:p>
          <a:p>
            <a:pPr eaLnBrk="1" hangingPunct="1"/>
            <a:r>
              <a:rPr lang="en-US" sz="2000" dirty="0" smtClean="0"/>
              <a:t>For </a:t>
            </a:r>
            <a:r>
              <a:rPr lang="en-US" sz="2000" i="1" dirty="0" smtClean="0"/>
              <a:t>p </a:t>
            </a:r>
            <a:r>
              <a:rPr lang="en-US" sz="2000" dirty="0" smtClean="0"/>
              <a:t>to be a descent direction Hessian should be </a:t>
            </a:r>
            <a:r>
              <a:rPr lang="en-US" sz="2000" b="1" dirty="0" smtClean="0"/>
              <a:t>positive definite</a:t>
            </a:r>
            <a:r>
              <a:rPr lang="en-US" sz="2000" dirty="0" smtClean="0"/>
              <a:t> (see why)–strong requirement!</a:t>
            </a:r>
          </a:p>
          <a:p>
            <a:pPr eaLnBrk="1" hangingPunct="1"/>
            <a:r>
              <a:rPr lang="en-US" sz="2000" dirty="0" smtClean="0"/>
              <a:t>Can be very expensive to compute reverse of Hessian on each iteration!</a:t>
            </a:r>
          </a:p>
          <a:p>
            <a:pPr eaLnBrk="1" hangingPunct="1"/>
            <a:r>
              <a:rPr lang="en-US" sz="2000" dirty="0" smtClean="0"/>
              <a:t>Need to store n*n matrix (Hessian) – memory requirements</a:t>
            </a:r>
          </a:p>
          <a:p>
            <a:pPr eaLnBrk="1" hangingPunct="1">
              <a:buFontTx/>
              <a:buNone/>
            </a:pPr>
            <a:endParaRPr lang="en-US" sz="2000" b="1" dirty="0" smtClean="0">
              <a:solidFill>
                <a:srgbClr val="FFFF66"/>
              </a:solidFill>
            </a:endParaRP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Quasi-Newton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Idea: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In Newton’s method instead computing inverse of Hessian on each step</a:t>
            </a:r>
          </a:p>
          <a:p>
            <a:pPr eaLnBrk="1" hangingPunct="1"/>
            <a:r>
              <a:rPr lang="en-US" dirty="0" smtClean="0"/>
              <a:t>Compute approximate Hessian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 and reverse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rgbClr val="0070C0"/>
                </a:solidFill>
              </a:rPr>
              <a:t>BFGS</a:t>
            </a:r>
            <a:r>
              <a:rPr lang="en-US" dirty="0" smtClean="0"/>
              <a:t>: Using knowledge about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k</a:t>
            </a:r>
            <a:r>
              <a:rPr lang="en-US" dirty="0" smtClean="0"/>
              <a:t>, function and gradient in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and x</a:t>
            </a:r>
            <a:r>
              <a:rPr lang="en-US" baseline="-25000" dirty="0" smtClean="0"/>
              <a:t>k+1</a:t>
            </a:r>
            <a:r>
              <a:rPr lang="en-US" dirty="0" smtClean="0"/>
              <a:t>, compute H</a:t>
            </a:r>
            <a:r>
              <a:rPr lang="en-US" baseline="-25000" dirty="0" smtClean="0"/>
              <a:t>k+1</a:t>
            </a:r>
          </a:p>
          <a:p>
            <a:pPr eaLnBrk="1" hangingPunct="1"/>
            <a:endParaRPr lang="en-US" b="1" baseline="-25000" dirty="0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950242"/>
              </p:ext>
            </p:extLst>
          </p:nvPr>
        </p:nvGraphicFramePr>
        <p:xfrm>
          <a:off x="2915816" y="4653136"/>
          <a:ext cx="23034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1" name="Equation" r:id="rId3" imgW="1079500" imgH="228600" progId="Equation.3">
                  <p:embed/>
                </p:oleObj>
              </mc:Choice>
              <mc:Fallback>
                <p:oleObj name="Equation" r:id="rId3" imgW="1079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653136"/>
                        <a:ext cx="2303462" cy="488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50950" y="2636838"/>
          <a:ext cx="447198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2" name="Ekvation" r:id="rId3" imgW="2374560" imgH="393480" progId="Equation.3">
                  <p:embed/>
                </p:oleObj>
              </mc:Choice>
              <mc:Fallback>
                <p:oleObj name="Ekvation" r:id="rId3" imgW="237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2636838"/>
                        <a:ext cx="4471988" cy="741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BFGS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40499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000" dirty="0" smtClean="0"/>
              <a:t>How to compute H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?</a:t>
            </a:r>
          </a:p>
          <a:p>
            <a:pPr eaLnBrk="1" hangingPunct="1"/>
            <a:r>
              <a:rPr lang="en-US" sz="2000" dirty="0" smtClean="0"/>
              <a:t>Quadratic model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should have the same function values and gradients as f(x) in points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and x</a:t>
            </a:r>
            <a:r>
              <a:rPr lang="en-US" sz="2000" baseline="-25000" dirty="0" smtClean="0"/>
              <a:t>k+1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-&gt; Secant condition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05351"/>
              </p:ext>
            </p:extLst>
          </p:nvPr>
        </p:nvGraphicFramePr>
        <p:xfrm>
          <a:off x="2266951" y="4600354"/>
          <a:ext cx="39608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3" name="Equation" r:id="rId5" imgW="1790700" imgH="228600" progId="Equation.3">
                  <p:embed/>
                </p:oleObj>
              </mc:Choice>
              <mc:Fallback>
                <p:oleObj name="Equation" r:id="rId5" imgW="179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1" y="4600354"/>
                        <a:ext cx="3960812" cy="506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3059113" y="4384454"/>
            <a:ext cx="1655763" cy="9366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2698751" y="5752879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CCCC"/>
                </a:solidFill>
              </a:rPr>
              <a:t>y</a:t>
            </a:r>
            <a:r>
              <a:rPr lang="en-US" i="1" baseline="-25000">
                <a:solidFill>
                  <a:srgbClr val="FFCCCC"/>
                </a:solidFill>
              </a:rPr>
              <a:t>k</a:t>
            </a:r>
            <a:endParaRPr lang="en-US" i="1">
              <a:solidFill>
                <a:srgbClr val="FFCCCC"/>
              </a:solidFill>
            </a:endParaRP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4930776" y="4384454"/>
            <a:ext cx="1655762" cy="9366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5291138" y="5608416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FFCCCC"/>
                </a:solidFill>
              </a:rPr>
              <a:t>s</a:t>
            </a:r>
            <a:r>
              <a:rPr lang="en-US" i="1" baseline="-25000">
                <a:solidFill>
                  <a:srgbClr val="FFCCCC"/>
                </a:solidFill>
              </a:rPr>
              <a:t>k</a:t>
            </a:r>
            <a:endParaRPr lang="en-US" i="1">
              <a:solidFill>
                <a:srgbClr val="FFCCCC"/>
              </a:solidFill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V="1">
            <a:off x="2914651" y="5248054"/>
            <a:ext cx="576262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V="1">
            <a:off x="5435601" y="5321079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94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 animBg="1"/>
      <p:bldP spid="54281" grpId="0"/>
      <p:bldP spid="54282" grpId="0" animBg="1"/>
      <p:bldP spid="54283" grpId="0"/>
      <p:bldP spid="54284" grpId="0" animBg="1"/>
      <p:bldP spid="542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051050" y="3190875"/>
          <a:ext cx="352901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6" name="Equation" r:id="rId3" imgW="1815840" imgH="533160" progId="Equation.3">
                  <p:embed/>
                </p:oleObj>
              </mc:Choice>
              <mc:Fallback>
                <p:oleObj name="Equation" r:id="rId3" imgW="18158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90875"/>
                        <a:ext cx="3529013" cy="1036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BFGS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4525962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2000" dirty="0" smtClean="0"/>
              <a:t>How to compute H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?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Distance between </a:t>
            </a:r>
            <a:r>
              <a:rPr lang="en-US" sz="2000" dirty="0" err="1" smtClean="0"/>
              <a:t>H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and H</a:t>
            </a:r>
            <a:r>
              <a:rPr lang="en-US" sz="2000" baseline="-25000" dirty="0" smtClean="0"/>
              <a:t>k+1 </a:t>
            </a:r>
            <a:r>
              <a:rPr lang="en-US" sz="2000" dirty="0" smtClean="0"/>
              <a:t>should be minimal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Updating formula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3563938" y="4581525"/>
          <a:ext cx="439261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7" name="Equation" r:id="rId5" imgW="2057400" imgH="457200" progId="Equation.3">
                  <p:embed/>
                </p:oleObj>
              </mc:Choice>
              <mc:Fallback>
                <p:oleObj name="Equation" r:id="rId5" imgW="205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581525"/>
                        <a:ext cx="4392612" cy="976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9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BFGS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FFCCCC"/>
                </a:solidFill>
              </a:rPr>
              <a:t>Comments</a:t>
            </a:r>
          </a:p>
          <a:p>
            <a:pPr eaLnBrk="1" hangingPunct="1"/>
            <a:r>
              <a:rPr lang="en-US" smtClean="0"/>
              <a:t>Typically takes more iterations than Newton’s method</a:t>
            </a:r>
          </a:p>
          <a:p>
            <a:pPr eaLnBrk="1" hangingPunct="1"/>
            <a:r>
              <a:rPr lang="en-US" smtClean="0"/>
              <a:t>Each iteration takes less time (no matrix inversion!)</a:t>
            </a:r>
          </a:p>
          <a:p>
            <a:pPr eaLnBrk="1" hangingPunct="1"/>
            <a:r>
              <a:rPr lang="en-US" smtClean="0"/>
              <a:t>Quasi-Newton Methods are particularly good for large-scale problems.</a:t>
            </a:r>
          </a:p>
          <a:p>
            <a:pPr eaLnBrk="1" hangingPunct="1"/>
            <a:r>
              <a:rPr lang="en-US" smtClean="0"/>
              <a:t>How to choose initial Hessian?</a:t>
            </a: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Quadratic function                           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Gradient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A- symmetric, positive definite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Def. </a:t>
            </a:r>
            <a:r>
              <a:rPr lang="en-US" dirty="0" smtClean="0"/>
              <a:t>Directions p and q are conjugate with respect to A if</a:t>
            </a:r>
            <a:endParaRPr lang="en-US" b="1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Conjugate Gradient method</a:t>
            </a: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597957"/>
              </p:ext>
            </p:extLst>
          </p:nvPr>
        </p:nvGraphicFramePr>
        <p:xfrm>
          <a:off x="3275856" y="1844824"/>
          <a:ext cx="22129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0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844824"/>
                        <a:ext cx="2212975" cy="6715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03946"/>
              </p:ext>
            </p:extLst>
          </p:nvPr>
        </p:nvGraphicFramePr>
        <p:xfrm>
          <a:off x="2195736" y="2708920"/>
          <a:ext cx="26654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1" name="Equation" r:id="rId5" imgW="1384300" imgH="304800" progId="Equation.3">
                  <p:embed/>
                </p:oleObj>
              </mc:Choice>
              <mc:Fallback>
                <p:oleObj name="Equation" r:id="rId5" imgW="13843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708920"/>
                        <a:ext cx="2665412" cy="587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92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788082"/>
              </p:ext>
            </p:extLst>
          </p:nvPr>
        </p:nvGraphicFramePr>
        <p:xfrm>
          <a:off x="2987824" y="5301208"/>
          <a:ext cx="19446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2" name="Equation" r:id="rId7" imgW="647700" imgH="228600" progId="Equation.3">
                  <p:embed/>
                </p:oleObj>
              </mc:Choice>
              <mc:Fallback>
                <p:oleObj name="Equation" r:id="rId7" imgW="64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301208"/>
                        <a:ext cx="1944688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0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Conjugate gradient method</a:t>
                </a:r>
                <a:r>
                  <a:rPr lang="en-US" dirty="0" smtClean="0"/>
                  <a:t>:</a:t>
                </a:r>
              </a:p>
              <a:p>
                <a:pPr eaLnBrk="1" hangingPunct="1">
                  <a:buFontTx/>
                  <a:buNone/>
                </a:pPr>
                <a:r>
                  <a:rPr lang="en-US" dirty="0" smtClean="0"/>
                  <a:t>Choose </a:t>
                </a:r>
              </a:p>
              <a:p>
                <a:pPr eaLnBrk="1" hangingPunct="1">
                  <a:buFontTx/>
                  <a:buNone/>
                </a:pPr>
                <a:endParaRPr lang="en-US" dirty="0" smtClean="0"/>
              </a:p>
              <a:p>
                <a:pPr eaLnBrk="1" hangingPunct="1"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cs typeface="Arial" charset="0"/>
                          </a:rPr>
                          <m:t>𝑝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cs typeface="Arial" charset="0"/>
                  </a:rPr>
                  <a:t> should satisfy conjugacy condition, therefore</a:t>
                </a: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cs typeface="Arial" charset="0"/>
                          </a:rPr>
                          <m:t>𝛽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cs typeface="Arial" charset="0"/>
                          </a:rPr>
                          <m:t>𝑘</m:t>
                        </m:r>
                      </m:sub>
                    </m:sSub>
                    <m:r>
                      <a:rPr lang="sv-SE" b="0" i="1" smtClean="0"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  <m:t>𝑇</m:t>
                            </m:r>
                          </m:sup>
                        </m:sSubSup>
                        <m:r>
                          <a:rPr lang="sv-SE" b="0" i="1" smtClean="0">
                            <a:latin typeface="Cambria Math"/>
                            <a:cs typeface="Arial" charset="0"/>
                          </a:rPr>
                          <m:t>𝐴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  <m:t>𝑘</m:t>
                            </m:r>
                            <m: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  <m:t>𝑘</m:t>
                            </m:r>
                            <m: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  <m:t>𝑇</m:t>
                            </m:r>
                          </m:sup>
                        </m:sSubSup>
                        <m:r>
                          <a:rPr lang="sv-SE" b="0" i="1" smtClean="0">
                            <a:latin typeface="Cambria Math"/>
                            <a:cs typeface="Arial" charset="0"/>
                          </a:rPr>
                          <m:t>𝐴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  <m:t>𝑘</m:t>
                            </m:r>
                            <m:r>
                              <a:rPr lang="sv-SE" b="0" i="1" smtClean="0">
                                <a:latin typeface="Cambria Math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sv-SE" b="0" dirty="0" smtClean="0">
                  <a:cs typeface="Arial" charset="0"/>
                </a:endParaRPr>
              </a:p>
              <a:p>
                <a:pPr eaLnBrk="1" hangingPunct="1"/>
                <a:endParaRPr lang="en-US" dirty="0" smtClean="0">
                  <a:cs typeface="Arial" charset="0"/>
                </a:endParaRPr>
              </a:p>
              <a:p>
                <a:pPr eaLnBrk="1" hangingPunct="1"/>
                <a:r>
                  <a:rPr lang="en-US" dirty="0" smtClean="0">
                    <a:cs typeface="Arial" charset="0"/>
                  </a:rPr>
                  <a:t>Converges in dim(A) steps </a:t>
                </a:r>
                <a:endParaRPr lang="el-GR" dirty="0" smtClean="0">
                  <a:cs typeface="Arial" charset="0"/>
                </a:endParaRPr>
              </a:p>
            </p:txBody>
          </p:sp>
        </mc:Choice>
        <mc:Fallback xmlns="">
          <p:sp>
            <p:nvSpPr>
              <p:cNvPr id="1024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Conjugate Gradient method</a:t>
            </a: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75452"/>
              </p:ext>
            </p:extLst>
          </p:nvPr>
        </p:nvGraphicFramePr>
        <p:xfrm>
          <a:off x="1979712" y="2276872"/>
          <a:ext cx="26987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0" name="Equation" r:id="rId4" imgW="1257120" imgH="228600" progId="Equation.3">
                  <p:embed/>
                </p:oleObj>
              </mc:Choice>
              <mc:Fallback>
                <p:oleObj name="Equation" r:id="rId4" imgW="1257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276872"/>
                        <a:ext cx="2698750" cy="492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102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176322"/>
              </p:ext>
            </p:extLst>
          </p:nvPr>
        </p:nvGraphicFramePr>
        <p:xfrm>
          <a:off x="6156176" y="2204864"/>
          <a:ext cx="11525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1" name="Equation" r:id="rId6" imgW="558800" imgH="228600" progId="Equation.3">
                  <p:embed/>
                </p:oleObj>
              </mc:Choice>
              <mc:Fallback>
                <p:oleObj name="Equation" r:id="rId6" imgW="558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204864"/>
                        <a:ext cx="1152525" cy="468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4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b="1" dirty="0" smtClean="0"/>
              <a:t>Idea:</a:t>
            </a:r>
            <a:r>
              <a:rPr lang="en-US" dirty="0" smtClean="0"/>
              <a:t> Consider general f(x) and substitute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 with ▼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</a:rPr>
              <a:t>	</a:t>
            </a: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	Given x</a:t>
            </a:r>
            <a:r>
              <a:rPr lang="en-US" sz="2000" baseline="-25000" dirty="0" smtClean="0">
                <a:latin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</a:rPr>
              <a:t>, f</a:t>
            </a:r>
            <a:r>
              <a:rPr lang="en-US" sz="2000" baseline="-25000" dirty="0" smtClean="0">
                <a:latin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</a:rPr>
              <a:t>, ▼f</a:t>
            </a:r>
            <a:r>
              <a:rPr lang="en-US" sz="2000" baseline="-25000" dirty="0" smtClean="0"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	p</a:t>
            </a:r>
            <a:r>
              <a:rPr lang="en-US" sz="2000" baseline="-25000" dirty="0" smtClean="0">
                <a:latin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</a:rPr>
              <a:t>:=-▼f</a:t>
            </a:r>
            <a:r>
              <a:rPr lang="en-US" sz="2000" baseline="-25000" dirty="0" smtClean="0"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000" baseline="-25000" dirty="0" smtClean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while ▼</a:t>
            </a:r>
            <a:r>
              <a:rPr lang="en-US" sz="2000" dirty="0" err="1" smtClean="0">
                <a:latin typeface="Times New Roman" pitchFamily="18" charset="0"/>
              </a:rPr>
              <a:t>f</a:t>
            </a:r>
            <a:r>
              <a:rPr lang="en-US" sz="2000" baseline="-25000" dirty="0" err="1" smtClean="0">
                <a:latin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</a:rPr>
              <a:t>!=0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		compute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000" baseline="-25000" dirty="0" smtClean="0">
                <a:latin typeface="Times New Roman" pitchFamily="18" charset="0"/>
              </a:rPr>
              <a:t>		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000" dirty="0" smtClean="0">
                <a:latin typeface="Times New Roman" pitchFamily="18" charset="0"/>
              </a:rPr>
              <a:t>▼f</a:t>
            </a:r>
            <a:r>
              <a:rPr lang="en-US" sz="2000" baseline="30000" dirty="0" smtClean="0">
                <a:latin typeface="Times New Roman" pitchFamily="18" charset="0"/>
              </a:rPr>
              <a:t>T</a:t>
            </a:r>
            <a:r>
              <a:rPr lang="en-US" sz="2000" baseline="-25000" dirty="0" smtClean="0">
                <a:latin typeface="Times New Roman" pitchFamily="18" charset="0"/>
              </a:rPr>
              <a:t>k+1 </a:t>
            </a:r>
            <a:r>
              <a:rPr lang="en-US" sz="2000" dirty="0" smtClean="0">
                <a:latin typeface="Times New Roman" pitchFamily="18" charset="0"/>
              </a:rPr>
              <a:t>▼f</a:t>
            </a:r>
            <a:r>
              <a:rPr lang="en-US" sz="2000" baseline="-25000" dirty="0" smtClean="0">
                <a:latin typeface="Times New Roman" pitchFamily="18" charset="0"/>
              </a:rPr>
              <a:t>k+1</a:t>
            </a:r>
            <a:r>
              <a:rPr lang="en-US" sz="2000" dirty="0" smtClean="0">
                <a:latin typeface="Times New Roman" pitchFamily="18" charset="0"/>
              </a:rPr>
              <a:t>)/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</a:rPr>
              <a:t>▼</a:t>
            </a:r>
            <a:r>
              <a:rPr lang="en-US" sz="2000" dirty="0" err="1" smtClean="0">
                <a:latin typeface="Times New Roman" pitchFamily="18" charset="0"/>
              </a:rPr>
              <a:t>f</a:t>
            </a:r>
            <a:r>
              <a:rPr lang="en-US" sz="2000" baseline="30000" dirty="0" err="1" smtClean="0">
                <a:latin typeface="Times New Roman" pitchFamily="18" charset="0"/>
              </a:rPr>
              <a:t>T</a:t>
            </a:r>
            <a:r>
              <a:rPr lang="en-US" sz="2000" baseline="-25000" dirty="0" err="1" smtClean="0">
                <a:latin typeface="Times New Roman" pitchFamily="18" charset="0"/>
              </a:rPr>
              <a:t>k</a:t>
            </a:r>
            <a:r>
              <a:rPr lang="en-US" sz="2000" baseline="-25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▼</a:t>
            </a:r>
            <a:r>
              <a:rPr lang="en-US" sz="2000" dirty="0" err="1" smtClean="0">
                <a:latin typeface="Times New Roman" pitchFamily="18" charset="0"/>
              </a:rPr>
              <a:t>f</a:t>
            </a:r>
            <a:r>
              <a:rPr lang="en-US" sz="2000" baseline="-25000" dirty="0" err="1" smtClean="0">
                <a:latin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000" dirty="0" smtClean="0">
                <a:latin typeface="Times New Roman" pitchFamily="18" charset="0"/>
              </a:rPr>
              <a:t>		p</a:t>
            </a:r>
            <a:r>
              <a:rPr lang="en-US" sz="2000" baseline="-25000" dirty="0" smtClean="0">
                <a:latin typeface="Times New Roman" pitchFamily="18" charset="0"/>
              </a:rPr>
              <a:t>k+1</a:t>
            </a:r>
            <a:r>
              <a:rPr lang="en-US" sz="2000" dirty="0" smtClean="0">
                <a:latin typeface="Times New Roman" pitchFamily="18" charset="0"/>
              </a:rPr>
              <a:t>=- ▼f</a:t>
            </a:r>
            <a:r>
              <a:rPr lang="en-US" sz="2000" baseline="-25000" dirty="0" smtClean="0">
                <a:latin typeface="Times New Roman" pitchFamily="18" charset="0"/>
              </a:rPr>
              <a:t>k+1</a:t>
            </a:r>
            <a:r>
              <a:rPr lang="en-US" sz="2000" dirty="0" smtClean="0">
                <a:latin typeface="Times New Roman" pitchFamily="18" charset="0"/>
              </a:rPr>
              <a:t>+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		k=k+1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Nonlinear CG method</a:t>
            </a:r>
          </a:p>
        </p:txBody>
      </p:sp>
    </p:spTree>
    <p:extLst>
      <p:ext uri="{BB962C8B-B14F-4D97-AF65-F5344CB8AC3E}">
        <p14:creationId xmlns:p14="http://schemas.microsoft.com/office/powerpoint/2010/main" val="34819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Converges to local minimum</a:t>
            </a:r>
          </a:p>
          <a:p>
            <a:pPr eaLnBrk="1" hangingPunct="1"/>
            <a:r>
              <a:rPr lang="en-US" smtClean="0"/>
              <a:t>Much faster than steepest descent in general</a:t>
            </a:r>
          </a:p>
          <a:p>
            <a:pPr eaLnBrk="1" hangingPunct="1"/>
            <a:r>
              <a:rPr lang="en-US" smtClean="0"/>
              <a:t>Slower than Newton and Quasi-Newton but much less memory</a:t>
            </a: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Nonlinear CG method</a:t>
            </a:r>
          </a:p>
        </p:txBody>
      </p:sp>
    </p:spTree>
    <p:extLst>
      <p:ext uri="{BB962C8B-B14F-4D97-AF65-F5344CB8AC3E}">
        <p14:creationId xmlns:p14="http://schemas.microsoft.com/office/powerpoint/2010/main" val="37538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Optimization is used everywhere in nature:</a:t>
            </a:r>
          </a:p>
          <a:p>
            <a:pPr eaLnBrk="1" hangingPunct="1"/>
            <a:r>
              <a:rPr lang="en-US" dirty="0" smtClean="0"/>
              <a:t>Physics</a:t>
            </a:r>
          </a:p>
          <a:p>
            <a:pPr eaLnBrk="1" hangingPunct="1"/>
            <a:r>
              <a:rPr lang="en-US" dirty="0" smtClean="0"/>
              <a:t>Chemistry</a:t>
            </a:r>
          </a:p>
          <a:p>
            <a:pPr eaLnBrk="1" hangingPunct="1"/>
            <a:r>
              <a:rPr lang="en-US" dirty="0" smtClean="0"/>
              <a:t>Economics</a:t>
            </a:r>
          </a:p>
          <a:p>
            <a:pPr eaLnBrk="1" hangingPunct="1"/>
            <a:r>
              <a:rPr lang="en-US" dirty="0" smtClean="0"/>
              <a:t>Engineering</a:t>
            </a:r>
          </a:p>
          <a:p>
            <a:pPr eaLnBrk="1" hangingPunct="1"/>
            <a:r>
              <a:rPr lang="en-US" dirty="0" smtClean="0"/>
              <a:t>Etc…</a:t>
            </a:r>
          </a:p>
          <a:p>
            <a:pPr eaLnBrk="1" hangingPunct="1"/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and of course STATISTICS!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pic>
        <p:nvPicPr>
          <p:cNvPr id="16389" name="Picture 4" descr="20071217_physic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071678"/>
            <a:ext cx="1660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 descr="m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071678"/>
            <a:ext cx="2468563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R: Multidimensional optimization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Quasi-Newton and CG incorporated in one procedure</a:t>
            </a:r>
          </a:p>
          <a:p>
            <a:pPr eaLnBrk="1" hangingPunct="1">
              <a:buFontTx/>
              <a:buNone/>
            </a:pPr>
            <a:r>
              <a:rPr lang="en-US" sz="2000" dirty="0" err="1" smtClean="0">
                <a:latin typeface="Courier" pitchFamily="49" charset="0"/>
              </a:rPr>
              <a:t>optim</a:t>
            </a:r>
            <a:r>
              <a:rPr lang="en-US" sz="2000" dirty="0" smtClean="0">
                <a:latin typeface="Courier" pitchFamily="49" charset="0"/>
              </a:rPr>
              <a:t>(par, fn, </a:t>
            </a:r>
            <a:r>
              <a:rPr lang="en-US" sz="2000" dirty="0" err="1" smtClean="0">
                <a:latin typeface="Courier" pitchFamily="49" charset="0"/>
              </a:rPr>
              <a:t>gr</a:t>
            </a:r>
            <a:r>
              <a:rPr lang="en-US" sz="2000" dirty="0" smtClean="0">
                <a:latin typeface="Courier" pitchFamily="49" charset="0"/>
              </a:rPr>
              <a:t>=Null, method, ...)</a:t>
            </a:r>
          </a:p>
          <a:p>
            <a:pPr eaLnBrk="1" hangingPunct="1">
              <a:buFontTx/>
              <a:buNone/>
            </a:pPr>
            <a:endParaRPr lang="en-US" dirty="0" smtClean="0">
              <a:latin typeface="Courier" pitchFamily="49" charset="0"/>
            </a:endParaRPr>
          </a:p>
          <a:p>
            <a:r>
              <a:rPr lang="en-US" dirty="0" smtClean="0"/>
              <a:t>Look also</a:t>
            </a:r>
          </a:p>
          <a:p>
            <a:pPr>
              <a:buNone/>
            </a:pPr>
            <a:r>
              <a:rPr lang="en-US" dirty="0" err="1" smtClean="0">
                <a:latin typeface="Courier" pitchFamily="49" charset="0"/>
              </a:rPr>
              <a:t>nls</a:t>
            </a:r>
            <a:r>
              <a:rPr lang="en-US" dirty="0" smtClean="0">
                <a:latin typeface="Courier" pitchFamily="49" charset="0"/>
              </a:rPr>
              <a:t>(...)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Courier" pitchFamily="49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Courier" pitchFamily="49" charset="0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02138" cy="4205288"/>
          </a:xfrm>
        </p:spPr>
        <p:txBody>
          <a:bodyPr/>
          <a:lstStyle/>
          <a:p>
            <a:pPr eaLnBrk="1" hangingPunct="1"/>
            <a:r>
              <a:rPr lang="en-US" dirty="0" smtClean="0"/>
              <a:t>Example 1: Industry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How to produce a cylindrical beer can 0.5L so it requires minimum material?</a:t>
            </a:r>
          </a:p>
          <a:p>
            <a:pPr eaLnBrk="1" hangingPunct="1">
              <a:buFontTx/>
              <a:buNone/>
            </a:pPr>
            <a:r>
              <a:rPr lang="en-US" i="1" dirty="0" smtClean="0">
                <a:solidFill>
                  <a:srgbClr val="FF99FF"/>
                </a:solidFill>
              </a:rPr>
              <a:t>Continuous optimization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pic>
        <p:nvPicPr>
          <p:cNvPr id="17413" name="Picture 5" descr="OI-7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1916113"/>
            <a:ext cx="1922462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2: Economics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Factories F1, F2</a:t>
            </a:r>
          </a:p>
          <a:p>
            <a:pPr eaLnBrk="1" hangingPunct="1">
              <a:buFontTx/>
              <a:buNone/>
            </a:pPr>
            <a:r>
              <a:rPr lang="en-US" smtClean="0"/>
              <a:t>Retail outlets R1, R2, R3 </a:t>
            </a:r>
          </a:p>
          <a:p>
            <a:pPr eaLnBrk="1" hangingPunct="1">
              <a:buFontTx/>
              <a:buNone/>
            </a:pPr>
            <a:r>
              <a:rPr lang="en-US" smtClean="0"/>
              <a:t>Cost of shipping a product </a:t>
            </a:r>
            <a:r>
              <a:rPr lang="en-US" i="1" smtClean="0">
                <a:latin typeface="Times New Roman" pitchFamily="18" charset="0"/>
              </a:rPr>
              <a:t>c</a:t>
            </a:r>
            <a:r>
              <a:rPr lang="en-US" i="1" baseline="-25000" smtClean="0">
                <a:latin typeface="Times New Roman" pitchFamily="18" charset="0"/>
              </a:rPr>
              <a:t>ij</a:t>
            </a:r>
          </a:p>
          <a:p>
            <a:pPr eaLnBrk="1" hangingPunct="1">
              <a:buFontTx/>
              <a:buNone/>
            </a:pPr>
            <a:r>
              <a:rPr lang="en-US" smtClean="0"/>
              <a:t>Production </a:t>
            </a:r>
            <a:r>
              <a:rPr lang="en-US" i="1" smtClean="0">
                <a:latin typeface="Times New Roman" pitchFamily="18" charset="0"/>
              </a:rPr>
              <a:t>a</a:t>
            </a:r>
            <a:r>
              <a:rPr lang="en-US" i="1" baseline="-25000" smtClean="0">
                <a:latin typeface="Times New Roman" pitchFamily="18" charset="0"/>
              </a:rPr>
              <a:t>i</a:t>
            </a:r>
            <a:r>
              <a:rPr lang="en-US" baseline="-25000" smtClean="0"/>
              <a:t> </a:t>
            </a:r>
            <a:r>
              <a:rPr lang="en-US" smtClean="0"/>
              <a:t>each week</a:t>
            </a:r>
          </a:p>
          <a:p>
            <a:pPr eaLnBrk="1" hangingPunct="1">
              <a:buFontTx/>
              <a:buNone/>
            </a:pPr>
            <a:r>
              <a:rPr lang="en-US" smtClean="0"/>
              <a:t>Requirement </a:t>
            </a:r>
            <a:r>
              <a:rPr lang="en-US" i="1" smtClean="0">
                <a:latin typeface="Times New Roman" pitchFamily="18" charset="0"/>
              </a:rPr>
              <a:t>b</a:t>
            </a:r>
            <a:r>
              <a:rPr lang="en-US" i="1" baseline="-25000" smtClean="0">
                <a:latin typeface="Times New Roman" pitchFamily="18" charset="0"/>
              </a:rPr>
              <a:t>j </a:t>
            </a:r>
            <a:r>
              <a:rPr lang="en-US" smtClean="0"/>
              <a:t>each week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pic>
        <p:nvPicPr>
          <p:cNvPr id="18437" name="Picture 4" descr="800px-Industry_smo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1989138"/>
            <a:ext cx="1001713" cy="75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438" name="Picture 5" descr="800px-Industry_smo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3429000"/>
            <a:ext cx="1001713" cy="750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439" name="Picture 7" descr="Retail outl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1125538"/>
            <a:ext cx="1543050" cy="1157287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</p:pic>
      <p:pic>
        <p:nvPicPr>
          <p:cNvPr id="18440" name="Picture 9" descr="Retail outl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2708275"/>
            <a:ext cx="1543050" cy="1157288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18441" name="Picture 10" descr="Retail outl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4437063"/>
            <a:ext cx="1543050" cy="1157287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8442" name="Line 11"/>
          <p:cNvSpPr>
            <a:spLocks noChangeShapeType="1"/>
          </p:cNvSpPr>
          <p:nvPr/>
        </p:nvSpPr>
        <p:spPr bwMode="auto">
          <a:xfrm flipV="1">
            <a:off x="6011863" y="1844675"/>
            <a:ext cx="12239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>
            <a:off x="6084888" y="2276475"/>
            <a:ext cx="1150937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6011863" y="2276475"/>
            <a:ext cx="1223962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 flipV="1">
            <a:off x="6011863" y="1844675"/>
            <a:ext cx="1152525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 flipV="1">
            <a:off x="6011863" y="3213100"/>
            <a:ext cx="11525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6011863" y="3644900"/>
            <a:ext cx="122396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5292725" y="42926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99FF"/>
                </a:solidFill>
              </a:rPr>
              <a:t>F2</a:t>
            </a:r>
          </a:p>
        </p:txBody>
      </p:sp>
      <p:sp>
        <p:nvSpPr>
          <p:cNvPr id="18449" name="Text Box 18"/>
          <p:cNvSpPr txBox="1">
            <a:spLocks noChangeArrowheads="1"/>
          </p:cNvSpPr>
          <p:nvPr/>
        </p:nvSpPr>
        <p:spPr bwMode="auto">
          <a:xfrm>
            <a:off x="5292725" y="28527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99FF"/>
                </a:solidFill>
              </a:rPr>
              <a:t>F1</a:t>
            </a:r>
          </a:p>
        </p:txBody>
      </p:sp>
      <p:sp>
        <p:nvSpPr>
          <p:cNvPr id="2" name="Rectangle 1"/>
          <p:cNvSpPr/>
          <p:nvPr/>
        </p:nvSpPr>
        <p:spPr>
          <a:xfrm>
            <a:off x="2195736" y="5225220"/>
            <a:ext cx="2672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99FF"/>
                </a:solidFill>
              </a:rPr>
              <a:t>Network flow </a:t>
            </a:r>
            <a:r>
              <a:rPr lang="en-US" i="1" dirty="0">
                <a:solidFill>
                  <a:srgbClr val="FF99FF"/>
                </a:solidFill>
              </a:rPr>
              <a:t>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Example 3: Statistics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Maximize Likelihood </a:t>
            </a:r>
            <a:r>
              <a:rPr lang="en-US" i="1" dirty="0" smtClean="0">
                <a:latin typeface="Times New Roman" pitchFamily="18" charset="0"/>
              </a:rPr>
              <a:t>L(X, </a:t>
            </a:r>
            <a:r>
              <a:rPr lang="el-GR" i="1" dirty="0" smtClean="0">
                <a:latin typeface="Times New Roman" pitchFamily="18" charset="0"/>
                <a:cs typeface="Arial" charset="0"/>
              </a:rPr>
              <a:t>θ</a:t>
            </a:r>
            <a:r>
              <a:rPr lang="en-US" i="1" dirty="0" smtClean="0">
                <a:latin typeface="Times New Roman" pitchFamily="18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i="1" dirty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Almost all model fitting requires optimization!</a:t>
            </a:r>
          </a:p>
          <a:p>
            <a:pPr eaLnBrk="1" hangingPunct="1"/>
            <a:endParaRPr lang="en-US" i="1" dirty="0" smtClean="0">
              <a:latin typeface="Times New Roman" pitchFamily="18" charset="0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pic>
        <p:nvPicPr>
          <p:cNvPr id="19461" name="Picture 4" descr="er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1916113"/>
            <a:ext cx="3514725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v-SE" sz="4000" dirty="0" smtClean="0"/>
              <a:t>Maximum </a:t>
            </a:r>
            <a:r>
              <a:rPr lang="sv-SE" sz="4000" dirty="0" err="1" smtClean="0"/>
              <a:t>likelihood</a:t>
            </a:r>
            <a:endParaRPr lang="en-US" sz="4000" dirty="0" smtClean="0"/>
          </a:p>
        </p:txBody>
      </p:sp>
      <p:sp>
        <p:nvSpPr>
          <p:cNvPr id="1028" name="Content Placeholder 4"/>
          <p:cNvSpPr>
            <a:spLocks noGrp="1"/>
          </p:cNvSpPr>
          <p:nvPr>
            <p:ph idx="1"/>
          </p:nvPr>
        </p:nvSpPr>
        <p:spPr>
          <a:xfrm>
            <a:off x="571500" y="7215188"/>
            <a:ext cx="8229600" cy="1836737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-457200" algn="l"/>
              </a:tabLst>
            </a:pPr>
            <a:r>
              <a:rPr lang="en-GB" sz="2800" smtClean="0">
                <a:cs typeface="Arial" pitchFamily="34" charset="0"/>
              </a:rPr>
              <a:t>Consider a sample (X</a:t>
            </a:r>
            <a:r>
              <a:rPr lang="en-GB" sz="2800" baseline="-30000" smtClean="0">
                <a:cs typeface="Arial" pitchFamily="34" charset="0"/>
              </a:rPr>
              <a:t>1</a:t>
            </a:r>
            <a:r>
              <a:rPr lang="en-GB" sz="2800" smtClean="0">
                <a:cs typeface="Arial" pitchFamily="34" charset="0"/>
              </a:rPr>
              <a:t>, ..., X</a:t>
            </a:r>
            <a:r>
              <a:rPr lang="en-GB" sz="2800" i="1" baseline="-30000" smtClean="0">
                <a:cs typeface="Arial" pitchFamily="34" charset="0"/>
              </a:rPr>
              <a:t>n</a:t>
            </a:r>
            <a:r>
              <a:rPr lang="en-GB" sz="2800" smtClean="0">
                <a:cs typeface="Arial" pitchFamily="34" charset="0"/>
              </a:rPr>
              <a:t>) which is drawn from a probability distribution P(X|A) where A are parameters. </a:t>
            </a:r>
          </a:p>
          <a:p>
            <a:pPr>
              <a:tabLst>
                <a:tab pos="-457200" algn="l"/>
              </a:tabLst>
            </a:pPr>
            <a:endParaRPr lang="en-GB" sz="2800" smtClean="0">
              <a:cs typeface="Arial" pitchFamily="34" charset="0"/>
            </a:endParaRPr>
          </a:p>
          <a:p>
            <a:pPr>
              <a:tabLst>
                <a:tab pos="-457200" algn="l"/>
              </a:tabLst>
            </a:pPr>
            <a:r>
              <a:rPr lang="en-GB" sz="2800" smtClean="0">
                <a:cs typeface="Arial" pitchFamily="34" charset="0"/>
              </a:rPr>
              <a:t>If the Xs are independent with probability density function P(X</a:t>
            </a:r>
            <a:r>
              <a:rPr lang="en-GB" sz="2800" baseline="-30000" smtClean="0">
                <a:cs typeface="Arial" pitchFamily="34" charset="0"/>
              </a:rPr>
              <a:t>i</a:t>
            </a:r>
            <a:r>
              <a:rPr lang="en-GB" sz="2800" smtClean="0">
                <a:cs typeface="Arial" pitchFamily="34" charset="0"/>
              </a:rPr>
              <a:t>|A) the joint probability of the whole set is</a:t>
            </a:r>
            <a:endParaRPr lang="en-GB" sz="2800" smtClean="0">
              <a:latin typeface="Tms Rmn 18 Pt Bold"/>
              <a:cs typeface="Times New Roman" pitchFamily="18" charset="0"/>
            </a:endParaRPr>
          </a:p>
          <a:p>
            <a:pPr>
              <a:tabLst>
                <a:tab pos="-457200" algn="l"/>
              </a:tabLst>
            </a:pPr>
            <a:r>
              <a:rPr lang="en-GB" sz="2800" smtClean="0">
                <a:cs typeface="Arial" pitchFamily="34" charset="0"/>
              </a:rPr>
              <a:t> </a:t>
            </a:r>
            <a:endParaRPr lang="en-GB" sz="2800" smtClean="0">
              <a:latin typeface="Tms Rmn 18 Pt Bold"/>
              <a:cs typeface="Times New Roman" pitchFamily="18" charset="0"/>
            </a:endParaRPr>
          </a:p>
          <a:p>
            <a:pPr>
              <a:tabLst>
                <a:tab pos="-457200" algn="l"/>
              </a:tabLst>
            </a:pPr>
            <a:endParaRPr lang="en-GB" sz="2800" smtClean="0">
              <a:latin typeface="Times New Roman" pitchFamily="18" charset="0"/>
            </a:endParaRPr>
          </a:p>
          <a:p>
            <a:pPr eaLnBrk="1" hangingPunct="1">
              <a:tabLst>
                <a:tab pos="-457200" algn="l"/>
              </a:tabLst>
            </a:pPr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GB" smtClean="0"/>
              <a:t>732A38</a:t>
            </a:r>
            <a:endParaRPr lang="en-GB" dirty="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755576" y="2636912"/>
            <a:ext cx="753114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-457200" algn="l"/>
              </a:tabLst>
            </a:pPr>
            <a:r>
              <a:rPr lang="en-GB" dirty="0">
                <a:cs typeface="Arial" pitchFamily="34" charset="0"/>
              </a:rPr>
              <a:t>Consider a sample (X</a:t>
            </a:r>
            <a:r>
              <a:rPr lang="en-GB" baseline="-30000" dirty="0">
                <a:cs typeface="Arial" pitchFamily="34" charset="0"/>
              </a:rPr>
              <a:t>1</a:t>
            </a:r>
            <a:r>
              <a:rPr lang="en-GB" dirty="0">
                <a:cs typeface="Arial" pitchFamily="34" charset="0"/>
              </a:rPr>
              <a:t>, ..., </a:t>
            </a:r>
            <a:r>
              <a:rPr lang="en-GB" dirty="0" err="1">
                <a:cs typeface="Arial" pitchFamily="34" charset="0"/>
              </a:rPr>
              <a:t>X</a:t>
            </a:r>
            <a:r>
              <a:rPr lang="en-GB" i="1" baseline="-30000" dirty="0" err="1">
                <a:cs typeface="Arial" pitchFamily="34" charset="0"/>
              </a:rPr>
              <a:t>n</a:t>
            </a:r>
            <a:r>
              <a:rPr lang="en-GB" dirty="0">
                <a:cs typeface="Arial" pitchFamily="34" charset="0"/>
              </a:rPr>
              <a:t>) which is drawn from a probability distribution P(X|</a:t>
            </a:r>
            <a:r>
              <a:rPr lang="en-GB" dirty="0">
                <a:cs typeface="Arial" pitchFamily="34" charset="0"/>
                <a:sym typeface="Symbol" pitchFamily="18" charset="2"/>
              </a:rPr>
              <a:t></a:t>
            </a:r>
            <a:r>
              <a:rPr lang="en-GB" dirty="0">
                <a:cs typeface="Arial" pitchFamily="34" charset="0"/>
              </a:rPr>
              <a:t>) where </a:t>
            </a:r>
            <a:r>
              <a:rPr lang="en-GB" dirty="0">
                <a:cs typeface="Arial" pitchFamily="34" charset="0"/>
                <a:sym typeface="Symbol" pitchFamily="18" charset="2"/>
              </a:rPr>
              <a:t></a:t>
            </a:r>
            <a:r>
              <a:rPr lang="en-GB" dirty="0">
                <a:cs typeface="Arial" pitchFamily="34" charset="0"/>
              </a:rPr>
              <a:t> are parameters. </a:t>
            </a:r>
          </a:p>
          <a:p>
            <a:pPr eaLnBrk="0" hangingPunct="0">
              <a:tabLst>
                <a:tab pos="-457200" algn="l"/>
              </a:tabLst>
            </a:pPr>
            <a:endParaRPr lang="en-GB" dirty="0"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r>
              <a:rPr lang="en-GB" dirty="0">
                <a:cs typeface="Arial" pitchFamily="34" charset="0"/>
              </a:rPr>
              <a:t>If the Xs are independent with probability density function P(X</a:t>
            </a:r>
            <a:r>
              <a:rPr lang="en-GB" baseline="-30000" dirty="0">
                <a:cs typeface="Arial" pitchFamily="34" charset="0"/>
              </a:rPr>
              <a:t>i</a:t>
            </a:r>
            <a:r>
              <a:rPr lang="en-GB" dirty="0">
                <a:cs typeface="Arial" pitchFamily="34" charset="0"/>
              </a:rPr>
              <a:t>|</a:t>
            </a:r>
            <a:r>
              <a:rPr lang="en-GB" dirty="0">
                <a:cs typeface="Arial" pitchFamily="34" charset="0"/>
                <a:sym typeface="Symbol" pitchFamily="18" charset="2"/>
              </a:rPr>
              <a:t></a:t>
            </a:r>
            <a:r>
              <a:rPr lang="en-GB" dirty="0">
                <a:cs typeface="Arial" pitchFamily="34" charset="0"/>
              </a:rPr>
              <a:t>) then the joint probability of the whole set is</a:t>
            </a:r>
          </a:p>
          <a:p>
            <a:pPr eaLnBrk="0" hangingPunct="0">
              <a:tabLst>
                <a:tab pos="-457200" algn="l"/>
              </a:tabLst>
            </a:pPr>
            <a:endParaRPr lang="en-GB" dirty="0"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r>
              <a:rPr lang="en-GB" dirty="0">
                <a:cs typeface="Arial" pitchFamily="34" charset="0"/>
              </a:rPr>
              <a:t>Find  the parameters that maximize this function</a:t>
            </a:r>
          </a:p>
          <a:p>
            <a:pPr eaLnBrk="0" hangingPunct="0">
              <a:tabLst>
                <a:tab pos="-457200" algn="l"/>
              </a:tabLst>
            </a:pPr>
            <a:endParaRPr lang="en-GB" dirty="0">
              <a:latin typeface="Tms Rmn 18 Pt Bold"/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latin typeface="Tms Rmn 18 Pt Bold"/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latin typeface="Tms Rmn 18 Pt Bold"/>
              <a:cs typeface="Arial" pitchFamily="34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dirty="0">
              <a:latin typeface="Tms Rmn 18 Pt Bold"/>
              <a:cs typeface="Times New Roman" pitchFamily="18" charset="0"/>
            </a:endParaRPr>
          </a:p>
          <a:p>
            <a:pPr eaLnBrk="0" hangingPunct="0">
              <a:tabLst>
                <a:tab pos="-457200" algn="l"/>
              </a:tabLst>
            </a:pPr>
            <a:r>
              <a:rPr lang="en-GB" dirty="0">
                <a:cs typeface="Arial" pitchFamily="34" charset="0"/>
              </a:rPr>
              <a:t> </a:t>
            </a:r>
            <a:endParaRPr lang="en-GB" dirty="0">
              <a:latin typeface="Tms Rmn 18 Pt Bold"/>
              <a:cs typeface="Times New Roman" pitchFamily="18" charset="0"/>
            </a:endParaRPr>
          </a:p>
          <a:p>
            <a:pPr eaLnBrk="0" hangingPunct="0">
              <a:tabLst>
                <a:tab pos="-457200" algn="l"/>
              </a:tabLst>
            </a:pPr>
            <a:endParaRPr lang="en-GB" b="0" dirty="0">
              <a:latin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65328"/>
              </p:ext>
            </p:extLst>
          </p:nvPr>
        </p:nvGraphicFramePr>
        <p:xfrm>
          <a:off x="2483768" y="4250169"/>
          <a:ext cx="36147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1" name="Equation" r:id="rId3" imgW="1993680" imgH="431640" progId="Equation.3">
                  <p:embed/>
                </p:oleObj>
              </mc:Choice>
              <mc:Fallback>
                <p:oleObj name="Equation" r:id="rId3" imgW="19936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250169"/>
                        <a:ext cx="361473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Mathematical formulation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We need to minimize or maximize</a:t>
            </a:r>
          </a:p>
          <a:p>
            <a:pPr eaLnBrk="1" hangingPunct="1"/>
            <a:r>
              <a:rPr lang="en-US" dirty="0" smtClean="0">
                <a:solidFill>
                  <a:srgbClr val="00B0F0"/>
                </a:solidFill>
              </a:rPr>
              <a:t>Objective function </a:t>
            </a:r>
            <a:r>
              <a:rPr lang="en-US" sz="2800" i="1" dirty="0" smtClean="0">
                <a:solidFill>
                  <a:srgbClr val="00B0F0"/>
                </a:solidFill>
                <a:latin typeface="Times New Roman" pitchFamily="18" charset="0"/>
              </a:rPr>
              <a:t>f(x) </a:t>
            </a:r>
            <a:r>
              <a:rPr lang="en-US" dirty="0" smtClean="0"/>
              <a:t>(I - cost, II - profit, III-likelihood)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dependent on </a:t>
            </a:r>
          </a:p>
          <a:p>
            <a:pPr eaLnBrk="1" hangingPunct="1"/>
            <a:r>
              <a:rPr lang="en-US" dirty="0" smtClean="0">
                <a:solidFill>
                  <a:srgbClr val="00B0F0"/>
                </a:solidFill>
              </a:rPr>
              <a:t>Parameters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F0"/>
                </a:solidFill>
              </a:rPr>
              <a:t>Unknowns </a:t>
            </a:r>
            <a:r>
              <a:rPr lang="en-US" sz="2800" i="1" dirty="0" smtClean="0">
                <a:solidFill>
                  <a:srgbClr val="00B0F0"/>
                </a:solidFill>
                <a:latin typeface="Times New Roman" pitchFamily="18" charset="0"/>
              </a:rPr>
              <a:t>x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(I-height &amp; diameter, II- supply, III – parameters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Mathematical formulation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Sometimes we have </a:t>
            </a:r>
            <a:r>
              <a:rPr lang="en-US" sz="2000" dirty="0" smtClean="0">
                <a:solidFill>
                  <a:srgbClr val="00B0F0"/>
                </a:solidFill>
              </a:rPr>
              <a:t>constraints </a:t>
            </a:r>
            <a:r>
              <a:rPr lang="en-US" sz="2000" i="1" dirty="0" err="1" smtClean="0">
                <a:solidFill>
                  <a:srgbClr val="00B0F0"/>
                </a:solidFill>
                <a:latin typeface="Times New Roman" pitchFamily="18" charset="0"/>
              </a:rPr>
              <a:t>c</a:t>
            </a:r>
            <a:r>
              <a:rPr lang="en-US" sz="2000" i="1" baseline="-25000" dirty="0" err="1" smtClean="0">
                <a:solidFill>
                  <a:srgbClr val="00B0F0"/>
                </a:solidFill>
                <a:latin typeface="Times New Roman" pitchFamily="18" charset="0"/>
              </a:rPr>
              <a:t>i</a:t>
            </a:r>
            <a:r>
              <a:rPr lang="en-US" sz="2000" i="1" dirty="0" smtClean="0">
                <a:solidFill>
                  <a:srgbClr val="00B0F0"/>
                </a:solidFill>
                <a:latin typeface="Times New Roman" pitchFamily="18" charset="0"/>
              </a:rPr>
              <a:t>(x) </a:t>
            </a:r>
            <a:r>
              <a:rPr lang="en-US" sz="2000" dirty="0" smtClean="0"/>
              <a:t>satisfying equations or inequalities. Formulation: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1800" b="1" i="1" u="sng" dirty="0" smtClean="0">
                <a:solidFill>
                  <a:srgbClr val="006600"/>
                </a:solidFill>
              </a:rPr>
              <a:t>What if:</a:t>
            </a:r>
          </a:p>
          <a:p>
            <a:pPr eaLnBrk="1" hangingPunct="1"/>
            <a:r>
              <a:rPr lang="en-US" sz="1800" dirty="0" smtClean="0"/>
              <a:t>Max instead of min</a:t>
            </a:r>
          </a:p>
          <a:p>
            <a:pPr eaLnBrk="1" hangingPunct="1"/>
            <a:r>
              <a:rPr lang="en-US" sz="1800" dirty="0" smtClean="0"/>
              <a:t>Constraints are not like these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v-SE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357290" y="2285992"/>
          <a:ext cx="55435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1" name="Equation" r:id="rId3" imgW="2209800" imgH="457200" progId="Equation.3">
                  <p:embed/>
                </p:oleObj>
              </mc:Choice>
              <mc:Fallback>
                <p:oleObj name="Equation" r:id="rId3" imgW="2209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285992"/>
                        <a:ext cx="5543550" cy="1147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36983</TotalTime>
  <Words>949</Words>
  <Application>Microsoft Office PowerPoint</Application>
  <PresentationFormat>On-screen Show (4:3)</PresentationFormat>
  <Paragraphs>280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Theme1</vt:lpstr>
      <vt:lpstr>Equation</vt:lpstr>
      <vt:lpstr>Ekvation</vt:lpstr>
      <vt:lpstr>Lecture 2: Optimization methods</vt:lpstr>
      <vt:lpstr>Overview</vt:lpstr>
      <vt:lpstr>Introduction</vt:lpstr>
      <vt:lpstr>Introduction</vt:lpstr>
      <vt:lpstr>Introduction</vt:lpstr>
      <vt:lpstr>Introduction</vt:lpstr>
      <vt:lpstr>Maximum likelihood</vt:lpstr>
      <vt:lpstr>Mathematical formulation</vt:lpstr>
      <vt:lpstr>Mathematical formulation</vt:lpstr>
      <vt:lpstr>Mathematical formulation</vt:lpstr>
      <vt:lpstr>Exercise</vt:lpstr>
      <vt:lpstr>Where we are</vt:lpstr>
      <vt:lpstr>One-dimensional minimization</vt:lpstr>
      <vt:lpstr>One-dimensional minimization</vt:lpstr>
      <vt:lpstr>R: One-dimensional minimization</vt:lpstr>
      <vt:lpstr>Multidimensional optimization</vt:lpstr>
      <vt:lpstr>Multidimensional optimization</vt:lpstr>
      <vt:lpstr>Multidimensional optimization</vt:lpstr>
      <vt:lpstr>Newton’s method</vt:lpstr>
      <vt:lpstr>Newton’s method</vt:lpstr>
      <vt:lpstr>Newton’s method</vt:lpstr>
      <vt:lpstr>Quasi-Newton methods</vt:lpstr>
      <vt:lpstr>BFGS</vt:lpstr>
      <vt:lpstr>BFGS</vt:lpstr>
      <vt:lpstr>BFGS</vt:lpstr>
      <vt:lpstr>Conjugate Gradient method</vt:lpstr>
      <vt:lpstr>Conjugate Gradient method</vt:lpstr>
      <vt:lpstr>Nonlinear CG method</vt:lpstr>
      <vt:lpstr>Nonlinear CG method</vt:lpstr>
      <vt:lpstr>R: Multidimensional optimization</vt:lpstr>
    </vt:vector>
  </TitlesOfParts>
  <Company>Linkopings universitet, 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Sysoevd</cp:lastModifiedBy>
  <cp:revision>2894</cp:revision>
  <dcterms:created xsi:type="dcterms:W3CDTF">2010-03-24T13:38:58Z</dcterms:created>
  <dcterms:modified xsi:type="dcterms:W3CDTF">2016-02-02T11:22:04Z</dcterms:modified>
</cp:coreProperties>
</file>