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80" r:id="rId18"/>
    <p:sldId id="270" r:id="rId19"/>
    <p:sldId id="271" r:id="rId20"/>
    <p:sldId id="285" r:id="rId21"/>
    <p:sldId id="272" r:id="rId22"/>
    <p:sldId id="273" r:id="rId23"/>
    <p:sldId id="275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2016-02-19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21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325-2B80-430D-B074-F48F220D7952}" type="datetime1">
              <a:rPr lang="sv-SE" smtClean="0"/>
              <a:t>2016-02-19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4722-4170-4D92-8EFE-299CBFDB4E3C}" type="datetime1">
              <a:rPr lang="sv-SE" smtClean="0"/>
              <a:t>2016-02-19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A1E8-F5B5-483C-A87A-E8BB83A4C463}" type="datetime1">
              <a:rPr lang="sv-SE" smtClean="0"/>
              <a:t>2016-02-19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D0643-39B4-4B84-862B-29B25D35D170}" type="datetime1">
              <a:rPr lang="sv-SE" smtClean="0"/>
              <a:t>2016-02-19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2C121-DA82-422E-8CC3-5FBFEE9E5C17}" type="datetime1">
              <a:rPr lang="sv-SE" smtClean="0"/>
              <a:t>2016-02-19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4C8E-6218-4431-B687-83325DE211E7}" type="datetime1">
              <a:rPr lang="sv-SE" smtClean="0"/>
              <a:t>2016-02-19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171F-3230-492C-894C-08780DA198C1}" type="datetime1">
              <a:rPr lang="sv-SE" smtClean="0"/>
              <a:t>2016-02-19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F679-DB98-4B5D-BB17-87DCF0AD95C9}" type="datetime1">
              <a:rPr lang="sv-SE" smtClean="0"/>
              <a:t>2016-02-19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82A6-2759-4AE4-BD30-BDC85F078FCF}" type="datetime1">
              <a:rPr lang="sv-SE" smtClean="0"/>
              <a:t>2016-02-19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C802-CE5D-405C-BFF3-2A10DA62DB30}" type="datetime1">
              <a:rPr lang="sv-SE" smtClean="0"/>
              <a:t>2016-02-19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55F9-2BEF-4071-995D-76F632A7AAF2}" type="datetime1">
              <a:rPr lang="sv-SE" smtClean="0"/>
              <a:t>2016-02-19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4A33-57F1-4961-90EB-578B6522F46A}" type="datetime1">
              <a:rPr lang="sv-SE" smtClean="0"/>
              <a:t>2016-02-19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CF4F-A00E-48D9-B7C5-C50ED1CBA7F0}" type="datetime1">
              <a:rPr lang="sv-SE" smtClean="0"/>
              <a:t>2016-02-19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1F1C-F738-4206-8E25-CF679B1EF777}" type="datetime1">
              <a:rPr lang="sv-SE" smtClean="0"/>
              <a:t>2016-02-19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hyperlink" Target="http://en.wikipedia.org/wiki/Compu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and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4:</a:t>
            </a:r>
            <a:br>
              <a:rPr lang="sv-SE" dirty="0" smtClean="0"/>
            </a:br>
            <a:r>
              <a:rPr lang="sv-SE" dirty="0" smtClean="0"/>
              <a:t>Monte Carlo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Equation </a:t>
            </a:r>
            <a:r>
              <a:rPr lang="el-GR" dirty="0" smtClean="0"/>
              <a:t>α</a:t>
            </a:r>
            <a:r>
              <a:rPr lang="en-US" dirty="0" smtClean="0"/>
              <a:t>: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6490243" cy="244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085184"/>
            <a:ext cx="30646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Comments:</a:t>
            </a:r>
          </a:p>
          <a:p>
            <a:endParaRPr lang="en-US" dirty="0" smtClean="0"/>
          </a:p>
          <a:p>
            <a:r>
              <a:rPr lang="en-US" dirty="0" smtClean="0"/>
              <a:t>The chain will converge to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Bayesian inference the integral term will be cancelled, look the formula for </a:t>
            </a:r>
            <a:r>
              <a:rPr lang="el-GR" dirty="0" smtClean="0"/>
              <a:t>α</a:t>
            </a:r>
            <a:endParaRPr lang="en-US" dirty="0" smtClean="0"/>
          </a:p>
          <a:p>
            <a:r>
              <a:rPr lang="en-US" dirty="0" smtClean="0"/>
              <a:t>Observe, that in some cases the chain does not move</a:t>
            </a:r>
          </a:p>
          <a:p>
            <a:r>
              <a:rPr lang="en-US" dirty="0" smtClean="0"/>
              <a:t>The variables in the obtained sample are dependent</a:t>
            </a:r>
          </a:p>
          <a:p>
            <a:endParaRPr lang="en-US" dirty="0" smtClean="0"/>
          </a:p>
          <a:p>
            <a:r>
              <a:rPr lang="en-US" dirty="0" smtClean="0"/>
              <a:t>If                           , the formula transforms to </a:t>
            </a:r>
            <a:r>
              <a:rPr lang="en-US" i="1" dirty="0" smtClean="0"/>
              <a:t>Random-walk Monte Carlo</a:t>
            </a:r>
            <a:r>
              <a:rPr lang="en-US" dirty="0" smtClean="0"/>
              <a:t>      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11</a:t>
            </a:fld>
            <a:endParaRPr lang="sv-SE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15588"/>
              </p:ext>
            </p:extLst>
          </p:nvPr>
        </p:nvGraphicFramePr>
        <p:xfrm>
          <a:off x="1115616" y="4990817"/>
          <a:ext cx="1944216" cy="38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9" name="Ekvation" r:id="rId3" imgW="1282680" imgH="253800" progId="Equation.3">
                  <p:embed/>
                </p:oleObj>
              </mc:Choice>
              <mc:Fallback>
                <p:oleObj name="Ekvation" r:id="rId3" imgW="12826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90817"/>
                        <a:ext cx="1944216" cy="3864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5373216"/>
            <a:ext cx="3000396" cy="90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Random-Walk Monte Carlo,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                 , the chain moves to next point, otherwise moved with some probability.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12</a:t>
            </a:fld>
            <a:endParaRPr lang="sv-SE"/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76134"/>
              </p:ext>
            </p:extLst>
          </p:nvPr>
        </p:nvGraphicFramePr>
        <p:xfrm>
          <a:off x="827584" y="2708920"/>
          <a:ext cx="13366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4" name="Ekvation" r:id="rId3" imgW="838080" imgH="228600" progId="Equation.3">
                  <p:embed/>
                </p:oleObj>
              </mc:Choice>
              <mc:Fallback>
                <p:oleObj name="Ekvation" r:id="rId3" imgW="838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8920"/>
                        <a:ext cx="133667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573016"/>
            <a:ext cx="3143272" cy="251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proposal distribution 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Proposal density should be selected with care!</a:t>
            </a:r>
          </a:p>
          <a:p>
            <a:r>
              <a:rPr lang="en-US" dirty="0" smtClean="0"/>
              <a:t>Example: </a:t>
            </a:r>
            <a:r>
              <a:rPr lang="en-US" i="1" dirty="0" smtClean="0"/>
              <a:t>q</a:t>
            </a:r>
            <a:r>
              <a:rPr lang="en-US" dirty="0" smtClean="0"/>
              <a:t> is normal with </a:t>
            </a:r>
            <a:r>
              <a:rPr lang="el-GR" dirty="0" smtClean="0"/>
              <a:t>σ</a:t>
            </a:r>
            <a:r>
              <a:rPr lang="en-US" dirty="0" smtClean="0"/>
              <a:t>=0.5 0.1 10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924944"/>
            <a:ext cx="4514845" cy="344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Another way to generate multivariate random numbers</a:t>
            </a:r>
          </a:p>
          <a:p>
            <a:r>
              <a:rPr lang="en-US" sz="2000" dirty="0" smtClean="0"/>
              <a:t>Uses conditional distributions </a:t>
            </a:r>
            <a:r>
              <a:rPr lang="en-US" sz="2000" dirty="0" smtClean="0">
                <a:sym typeface="Wingdings" pitchFamily="2" charset="2"/>
              </a:rPr>
              <a:t> need random number generators that sample from </a:t>
            </a:r>
            <a:r>
              <a:rPr lang="en-US" sz="2000" dirty="0" err="1" smtClean="0">
                <a:sym typeface="Wingdings" pitchFamily="2" charset="2"/>
              </a:rPr>
              <a:t>univariate</a:t>
            </a:r>
            <a:r>
              <a:rPr lang="en-US" sz="2000" dirty="0" smtClean="0">
                <a:sym typeface="Wingdings" pitchFamily="2" charset="2"/>
              </a:rPr>
              <a:t> distributions</a:t>
            </a:r>
            <a:endParaRPr lang="sv-SE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616" y="2780928"/>
            <a:ext cx="441199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sampler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At each iteration of step 2</a:t>
                </a:r>
              </a:p>
              <a:p>
                <a:pPr lvl="1"/>
                <a:r>
                  <a:rPr lang="en-US" dirty="0" smtClean="0"/>
                  <a:t>the random numbers are generated from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distr. (since </a:t>
                </a:r>
                <a:r>
                  <a:rPr lang="en-US" i="1" dirty="0" smtClean="0"/>
                  <a:t>d-1</a:t>
                </a:r>
                <a:r>
                  <a:rPr lang="en-US" dirty="0" smtClean="0"/>
                  <a:t> parameters are fixed)</a:t>
                </a:r>
              </a:p>
              <a:p>
                <a:pPr lvl="1"/>
                <a:r>
                  <a:rPr lang="en-US" dirty="0" smtClean="0"/>
                  <a:t>Only one component of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t</a:t>
                </a:r>
                <a:r>
                  <a:rPr lang="en-US" dirty="0" smtClean="0"/>
                  <a:t> is updated</a:t>
                </a:r>
              </a:p>
              <a:p>
                <a:pPr lvl="1">
                  <a:buNone/>
                </a:pPr>
                <a:endParaRPr lang="sv-SE" baseline="-25000" dirty="0" smtClean="0"/>
              </a:p>
              <a:p>
                <a:r>
                  <a:rPr lang="en-US" dirty="0" smtClean="0"/>
                  <a:t>The </a:t>
                </a:r>
                <a:r>
                  <a:rPr lang="en-US" smtClean="0"/>
                  <a:t>convergence can be </a:t>
                </a:r>
                <a:r>
                  <a:rPr lang="en-US" dirty="0" smtClean="0"/>
                  <a:t>slow</a:t>
                </a:r>
              </a:p>
              <a:p>
                <a:r>
                  <a:rPr lang="en-US" dirty="0" smtClean="0"/>
                  <a:t>However, very useful in high dimensions compared to Metropolis-Hastings</a:t>
                </a:r>
              </a:p>
              <a:p>
                <a:r>
                  <a:rPr lang="en-US" dirty="0" smtClean="0"/>
                  <a:t>Also useful when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has more limited domain than proposal distribution, for 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~</m:t>
                    </m:r>
                    <m:r>
                      <a:rPr lang="sv-SE" b="0" i="1" smtClean="0">
                        <a:latin typeface="Cambria Math"/>
                      </a:rPr>
                      <m:t>𝑁𝑜𝑟𝑚𝑎𝑙</m:t>
                    </m:r>
                    <m:r>
                      <a:rPr lang="sv-SE" b="0" i="1" smtClean="0">
                        <a:latin typeface="Cambria Math"/>
                      </a:rPr>
                      <m:t>(.,.)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Example</a:t>
                </a:r>
              </a:p>
              <a:p>
                <a:r>
                  <a:rPr lang="en-US" dirty="0" smtClean="0"/>
                  <a:t>Use Gibbs to generate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𝜇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sv-SE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sv-SE" i="1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sv-SE">
                            <a:latin typeface="Cambria Math"/>
                          </a:rPr>
                          <m:t>Σ</m:t>
                        </m:r>
                        <m:r>
                          <a:rPr lang="sv-SE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sv-SE" i="1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sv-SE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0.5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0.5</m:t>
                                  </m:r>
                                </m:e>
                                <m:e>
                                  <m:r>
                                    <a:rPr lang="sv-SE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15</a:t>
            </a:fld>
            <a:endParaRPr lang="sv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Gibbs</a:t>
            </a:r>
            <a:r>
              <a:rPr lang="sv-SE" dirty="0" smtClean="0"/>
              <a:t> </a:t>
            </a:r>
            <a:r>
              <a:rPr lang="sv-SE" dirty="0" err="1" smtClean="0"/>
              <a:t>sampler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 smtClean="0"/>
                  <a:t>Theoretical </a:t>
                </a:r>
                <a:r>
                  <a:rPr lang="sv-SE" dirty="0" err="1" smtClean="0"/>
                  <a:t>result</a:t>
                </a:r>
                <a:r>
                  <a:rPr lang="sv-SE" dirty="0" smtClean="0"/>
                  <a:t>:</a:t>
                </a:r>
              </a:p>
              <a:p>
                <a:endParaRPr lang="sv-SE" dirty="0"/>
              </a:p>
              <a:p>
                <a:endParaRPr lang="sv-SE" dirty="0" smtClean="0"/>
              </a:p>
              <a:p>
                <a:r>
                  <a:rPr lang="sv-SE" dirty="0" err="1" smtClean="0"/>
                  <a:t>Possible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Gibbs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sampler</a:t>
                </a:r>
                <a:r>
                  <a:rPr lang="sv-SE" dirty="0" smtClean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/>
                  <a:t>Set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𝑡</m:t>
                    </m:r>
                    <m:r>
                      <a:rPr lang="sv-SE" i="1">
                        <a:latin typeface="Cambria Math"/>
                      </a:rPr>
                      <m:t>=0</m:t>
                    </m:r>
                  </m:oMath>
                </a14:m>
                <a:endParaRPr lang="sv-S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smtClean="0"/>
                  <a:t>Starting </a:t>
                </a:r>
                <a:r>
                  <a:rPr lang="sv-SE" dirty="0" err="1" smtClean="0"/>
                  <a:t>point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𝑋</m:t>
                    </m:r>
                    <m:r>
                      <a:rPr lang="sv-SE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=5,</m:t>
                    </m:r>
                    <m:sSub>
                      <m:sSub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=6)</m:t>
                    </m:r>
                  </m:oMath>
                </a14:m>
                <a:endParaRPr lang="sv-SE" sz="20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smtClean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𝑡</m:t>
                        </m:r>
                        <m:r>
                          <a:rPr lang="sv-SE" sz="2000" b="0" i="1" smtClean="0">
                            <a:latin typeface="Cambria Math"/>
                          </a:rPr>
                          <m:t>+1,1</m:t>
                        </m:r>
                      </m:sub>
                    </m:sSub>
                    <m:r>
                      <a:rPr lang="sv-SE" sz="2000" b="0" i="1" smtClean="0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r>
                      <a:rPr lang="sv-SE" sz="2000" b="0" i="1" smtClean="0">
                        <a:latin typeface="Cambria Math"/>
                      </a:rPr>
                      <m:t>(1+</m:t>
                    </m:r>
                    <m:f>
                      <m:f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sv-SE" sz="2000" b="0" i="1" smtClean="0">
                        <a:latin typeface="Cambria Math"/>
                      </a:rPr>
                      <m:t>0.5</m:t>
                    </m:r>
                    <m:d>
                      <m:d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1−0.25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⋅1)</m:t>
                    </m:r>
                  </m:oMath>
                </a14:m>
                <a:endParaRPr lang="sv-SE" sz="2000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smtClean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𝑡</m:t>
                        </m:r>
                        <m:r>
                          <a:rPr lang="sv-SE" sz="2000" i="1">
                            <a:latin typeface="Cambria Math"/>
                          </a:rPr>
                          <m:t>+1,2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~</m:t>
                    </m:r>
                    <m:r>
                      <a:rPr lang="sv-SE" sz="2000" i="1">
                        <a:latin typeface="Cambria Math"/>
                      </a:rPr>
                      <m:t>𝑁</m:t>
                    </m:r>
                    <m:r>
                      <a:rPr lang="sv-SE" sz="2000" i="1">
                        <a:latin typeface="Cambria Math"/>
                      </a:rPr>
                      <m:t>(2+</m:t>
                    </m:r>
                    <m:f>
                      <m:fPr>
                        <m:ctrlPr>
                          <a:rPr lang="sv-SE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sv-SE" sz="2000" i="1">
                        <a:latin typeface="Cambria Math"/>
                      </a:rPr>
                      <m:t>0.5</m:t>
                    </m:r>
                    <m:d>
                      <m:dPr>
                        <m:ctrlPr>
                          <a:rPr lang="sv-SE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sv-SE" sz="2000" b="0" i="1" smtClean="0">
                                <a:latin typeface="Cambria Math"/>
                              </a:rPr>
                              <m:t>+1</m:t>
                            </m:r>
                            <m:r>
                              <a:rPr lang="sv-SE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sv-SE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sv-SE" sz="2000" i="1">
                            <a:latin typeface="Cambria Math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sv-SE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1−0.25</m:t>
                        </m:r>
                      </m:e>
                    </m:d>
                    <m:r>
                      <a:rPr lang="sv-SE" sz="2000" i="1">
                        <a:latin typeface="Cambria Math"/>
                      </a:rPr>
                      <m:t>⋅1)</m:t>
                    </m:r>
                  </m:oMath>
                </a14:m>
                <a:endParaRPr lang="sv-SE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smtClean="0"/>
                  <a:t>Set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sv-SE" dirty="0" smtClean="0"/>
                  <a:t> and go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step 3 </a:t>
                </a:r>
                <a:r>
                  <a:rPr lang="sv-SE" dirty="0" err="1" smtClean="0"/>
                  <a:t>until</a:t>
                </a:r>
                <a:r>
                  <a:rPr lang="sv-SE" dirty="0" smtClean="0"/>
                  <a:t> </a:t>
                </a:r>
                <a:r>
                  <a:rPr lang="sv-SE" i="1" dirty="0" smtClean="0"/>
                  <a:t>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obtained</a:t>
                </a:r>
                <a:endParaRPr lang="sv-SE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sv-SE" dirty="0" smtClean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135170" name="Picture 2" descr="X_1\mid X_2=x_2 \ \sim\ \mathcal{N}\left(\mu_1+\frac{\sigma_1}{\sigma_2}\rho( x_2 - \mu_2),\, (1-\rho^2)\sigma_1^2\right)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440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3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Gibbs</a:t>
            </a:r>
            <a:r>
              <a:rPr lang="sv-SE" dirty="0" smtClean="0"/>
              <a:t> </a:t>
            </a:r>
            <a:r>
              <a:rPr lang="sv-SE" dirty="0" err="1" smtClean="0"/>
              <a:t>sampler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r>
              <a:rPr lang="sv-SE" dirty="0" smtClean="0"/>
              <a:t>, n=100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345281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28" y="1916832"/>
            <a:ext cx="3171492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67" y="4289890"/>
            <a:ext cx="3452813" cy="225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26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should we stop the chain, i.e. when the convergence to the target distr. is attained?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Typically, a sample is generated to make further inference (mean, </a:t>
            </a:r>
            <a:r>
              <a:rPr lang="en-US" dirty="0" err="1" smtClean="0"/>
              <a:t>quantiles</a:t>
            </a:r>
            <a:r>
              <a:rPr lang="en-US" dirty="0" smtClean="0"/>
              <a:t> etc)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18</a:t>
            </a:fld>
            <a:endParaRPr lang="sv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monitoring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Gelman</a:t>
            </a:r>
            <a:r>
              <a:rPr lang="en-US" b="1" dirty="0" smtClean="0">
                <a:solidFill>
                  <a:srgbClr val="0070C0"/>
                </a:solidFill>
              </a:rPr>
              <a:t>-Rubin method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Assume, we estimate </a:t>
            </a:r>
            <a:r>
              <a:rPr lang="el-GR" i="1" dirty="0" smtClean="0"/>
              <a:t>ν</a:t>
            </a:r>
            <a:r>
              <a:rPr lang="en-US" i="1" dirty="0" smtClean="0"/>
              <a:t>(</a:t>
            </a:r>
            <a:r>
              <a:rPr lang="en-US" b="1" i="1" dirty="0" smtClean="0"/>
              <a:t>X</a:t>
            </a:r>
            <a:r>
              <a:rPr lang="en-US" i="1" dirty="0" smtClean="0"/>
              <a:t>) </a:t>
            </a:r>
          </a:p>
          <a:p>
            <a:r>
              <a:rPr lang="en-US" dirty="0" smtClean="0"/>
              <a:t>Generate </a:t>
            </a:r>
            <a:r>
              <a:rPr lang="en-US" i="1" dirty="0" smtClean="0"/>
              <a:t>k </a:t>
            </a:r>
            <a:r>
              <a:rPr lang="en-US" dirty="0" smtClean="0"/>
              <a:t> sequences of length </a:t>
            </a:r>
            <a:r>
              <a:rPr lang="en-US" i="1" dirty="0" smtClean="0"/>
              <a:t>n</a:t>
            </a:r>
            <a:r>
              <a:rPr lang="en-US" dirty="0" smtClean="0"/>
              <a:t> with different starting points</a:t>
            </a:r>
          </a:p>
          <a:p>
            <a:r>
              <a:rPr lang="en-US" dirty="0" smtClean="0"/>
              <a:t>Compute between- and within- sequence variances: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overall variance estimate: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 err="1" smtClean="0"/>
              <a:t>Gelman</a:t>
            </a:r>
            <a:r>
              <a:rPr lang="en-US" dirty="0" smtClean="0"/>
              <a:t>-Rubin factor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 the factor is close to 1, i.e. around 1.0 - 1.2, then the convergence is achieved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996952"/>
            <a:ext cx="2000264" cy="69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025" y="2964149"/>
            <a:ext cx="10587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6597" y="2996952"/>
            <a:ext cx="1857388" cy="72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9519" y="3749967"/>
            <a:ext cx="2214578" cy="57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1811" y="4437112"/>
            <a:ext cx="1462086" cy="6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Monte Carlo methods</a:t>
            </a:r>
            <a:r>
              <a:rPr lang="en-US" dirty="0" smtClean="0"/>
              <a:t> (or </a:t>
            </a:r>
            <a:r>
              <a:rPr lang="en-US" b="1" dirty="0" smtClean="0"/>
              <a:t>Monte Carlo experiments</a:t>
            </a:r>
            <a:r>
              <a:rPr lang="en-US" dirty="0" smtClean="0"/>
              <a:t>) are a class of </a:t>
            </a:r>
            <a:r>
              <a:rPr lang="en-US" dirty="0" smtClean="0">
                <a:hlinkClick r:id="rId2" action="ppaction://hlinkfile" tooltip="Computation"/>
              </a:rPr>
              <a:t>computational</a:t>
            </a:r>
            <a:r>
              <a:rPr lang="en-US" dirty="0" smtClean="0"/>
              <a:t> </a:t>
            </a:r>
            <a:r>
              <a:rPr lang="en-US" dirty="0" smtClean="0">
                <a:hlinkClick r:id="rId3" action="ppaction://hlinkfile" tooltip="Algorithm"/>
              </a:rPr>
              <a:t>algorithms</a:t>
            </a:r>
            <a:r>
              <a:rPr lang="en-US" dirty="0" smtClean="0"/>
              <a:t> that rely on repeated </a:t>
            </a:r>
            <a:r>
              <a:rPr lang="en-US" dirty="0" smtClean="0">
                <a:hlinkClick r:id="rId4" action="ppaction://hlinkfile" tooltip="Random"/>
              </a:rPr>
              <a:t>random</a:t>
            </a:r>
            <a:r>
              <a:rPr lang="en-US" dirty="0" smtClean="0"/>
              <a:t> sampling to compute their results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Monte Carlo methods for random number generation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Metropolis-Hastings algorithm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Gibbs sampler</a:t>
            </a:r>
          </a:p>
          <a:p>
            <a:endParaRPr lang="en-US" dirty="0" smtClean="0"/>
          </a:p>
          <a:p>
            <a:r>
              <a:rPr lang="en-US" dirty="0" smtClean="0"/>
              <a:t>Monte Carlo methods in statistical inference</a:t>
            </a:r>
          </a:p>
          <a:p>
            <a:pPr lvl="1"/>
            <a:r>
              <a:rPr lang="en-US" dirty="0" smtClean="0"/>
              <a:t>Estimating Integrals</a:t>
            </a:r>
          </a:p>
          <a:p>
            <a:pPr lvl="1"/>
            <a:r>
              <a:rPr lang="en-US" dirty="0" smtClean="0"/>
              <a:t>Variance estimation</a:t>
            </a:r>
          </a:p>
          <a:p>
            <a:pPr lvl="1"/>
            <a:r>
              <a:rPr lang="en-US" dirty="0" smtClean="0"/>
              <a:t>Variance reduction</a:t>
            </a:r>
          </a:p>
          <a:p>
            <a:pPr lvl="2"/>
            <a:r>
              <a:rPr lang="en-US" dirty="0" smtClean="0"/>
              <a:t>Importance sampling</a:t>
            </a:r>
          </a:p>
          <a:p>
            <a:pPr lvl="2"/>
            <a:r>
              <a:rPr lang="en-US" dirty="0" smtClean="0"/>
              <a:t>Control variates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</a:t>
            </a:fld>
            <a:endParaRPr lang="sv-S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monitoring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endParaRPr lang="sv-SE" dirty="0" smtClean="0"/>
          </a:p>
          <a:p>
            <a:pPr lvl="1"/>
            <a:r>
              <a:rPr lang="sv-SE" dirty="0" err="1" smtClean="0"/>
              <a:t>Assume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i="1" dirty="0" smtClean="0"/>
              <a:t>n </a:t>
            </a:r>
            <a:r>
              <a:rPr lang="sv-SE" dirty="0" err="1" smtClean="0"/>
              <a:t>chains</a:t>
            </a:r>
            <a:r>
              <a:rPr lang="sv-SE" dirty="0" smtClean="0"/>
              <a:t> as </a:t>
            </a:r>
            <a:r>
              <a:rPr lang="sv-SE" dirty="0" err="1" smtClean="0"/>
              <a:t>vectors</a:t>
            </a:r>
            <a:r>
              <a:rPr lang="sv-SE" dirty="0" smtClean="0"/>
              <a:t> matrix X (X[,1],..X[,n])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20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187624" y="3429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(coda)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mcmc.list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for (i in 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1:n) 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f[[i]]=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as.mcmc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(X[,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i])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gelman.diag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59" y="4581128"/>
            <a:ext cx="34575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64288" y="5293617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close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1!</a:t>
            </a:r>
            <a:endParaRPr lang="sv-SE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>
            <a:off x="5436096" y="5293617"/>
            <a:ext cx="2232248" cy="7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1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Estimation of definite integral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can not estimate in closed form,</a:t>
            </a:r>
          </a:p>
          <a:p>
            <a:r>
              <a:rPr lang="en-US" dirty="0" smtClean="0"/>
              <a:t>Decompose into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such that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Then,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Estimator 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25" y="3662368"/>
            <a:ext cx="1714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5" y="1988840"/>
            <a:ext cx="19145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7" y="3567118"/>
            <a:ext cx="17430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1636" y="4468101"/>
            <a:ext cx="3009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1736" y="5445224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 for inference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Estimation of definite integral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dirty="0" smtClean="0"/>
                  <a:t>Decompose the function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𝑔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some pdf.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dirty="0" smtClean="0"/>
                  <a:t>Simulate sample </a:t>
                </a:r>
                <a:r>
                  <a:rPr lang="en-US" i="1" dirty="0" smtClean="0"/>
                  <a:t>x</a:t>
                </a:r>
                <a:r>
                  <a:rPr lang="en-US" i="1" baseline="-25000" dirty="0" smtClean="0"/>
                  <a:t>1</a:t>
                </a:r>
                <a:r>
                  <a:rPr lang="en-US" i="1" dirty="0" smtClean="0"/>
                  <a:t>,…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m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from </a:t>
                </a:r>
                <a:r>
                  <a:rPr lang="en-US" i="1" dirty="0" smtClean="0"/>
                  <a:t>p(x)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dirty="0" smtClean="0"/>
                  <a:t>Estimate integral as </a:t>
                </a:r>
              </a:p>
              <a:p>
                <a:pPr marL="566928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566928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566928" indent="-457200">
                  <a:buNone/>
                </a:pPr>
                <a:r>
                  <a:rPr lang="en-US" b="1" dirty="0" smtClean="0"/>
                  <a:t>Comments</a:t>
                </a:r>
              </a:p>
              <a:p>
                <a:pPr marL="566928" indent="-457200"/>
                <a:r>
                  <a:rPr lang="en-US" dirty="0" smtClean="0"/>
                  <a:t>The estimated integral depends on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g </a:t>
                </a:r>
                <a:r>
                  <a:rPr lang="en-US" i="1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how uncertain is it?  a variance estimate would be needed</a:t>
                </a:r>
                <a:endParaRPr lang="en-US" dirty="0" smtClean="0"/>
              </a:p>
              <a:p>
                <a:pPr marL="566928" indent="-457200"/>
                <a:r>
                  <a:rPr lang="en-US" dirty="0" smtClean="0"/>
                  <a:t>Decomposition is not unique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one decomposition is more useful than another</a:t>
                </a:r>
              </a:p>
              <a:p>
                <a:pPr marL="566928" indent="-457200"/>
                <a:r>
                  <a:rPr lang="en-US" dirty="0" smtClean="0"/>
                  <a:t>You need to be able to generate from </a:t>
                </a:r>
                <a:r>
                  <a:rPr lang="en-US" i="1" dirty="0" smtClean="0"/>
                  <a:t>p(x)</a:t>
                </a:r>
                <a:r>
                  <a:rPr lang="en-US" dirty="0" smtClean="0"/>
                  <a:t>.</a:t>
                </a:r>
              </a:p>
              <a:p>
                <a:pPr marL="566928" indent="-457200"/>
                <a:r>
                  <a:rPr lang="en-US" dirty="0" smtClean="0"/>
                  <a:t>In Bayesian inference, use MCMC samples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e>
                        <m:r>
                          <a:rPr lang="sv-SE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to compute point estimators (posterior mean)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=∫</m:t>
                    </m:r>
                    <m:r>
                      <a:rPr lang="sv-SE" b="0" i="1" smtClean="0">
                        <a:latin typeface="Cambria Math"/>
                      </a:rPr>
                      <m:t>𝜃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𝜃</m:t>
                    </m:r>
                    <m:r>
                      <a:rPr lang="sv-SE" b="0" i="1" smtClean="0">
                        <a:latin typeface="Cambria Math"/>
                      </a:rPr>
                      <m:t>|</m:t>
                    </m:r>
                    <m:r>
                      <a:rPr lang="sv-SE" b="0" i="1" smtClean="0">
                        <a:latin typeface="Cambria Math"/>
                      </a:rPr>
                      <m:t>𝐷</m:t>
                    </m:r>
                    <m:r>
                      <a:rPr lang="sv-SE" b="0" i="1" smtClean="0">
                        <a:latin typeface="Cambria Math"/>
                      </a:rPr>
                      <m:t>)≈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den>
                    </m:f>
                    <m:r>
                      <a:rPr lang="sv-SE" b="0" i="1" smtClean="0">
                        <a:latin typeface="Cambria Math"/>
                        <a:ea typeface="Cambria Math"/>
                      </a:rPr>
                      <m:t>∑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3462" y="2996952"/>
            <a:ext cx="1409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estimation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Variance of integral estimation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since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dirty="0" smtClean="0"/>
              <a:t>are correlated in MCMC, this estimator is biased</a:t>
            </a:r>
          </a:p>
          <a:p>
            <a:endParaRPr lang="en-US" dirty="0" smtClean="0"/>
          </a:p>
          <a:p>
            <a:r>
              <a:rPr lang="en-US" dirty="0" smtClean="0"/>
              <a:t>Instead, take longer chain and use batch means instead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23</a:t>
            </a:fld>
            <a:endParaRPr lang="sv-SE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2828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Importance</a:t>
            </a:r>
            <a:r>
              <a:rPr lang="sv-SE" dirty="0" smtClean="0"/>
              <a:t> sampling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Which </a:t>
                </a:r>
                <a:r>
                  <a:rPr lang="sv-SE" dirty="0" err="1" smtClean="0"/>
                  <a:t>importance</a:t>
                </a:r>
                <a:r>
                  <a:rPr lang="sv-SE" dirty="0" smtClean="0"/>
                  <a:t> function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would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reduce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variance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integral </a:t>
                </a:r>
                <a:r>
                  <a:rPr lang="sv-SE" dirty="0" err="1" smtClean="0"/>
                  <a:t>mostly</a:t>
                </a:r>
                <a:r>
                  <a:rPr lang="sv-SE" dirty="0" smtClean="0"/>
                  <a:t>?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b="1" dirty="0" err="1" smtClean="0"/>
                  <a:t>Theorem</a:t>
                </a:r>
                <a:r>
                  <a:rPr lang="sv-SE" b="1" dirty="0" smtClean="0"/>
                  <a:t> 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)∝|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sv-SE" dirty="0" smtClean="0"/>
                  <a:t> gives the </a:t>
                </a:r>
                <a:r>
                  <a:rPr lang="sv-SE" dirty="0" err="1" smtClean="0"/>
                  <a:t>lowest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estimated integral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9820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 variates	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 smtClean="0"/>
                  <a:t>Another </a:t>
                </a:r>
                <a:r>
                  <a:rPr lang="sv-SE" dirty="0" err="1" smtClean="0"/>
                  <a:t>way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reduce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variance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the integral</a:t>
                </a:r>
              </a:p>
              <a:p>
                <a:r>
                  <a:rPr lang="sv-SE" dirty="0" err="1" smtClean="0"/>
                  <a:t>Idea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Assume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that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two</a:t>
                </a:r>
                <a:r>
                  <a:rPr lang="sv-SE" dirty="0" smtClean="0"/>
                  <a:t> random </a:t>
                </a:r>
                <a:r>
                  <a:rPr lang="sv-SE" dirty="0" err="1" smtClean="0"/>
                  <a:t>variables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sv-SE" b="0" i="1" dirty="0" smtClean="0">
                        <a:latin typeface="Cambria Math"/>
                      </a:rPr>
                      <m:t> </m:t>
                    </m:r>
                    <m:r>
                      <a:rPr lang="sv-SE" b="0" i="1" dirty="0" smtClean="0">
                        <a:latin typeface="Cambria Math"/>
                      </a:rPr>
                      <m:t>𝑎𝑛𝑑</m:t>
                    </m:r>
                    <m:r>
                      <a:rPr lang="sv-SE" b="0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dirty="0" smtClean="0"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are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correlated</a:t>
                </a:r>
                <a:r>
                  <a:rPr lang="sv-SE" dirty="0" smtClean="0"/>
                  <a:t>, i.e.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≠0</m:t>
                    </m:r>
                  </m:oMath>
                </a14:m>
                <a:r>
                  <a:rPr lang="sv-SE" dirty="0" smtClean="0"/>
                  <a:t>, 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Then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estimator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+</m:t>
                    </m:r>
                    <m:r>
                      <a:rPr lang="sv-SE" b="0" i="1" smtClean="0">
                        <a:latin typeface="Cambria Math"/>
                      </a:rPr>
                      <m:t>𝑐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−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reduces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variance</a:t>
                </a:r>
                <a:r>
                  <a:rPr lang="sv-SE" dirty="0"/>
                  <a:t> </a:t>
                </a:r>
                <a:r>
                  <a:rPr lang="sv-SE" dirty="0" err="1" smtClean="0"/>
                  <a:t>without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influencing</a:t>
                </a:r>
                <a:r>
                  <a:rPr lang="sv-SE" dirty="0" smtClean="0"/>
                  <a:t> the </a:t>
                </a:r>
                <a:r>
                  <a:rPr lang="sv-SE" dirty="0" err="1" smtClean="0"/>
                  <a:t>mean</a:t>
                </a:r>
                <a:r>
                  <a:rPr lang="sv-SE" dirty="0" smtClean="0"/>
                  <a:t>, i.e.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𝐸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sv-SE" dirty="0" smtClean="0"/>
                  <a:t> and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sv-SE" b="0" i="1" smtClean="0">
                        <a:latin typeface="Cambria Math"/>
                      </a:rPr>
                      <m:t>&lt;</m:t>
                    </m:r>
                    <m:r>
                      <a:rPr lang="sv-SE" b="0" i="1" smtClean="0">
                        <a:latin typeface="Cambria Math"/>
                      </a:rPr>
                      <m:t>𝑉𝑎𝑟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smtClean="0"/>
                  <a:t>The optimal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𝑐</m:t>
                    </m:r>
                    <m:r>
                      <a:rPr lang="sv-SE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𝑐𝑜𝑣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sv-SE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𝑣𝑎𝑟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endParaRPr lang="sv-SE" dirty="0" smtClean="0"/>
              </a:p>
              <a:p>
                <a:pPr lvl="1"/>
                <a:endParaRPr lang="sv-SE" dirty="0" smtClean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15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68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 variates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 smtClean="0"/>
                  <a:t>How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use</a:t>
                </a:r>
                <a:r>
                  <a:rPr lang="sv-SE" dirty="0" smtClean="0"/>
                  <a:t> in integral </a:t>
                </a:r>
                <a:r>
                  <a:rPr lang="sv-SE" dirty="0" err="1" smtClean="0"/>
                  <a:t>estimation</a:t>
                </a:r>
                <a:r>
                  <a:rPr lang="sv-SE" dirty="0" smtClean="0"/>
                  <a:t>:</a:t>
                </a:r>
              </a:p>
              <a:p>
                <a:pPr lvl="1"/>
                <a:r>
                  <a:rPr lang="sv-SE" dirty="0"/>
                  <a:t>Need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𝜃</m:t>
                    </m:r>
                    <m:r>
                      <a:rPr lang="sv-SE" i="1">
                        <a:latin typeface="Cambria Math"/>
                      </a:rPr>
                      <m:t>=∫</m:t>
                    </m:r>
                    <m:r>
                      <a:rPr lang="sv-SE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𝑝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𝑥</m:t>
                    </m:r>
                    <m:r>
                      <a:rPr lang="sv-SE" i="1">
                        <a:latin typeface="Cambria Math"/>
                      </a:rPr>
                      <m:t>)</m:t>
                    </m:r>
                    <m:r>
                      <a:rPr lang="sv-SE" i="1">
                        <a:latin typeface="Cambria Math"/>
                      </a:rPr>
                      <m:t>𝑑𝑥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Assume</a:t>
                </a:r>
                <a:r>
                  <a:rPr lang="sv-SE" dirty="0"/>
                  <a:t>,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analytically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</m:t>
                    </m:r>
                    <m:r>
                      <a:rPr lang="sv-SE" i="1">
                        <a:latin typeface="Cambria Math"/>
                      </a:rPr>
                      <m:t>=∫</m:t>
                    </m:r>
                    <m:r>
                      <a:rPr lang="sv-SE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𝑑𝑥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 smtClean="0"/>
                  <a:t> from </a:t>
                </a:r>
                <a:r>
                  <a:rPr lang="sv-SE" dirty="0" err="1" smtClean="0"/>
                  <a:t>pdf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r>
                      <a:rPr lang="sv-SE" i="1">
                        <a:latin typeface="Cambria Math"/>
                      </a:rPr>
                      <m:t>𝑥</m:t>
                    </m:r>
                    <m:r>
                      <a:rPr lang="sv-SE" i="1">
                        <a:latin typeface="Cambria Math"/>
                      </a:rPr>
                      <m:t>) </m:t>
                    </m:r>
                  </m:oMath>
                </a14:m>
                <a:r>
                  <a:rPr lang="sv-SE" dirty="0" smtClean="0"/>
                  <a:t>and </a:t>
                </a:r>
                <a:r>
                  <a:rPr lang="sv-SE" dirty="0" err="1"/>
                  <a:t>c</a:t>
                </a:r>
                <a:r>
                  <a:rPr lang="sv-SE" dirty="0" err="1" smtClean="0"/>
                  <a:t>onsider</a:t>
                </a:r>
                <a:r>
                  <a:rPr lang="sv-SE" dirty="0" smtClean="0"/>
                  <a:t> random vars: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dirty="0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sv-SE" b="0" i="1" dirty="0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sv-SE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𝑔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/>
                          </a:rPr>
                          <m:t>𝜇</m:t>
                        </m:r>
                      </m:e>
                    </m:acc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sv-SE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i="1" dirty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sv-SE" i="1" dirty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sv-S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h</m:t>
                        </m:r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endParaRPr lang="sv-SE" dirty="0" smtClean="0"/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sv-SE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𝜇</m:t>
                        </m:r>
                      </m:e>
                    </m:acc>
                  </m:oMath>
                </a14:m>
                <a:r>
                  <a:rPr lang="sv-SE" dirty="0" smtClean="0"/>
                  <a:t> and M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estimate</a:t>
                </a:r>
                <a:r>
                  <a:rPr lang="sv-SE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sv-SE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sv-SE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sv-SE" i="1">
                              <a:latin typeface="Cambria Math"/>
                            </a:rPr>
                            <m:t>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+</m:t>
                      </m:r>
                      <m:r>
                        <a:rPr lang="sv-SE" i="1">
                          <a:latin typeface="Cambria Math"/>
                        </a:rPr>
                        <m:t>𝑐</m:t>
                      </m:r>
                      <m:r>
                        <a:rPr lang="sv-SE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sv-SE" i="1">
                              <a:latin typeface="Cambria Math"/>
                            </a:rPr>
                            <m:t>𝜇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−</m:t>
                      </m:r>
                      <m:r>
                        <a:rPr lang="sv-SE" i="1">
                          <a:latin typeface="Cambria Math"/>
                        </a:rPr>
                        <m:t>𝑀</m:t>
                      </m:r>
                      <m:r>
                        <a:rPr lang="sv-SE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 smtClean="0"/>
              </a:p>
              <a:p>
                <a:pPr marL="457200" lvl="1" indent="0">
                  <a:buNone/>
                </a:pPr>
                <a:endParaRPr lang="sv-SE" dirty="0" smtClean="0"/>
              </a:p>
              <a:p>
                <a:pPr lvl="1"/>
                <a:r>
                  <a:rPr lang="sv-SE" dirty="0" smtClean="0"/>
                  <a:t>Estimate </a:t>
                </a:r>
                <a:r>
                  <a:rPr lang="sv-SE" i="1" dirty="0" smtClean="0"/>
                  <a:t>c</a:t>
                </a:r>
                <a:r>
                  <a:rPr lang="sv-SE" dirty="0" smtClean="0"/>
                  <a:t> by </a:t>
                </a: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variances</a:t>
                </a:r>
                <a:r>
                  <a:rPr lang="sv-SE" dirty="0" smtClean="0"/>
                  <a:t> and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covariances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h</m:t>
                        </m:r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/>
                          </a:rPr>
                          <m:t>𝑔</m:t>
                        </m:r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b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885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 variates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v-SE" dirty="0" smtClean="0">
                    <a:solidFill>
                      <a:srgbClr val="C00000"/>
                    </a:solidFill>
                  </a:rPr>
                  <a:t>Example</a:t>
                </a:r>
              </a:p>
              <a:p>
                <a:pPr lvl="1"/>
                <a:r>
                  <a:rPr lang="sv-SE" dirty="0" smtClean="0"/>
                  <a:t>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/>
                      </a:rPr>
                      <m:t>I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sv-S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  <m:r>
                          <a:rPr lang="sv-SE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  <m:r>
                          <a:rPr lang="sv-SE" b="0" i="1" smtClean="0">
                            <a:latin typeface="Cambria Math"/>
                          </a:rPr>
                          <m:t>+1</m:t>
                        </m:r>
                      </m:den>
                    </m:f>
                    <m:r>
                      <a:rPr lang="sv-SE" b="0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sv-SE" dirty="0" smtClean="0"/>
                  <a:t> (uniform distribution)</a:t>
                </a:r>
              </a:p>
              <a:p>
                <a:pPr lvl="1"/>
                <a:r>
                  <a:rPr lang="sv-SE" dirty="0" smtClean="0"/>
                  <a:t>Use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𝑥</m:t>
                    </m:r>
                    <m:r>
                      <a:rPr lang="sv-SE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sv-SE" dirty="0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𝑀</m:t>
                    </m:r>
                    <m:r>
                      <a:rPr lang="sv-SE" i="1">
                        <a:latin typeface="Cambria Math"/>
                      </a:rPr>
                      <m:t>=∫</m:t>
                    </m:r>
                    <m:r>
                      <a:rPr lang="sv-SE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sv-SE" i="1">
                        <a:latin typeface="Cambria Math"/>
                      </a:rPr>
                      <m:t>𝑑𝑥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sv-S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sv-SE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sv-SE" b="0" i="1" smtClean="0">
                        <a:latin typeface="Cambria Math"/>
                      </a:rPr>
                      <m:t>=1.5</m:t>
                    </m:r>
                  </m:oMath>
                </a14:m>
                <a:endParaRPr lang="sv-SE" dirty="0" smtClean="0"/>
              </a:p>
              <a:p>
                <a:pPr marL="514350" indent="-457200"/>
                <a:r>
                  <a:rPr lang="sv-SE" dirty="0" err="1" smtClean="0">
                    <a:solidFill>
                      <a:srgbClr val="C00000"/>
                    </a:solidFill>
                  </a:rPr>
                  <a:t>Algorithm</a:t>
                </a:r>
                <a:endParaRPr lang="sv-SE" dirty="0" smtClean="0">
                  <a:solidFill>
                    <a:srgbClr val="C00000"/>
                  </a:solidFill>
                </a:endParaRPr>
              </a:p>
              <a:p>
                <a:pPr marL="914400" lvl="1" indent="-457200"/>
                <a:r>
                  <a:rPr lang="sv-SE" dirty="0" smtClean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dirty="0" smtClean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𝑈</m:t>
                    </m:r>
                    <m:r>
                      <a:rPr lang="sv-SE" b="0" i="1" smtClean="0">
                        <a:latin typeface="Cambria Math"/>
                      </a:rPr>
                      <m:t>[0,1]</m:t>
                    </m:r>
                  </m:oMath>
                </a14:m>
                <a:endParaRPr lang="sv-SE" dirty="0" smtClean="0"/>
              </a:p>
              <a:p>
                <a:pPr marL="914400" lvl="1" indent="-457200"/>
                <a:r>
                  <a:rPr lang="sv-SE" dirty="0" smtClean="0"/>
                  <a:t>Set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𝑐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≈0.477</m:t>
                    </m:r>
                  </m:oMath>
                </a14:m>
                <a:endParaRPr lang="sv-SE" dirty="0" smtClean="0"/>
              </a:p>
              <a:p>
                <a:pPr marL="914400" lvl="1" indent="-457200"/>
                <a:r>
                  <a:rPr lang="sv-SE" dirty="0" smtClean="0"/>
                  <a:t>Estimate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𝐼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sv-S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sv-SE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v-SE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sv-SE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e>
                        </m:nary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−1.5</m:t>
                        </m:r>
                      </m:e>
                    </m:d>
                  </m:oMath>
                </a14:m>
                <a:endParaRPr lang="sv-SE" dirty="0" smtClean="0"/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27</a:t>
            </a:fld>
            <a:endParaRPr lang="sv-SE" dirty="0"/>
          </a:p>
        </p:txBody>
      </p:sp>
      <p:pic>
        <p:nvPicPr>
          <p:cNvPr id="137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73" y="4149080"/>
            <a:ext cx="32956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948264" y="4149080"/>
            <a:ext cx="1944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smtClean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sv-SE" sz="6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sv-SE" sz="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Chain Monte Carlo (MCMC)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Motivation: We already know methods to generate 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distributions (inverse CDF, acceptance/rejection)</a:t>
            </a:r>
          </a:p>
          <a:p>
            <a:pPr lvl="1"/>
            <a:r>
              <a:rPr lang="en-US" dirty="0" smtClean="0"/>
              <a:t> multivariate normal </a:t>
            </a:r>
          </a:p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but what about general multivariate distribution?</a:t>
            </a: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 allows to do that!</a:t>
            </a:r>
          </a:p>
          <a:p>
            <a:pPr>
              <a:buNone/>
            </a:pPr>
            <a:endParaRPr lang="sv-SE" dirty="0">
              <a:solidFill>
                <a:srgbClr val="0066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3</a:t>
            </a:fld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Suppose that a dataset </a:t>
            </a:r>
            <a:r>
              <a:rPr lang="en-US" sz="2000" i="1" dirty="0" smtClean="0"/>
              <a:t>D</a:t>
            </a:r>
            <a:r>
              <a:rPr lang="en-US" sz="2000" dirty="0" smtClean="0"/>
              <a:t> was obtained by sampling from some unknown distribution </a:t>
            </a:r>
            <a:r>
              <a:rPr lang="en-US" sz="2000" i="1" dirty="0" smtClean="0"/>
              <a:t>f(x</a:t>
            </a:r>
            <a:r>
              <a:rPr lang="en-US" sz="2000" dirty="0" smtClean="0"/>
              <a:t>|</a:t>
            </a:r>
            <a:r>
              <a:rPr lang="el-GR" sz="2000" i="1" dirty="0" smtClean="0"/>
              <a:t>θ</a:t>
            </a:r>
            <a:r>
              <a:rPr lang="en-US" sz="2000" i="1" dirty="0" smtClean="0"/>
              <a:t>)</a:t>
            </a:r>
            <a:r>
              <a:rPr lang="en-US" sz="2000" dirty="0" smtClean="0"/>
              <a:t>. How to find </a:t>
            </a:r>
            <a:r>
              <a:rPr lang="el-GR" sz="2000" i="1" dirty="0" smtClean="0"/>
              <a:t>θ</a:t>
            </a:r>
            <a:r>
              <a:rPr lang="en-US" sz="2000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0070C0"/>
                </a:solidFill>
              </a:rPr>
              <a:t>Frequentists</a:t>
            </a:r>
            <a:r>
              <a:rPr lang="en-US" sz="2000" dirty="0" smtClean="0"/>
              <a:t> :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is unknown parameter, compose likelihood </a:t>
            </a:r>
            <a:r>
              <a:rPr lang="en-US" sz="2000" i="1" dirty="0" smtClean="0"/>
              <a:t>p(D</a:t>
            </a:r>
            <a:r>
              <a:rPr lang="en-US" sz="2000" dirty="0" smtClean="0"/>
              <a:t>|</a:t>
            </a:r>
            <a:r>
              <a:rPr lang="el-GR" sz="2000" i="1" dirty="0" smtClean="0"/>
              <a:t>θ</a:t>
            </a:r>
            <a:r>
              <a:rPr lang="en-US" sz="2000" i="1" dirty="0" smtClean="0"/>
              <a:t>) </a:t>
            </a:r>
            <a:r>
              <a:rPr lang="en-US" sz="2000" dirty="0" smtClean="0"/>
              <a:t>function, find maximum </a:t>
            </a:r>
            <a:r>
              <a:rPr lang="en-US" sz="2000" dirty="0" smtClean="0">
                <a:sym typeface="Wingdings" pitchFamily="2" charset="2"/>
              </a:rPr>
              <a:t> get </a:t>
            </a:r>
            <a:r>
              <a:rPr lang="el-GR" sz="2000" i="1" dirty="0" smtClean="0"/>
              <a:t>θ</a:t>
            </a:r>
            <a:endParaRPr lang="en-US" sz="2000" dirty="0" smtClean="0"/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Bayesians</a:t>
            </a:r>
            <a:r>
              <a:rPr lang="en-US" sz="2000" dirty="0" smtClean="0"/>
              <a:t>: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is a random variable, it has </a:t>
            </a:r>
            <a:r>
              <a:rPr lang="en-US" sz="2000" dirty="0" smtClean="0">
                <a:solidFill>
                  <a:srgbClr val="006600"/>
                </a:solidFill>
              </a:rPr>
              <a:t>prior probability </a:t>
            </a:r>
            <a:r>
              <a:rPr lang="en-US" sz="2000" i="1" dirty="0" smtClean="0"/>
              <a:t>p(</a:t>
            </a:r>
            <a:r>
              <a:rPr lang="el-GR" sz="2000" i="1" dirty="0" smtClean="0"/>
              <a:t>θ</a:t>
            </a:r>
            <a:r>
              <a:rPr lang="en-US" sz="2000" i="1" dirty="0" smtClean="0"/>
              <a:t>) </a:t>
            </a:r>
            <a:r>
              <a:rPr lang="en-US" sz="2000" dirty="0" smtClean="0"/>
              <a:t>(which reflects our guesses about possible </a:t>
            </a:r>
            <a:r>
              <a:rPr lang="el-GR" sz="2000" i="1" dirty="0" smtClean="0"/>
              <a:t>θ</a:t>
            </a:r>
            <a:r>
              <a:rPr lang="en-US" sz="2000" i="1" dirty="0" smtClean="0"/>
              <a:t> </a:t>
            </a:r>
            <a:r>
              <a:rPr lang="en-US" sz="2000" dirty="0" smtClean="0"/>
              <a:t>and their probabilities, before data collected)</a:t>
            </a:r>
          </a:p>
          <a:p>
            <a:r>
              <a:rPr lang="en-US" sz="2000" dirty="0" smtClean="0"/>
              <a:t>After data is collected, the </a:t>
            </a:r>
            <a:r>
              <a:rPr lang="en-US" sz="2000" dirty="0" err="1" smtClean="0"/>
              <a:t>Bayes</a:t>
            </a:r>
            <a:r>
              <a:rPr lang="en-US" sz="2000" dirty="0" smtClean="0"/>
              <a:t>’ theorem says:</a:t>
            </a:r>
          </a:p>
          <a:p>
            <a:endParaRPr lang="en-US" sz="20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3500"/>
              </p:ext>
            </p:extLst>
          </p:nvPr>
        </p:nvGraphicFramePr>
        <p:xfrm>
          <a:off x="1425575" y="5157788"/>
          <a:ext cx="53895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03" name="Ekvation" r:id="rId3" imgW="2781000" imgH="482400" progId="Equation.3">
                  <p:embed/>
                </p:oleObj>
              </mc:Choice>
              <mc:Fallback>
                <p:oleObj name="Ekvation" r:id="rId3" imgW="2781000" imgH="48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157788"/>
                        <a:ext cx="538956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about </a:t>
            </a:r>
            <a:r>
              <a:rPr lang="en-US" dirty="0" err="1" smtClean="0"/>
              <a:t>bayesian</a:t>
            </a:r>
            <a:r>
              <a:rPr lang="en-US" dirty="0" smtClean="0"/>
              <a:t> inference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Task: knowing </a:t>
            </a:r>
            <a:r>
              <a:rPr lang="en-US" i="1" dirty="0" smtClean="0"/>
              <a:t>p(D</a:t>
            </a:r>
            <a:r>
              <a:rPr lang="en-US" dirty="0"/>
              <a:t>|</a:t>
            </a:r>
            <a:r>
              <a:rPr lang="el-GR" i="1" dirty="0" smtClean="0"/>
              <a:t>θ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  <a:r>
              <a:rPr lang="en-US" i="1" dirty="0" smtClean="0"/>
              <a:t>p(</a:t>
            </a:r>
            <a:r>
              <a:rPr lang="el-GR" i="1" dirty="0" smtClean="0"/>
              <a:t>θ</a:t>
            </a:r>
            <a:r>
              <a:rPr lang="en-US" i="1" dirty="0" smtClean="0"/>
              <a:t>), </a:t>
            </a:r>
            <a:r>
              <a:rPr lang="en-US" dirty="0" smtClean="0"/>
              <a:t>generate random samples from </a:t>
            </a:r>
            <a:r>
              <a:rPr lang="en-US" i="1" dirty="0" smtClean="0"/>
              <a:t>p(</a:t>
            </a:r>
            <a:r>
              <a:rPr lang="el-GR" i="1" dirty="0" smtClean="0"/>
              <a:t>θ</a:t>
            </a:r>
            <a:r>
              <a:rPr lang="sv-SE" i="1" dirty="0" smtClean="0"/>
              <a:t>|D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Problems: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As previously, it is multivariate distribution of general type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is often difficult or impossible to compute</a:t>
            </a:r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MCMC: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First problem is solved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Integral computation will not be needed in MCMC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5</a:t>
            </a:fld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MCMC: </a:t>
            </a:r>
            <a:r>
              <a:rPr lang="sv-SE" dirty="0" err="1" smtClean="0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b="1" dirty="0" smtClean="0"/>
                  <a:t>Linear regression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an </a:t>
                </a:r>
                <a:r>
                  <a:rPr lang="sv-SE" dirty="0" err="1" smtClean="0"/>
                  <a:t>error</a:t>
                </a:r>
                <a:r>
                  <a:rPr lang="sv-SE" dirty="0" smtClean="0"/>
                  <a:t> term distributed in </a:t>
                </a:r>
                <a:r>
                  <a:rPr lang="sv-SE" dirty="0" err="1" smtClean="0"/>
                  <a:t>some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way</a:t>
                </a:r>
                <a:r>
                  <a:rPr lang="sv-SE" dirty="0" smtClean="0"/>
                  <a:t> (</a:t>
                </a:r>
                <a:r>
                  <a:rPr lang="sv-SE" dirty="0" err="1" smtClean="0"/>
                  <a:t>normally</a:t>
                </a:r>
                <a:r>
                  <a:rPr lang="sv-SE" dirty="0" smtClean="0"/>
                  <a:t>, student ,…). </a:t>
                </a:r>
                <a:r>
                  <a:rPr lang="sv-SE" dirty="0" err="1" smtClean="0"/>
                  <a:t>Assume</a:t>
                </a:r>
                <a:r>
                  <a:rPr lang="sv-SE" dirty="0" smtClean="0"/>
                  <a:t> normal distribution for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sv-SE" dirty="0">
                  <a:ea typeface="Cambria Math"/>
                </a:endParaRPr>
              </a:p>
              <a:p>
                <a:pPr marL="109728" indent="0">
                  <a:buNone/>
                </a:pPr>
                <a:endParaRPr lang="sv-SE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𝑌</m:t>
                      </m:r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sv-SE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sv-SE" b="0" dirty="0" smtClean="0">
                  <a:ea typeface="Cambria Math"/>
                </a:endParaRPr>
              </a:p>
              <a:p>
                <a:pPr marL="109728" indent="0">
                  <a:buNone/>
                </a:pPr>
                <a:endParaRPr lang="sv-SE" b="0" dirty="0" smtClean="0">
                  <a:ea typeface="Cambria Math"/>
                </a:endParaRPr>
              </a:p>
              <a:p>
                <a:r>
                  <a:rPr lang="sv-SE" dirty="0" err="1"/>
                  <a:t>How</a:t>
                </a:r>
                <a:r>
                  <a:rPr lang="sv-SE" dirty="0"/>
                  <a:t>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:r>
                  <a:rPr lang="sv-SE" dirty="0" err="1" smtClean="0"/>
                  <a:t>credible</a:t>
                </a:r>
                <a:r>
                  <a:rPr lang="sv-SE" dirty="0" smtClean="0"/>
                  <a:t> interval for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you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know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sv-SE" dirty="0" smtClean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|</m:t>
                        </m:r>
                        <m:r>
                          <a:rPr lang="sv-SE" b="0" i="1" smtClean="0">
                            <a:latin typeface="Cambria Math"/>
                          </a:rPr>
                          <m:t>𝑋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sv-SE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sv-SE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sv-SE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sv-SE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d>
                      </m:e>
                    </m:nary>
                  </m:oMath>
                </a14:m>
                <a:endParaRPr lang="sv-SE" dirty="0" smtClean="0"/>
              </a:p>
              <a:p>
                <a:pPr lvl="1"/>
                <a:r>
                  <a:rPr lang="sv-SE" dirty="0" smtClean="0"/>
                  <a:t>To get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sv-SE" dirty="0" smtClean="0"/>
                  <a:t>,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with</a:t>
                </a:r>
                <a:r>
                  <a:rPr lang="sv-SE" dirty="0" smtClean="0"/>
                  <a:t> MCMC by </a:t>
                </a: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sv-SE" i="1">
                            <a:latin typeface="Cambria Math"/>
                          </a:rPr>
                        </m:ctrlPr>
                      </m:dPr>
                      <m:e>
                        <m:r>
                          <a:rPr lang="sv-SE" i="1">
                            <a:latin typeface="Cambria Math"/>
                          </a:rPr>
                          <m:t>𝑌</m:t>
                        </m:r>
                        <m:r>
                          <a:rPr lang="sv-SE" i="1">
                            <a:latin typeface="Cambria Math"/>
                          </a:rPr>
                          <m:t>|</m:t>
                        </m:r>
                        <m:r>
                          <a:rPr lang="sv-SE" i="1">
                            <a:latin typeface="Cambria Math"/>
                          </a:rPr>
                          <m:t>𝑋</m:t>
                        </m:r>
                        <m:r>
                          <a:rPr lang="sv-SE" i="1">
                            <a:latin typeface="Cambria Math"/>
                          </a:rPr>
                          <m:t>,</m:t>
                        </m:r>
                        <m:r>
                          <a:rPr lang="sv-SE" i="1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sv-SE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sv-SE" dirty="0" smtClean="0"/>
                  <a:t> </a:t>
                </a:r>
                <a:r>
                  <a:rPr lang="sv-SE" dirty="0" err="1" smtClean="0"/>
                  <a:t>if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you</a:t>
                </a:r>
                <a:r>
                  <a:rPr lang="sv-SE" dirty="0" smtClean="0"/>
                  <a:t> do not </a:t>
                </a:r>
                <a:r>
                  <a:rPr lang="sv-SE" dirty="0" err="1" smtClean="0"/>
                  <a:t>have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prior </a:t>
                </a:r>
                <a:r>
                  <a:rPr lang="sv-SE" dirty="0" err="1" smtClean="0"/>
                  <a:t>knowledge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about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sv-SE" dirty="0" smtClean="0"/>
                  <a:t>, </a:t>
                </a:r>
                <a:r>
                  <a:rPr lang="sv-SE" dirty="0" err="1" smtClean="0"/>
                  <a:t>otherwise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include</a:t>
                </a:r>
                <a:r>
                  <a:rPr lang="sv-SE" dirty="0" smtClean="0"/>
                  <a:t> prior</a:t>
                </a:r>
              </a:p>
              <a:p>
                <a:pPr lvl="1"/>
                <a:r>
                  <a:rPr lang="sv-SE" dirty="0" err="1" smtClean="0"/>
                  <a:t>Use</a:t>
                </a:r>
                <a:r>
                  <a:rPr lang="sv-SE" dirty="0" smtClean="0"/>
                  <a:t> MCMC </a:t>
                </a:r>
                <a:r>
                  <a:rPr lang="sv-SE" dirty="0" err="1" smtClean="0"/>
                  <a:t>sample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quantiles</a:t>
                </a:r>
                <a:endParaRPr lang="sv-SE" dirty="0" smtClean="0"/>
              </a:p>
              <a:p>
                <a:pPr lvl="1"/>
                <a:endParaRPr lang="sv-SE" dirty="0"/>
              </a:p>
              <a:p>
                <a:pPr marL="393192" lvl="1" indent="0">
                  <a:buNone/>
                </a:pPr>
                <a:r>
                  <a:rPr lang="sv-SE" b="1" dirty="0" smtClean="0">
                    <a:solidFill>
                      <a:srgbClr val="FF0000"/>
                    </a:solidFill>
                  </a:rPr>
                  <a:t>Note: </a:t>
                </a:r>
                <a:r>
                  <a:rPr lang="sv-SE" dirty="0" smtClean="0"/>
                  <a:t>In the </a:t>
                </a:r>
                <a:r>
                  <a:rPr lang="sv-SE" dirty="0" err="1" smtClean="0"/>
                  <a:t>case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normal distribution, the interval </a:t>
                </a:r>
                <a:r>
                  <a:rPr lang="sv-SE" dirty="0" err="1" smtClean="0"/>
                  <a:t>can</a:t>
                </a:r>
                <a:r>
                  <a:rPr lang="sv-SE" dirty="0" smtClean="0"/>
                  <a:t> be </a:t>
                </a:r>
                <a:r>
                  <a:rPr lang="sv-SE" dirty="0" err="1" smtClean="0"/>
                  <a:t>computed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analytically</a:t>
                </a:r>
                <a:r>
                  <a:rPr lang="sv-SE" dirty="0" smtClean="0"/>
                  <a:t>.</a:t>
                </a:r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25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60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Markov chain is a sequence </a:t>
            </a:r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r>
              <a:rPr lang="en-US" b="1" dirty="0" smtClean="0"/>
              <a:t>, X</a:t>
            </a:r>
            <a:r>
              <a:rPr lang="en-US" b="1" baseline="-25000" dirty="0" smtClean="0"/>
              <a:t>1</a:t>
            </a:r>
            <a:r>
              <a:rPr lang="en-US" b="1" dirty="0" smtClean="0"/>
              <a:t>,… </a:t>
            </a:r>
            <a:r>
              <a:rPr lang="en-US" dirty="0" smtClean="0"/>
              <a:t>of random variables such that next value depends only on the previous one </a:t>
            </a:r>
          </a:p>
          <a:p>
            <a:endParaRPr lang="en-US" dirty="0" smtClean="0"/>
          </a:p>
          <a:p>
            <a:r>
              <a:rPr lang="en-US" dirty="0" smtClean="0"/>
              <a:t>                    is called transition kernel, assume it does not depend on </a:t>
            </a:r>
            <a:r>
              <a:rPr lang="en-US" i="1" dirty="0" smtClean="0"/>
              <a:t>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Theorem</a:t>
            </a:r>
            <a:r>
              <a:rPr lang="en-US" dirty="0" smtClean="0"/>
              <a:t>  Under certain conditions, Markov chain will converge to the stationary distribution </a:t>
            </a:r>
            <a:r>
              <a:rPr lang="el-GR" dirty="0" smtClean="0"/>
              <a:t>φ</a:t>
            </a:r>
            <a:r>
              <a:rPr lang="en-US" dirty="0" smtClean="0"/>
              <a:t> ( not sensitive to </a:t>
            </a:r>
            <a:r>
              <a:rPr lang="en-US" b="1" dirty="0" smtClean="0"/>
              <a:t>X</a:t>
            </a:r>
            <a:r>
              <a:rPr lang="en-US" b="1" baseline="-25000" dirty="0" smtClean="0"/>
              <a:t>0 </a:t>
            </a:r>
            <a:r>
              <a:rPr lang="en-US" dirty="0" smtClean="0"/>
              <a:t>), i.e.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 </a:t>
            </a:r>
            <a:r>
              <a:rPr lang="en-US" i="1" dirty="0" smtClean="0"/>
              <a:t>k-1</a:t>
            </a:r>
            <a:r>
              <a:rPr lang="en-US" dirty="0" smtClean="0"/>
              <a:t> samples are normally discarded, they are called </a:t>
            </a:r>
            <a:r>
              <a:rPr lang="en-US" b="1" dirty="0" smtClean="0"/>
              <a:t>burn-in</a:t>
            </a:r>
            <a:r>
              <a:rPr lang="en-US" b="1" i="1" dirty="0" smtClean="0"/>
              <a:t> </a:t>
            </a:r>
            <a:r>
              <a:rPr lang="en-US" b="1" dirty="0" smtClean="0"/>
              <a:t>period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7</a:t>
            </a:fld>
            <a:endParaRPr lang="sv-SE"/>
          </a:p>
        </p:txBody>
      </p:sp>
      <p:graphicFrame>
        <p:nvGraphicFramePr>
          <p:cNvPr id="130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24476"/>
              </p:ext>
            </p:extLst>
          </p:nvPr>
        </p:nvGraphicFramePr>
        <p:xfrm>
          <a:off x="1043608" y="2564904"/>
          <a:ext cx="1214446" cy="36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2" name="Ekvation" r:id="rId3" imgW="761760" imgH="228600" progId="Equation.3">
                  <p:embed/>
                </p:oleObj>
              </mc:Choice>
              <mc:Fallback>
                <p:oleObj name="Ekvation" r:id="rId3" imgW="7617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1214446" cy="365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96525"/>
              </p:ext>
            </p:extLst>
          </p:nvPr>
        </p:nvGraphicFramePr>
        <p:xfrm>
          <a:off x="2699792" y="4437112"/>
          <a:ext cx="28336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3" name="Ekvation" r:id="rId5" imgW="1777680" imgH="228600" progId="Equation.3">
                  <p:embed/>
                </p:oleObj>
              </mc:Choice>
              <mc:Fallback>
                <p:oleObj name="Ekvation" r:id="rId5" imgW="17776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283368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univariate</a:t>
            </a:r>
            <a:r>
              <a:rPr lang="en-US" dirty="0" smtClean="0"/>
              <a:t> X</a:t>
            </a:r>
            <a:endParaRPr lang="sv-SE" dirty="0"/>
          </a:p>
        </p:txBody>
      </p:sp>
      <p:pic>
        <p:nvPicPr>
          <p:cNvPr id="131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3116"/>
            <a:ext cx="72390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Metropolis-Hastings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Given:</a:t>
            </a:r>
          </a:p>
          <a:p>
            <a:r>
              <a:rPr lang="en-US" dirty="0" smtClean="0"/>
              <a:t> PDF </a:t>
            </a:r>
            <a:r>
              <a:rPr lang="el-GR" dirty="0" smtClean="0"/>
              <a:t>π</a:t>
            </a:r>
            <a:r>
              <a:rPr lang="en-US" dirty="0" smtClean="0"/>
              <a:t>(</a:t>
            </a:r>
            <a:r>
              <a:rPr lang="en-US" b="1" dirty="0" smtClean="0"/>
              <a:t>x)</a:t>
            </a:r>
            <a:r>
              <a:rPr lang="en-US" dirty="0" smtClean="0"/>
              <a:t>  that we need to obtain samples from</a:t>
            </a:r>
          </a:p>
          <a:p>
            <a:r>
              <a:rPr lang="en-US" i="1" dirty="0" smtClean="0"/>
              <a:t>Proposal distribution 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– it may have almost any, but </a:t>
            </a:r>
            <a:r>
              <a:rPr lang="en-US" i="1" dirty="0" smtClean="0"/>
              <a:t>regular</a:t>
            </a:r>
            <a:r>
              <a:rPr lang="en-US" dirty="0" smtClean="0"/>
              <a:t> form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Ex: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. </a:t>
            </a:r>
            <a:r>
              <a:rPr lang="en-US" dirty="0" smtClean="0"/>
              <a:t>I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) is a normal distr. with mean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fixed </a:t>
            </a:r>
            <a:r>
              <a:rPr lang="en-US" dirty="0" err="1" smtClean="0"/>
              <a:t>cov</a:t>
            </a:r>
            <a:r>
              <a:rPr lang="en-US" dirty="0" smtClean="0"/>
              <a:t>. </a:t>
            </a:r>
            <a:r>
              <a:rPr lang="en-US" dirty="0" err="1" smtClean="0"/>
              <a:t>matr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“Regular form”:</a:t>
            </a:r>
          </a:p>
          <a:p>
            <a:r>
              <a:rPr lang="en-US" dirty="0" smtClean="0"/>
              <a:t>It’s enough that the proposal distr. has the same support with nonzero density as </a:t>
            </a:r>
            <a:r>
              <a:rPr lang="el-GR" dirty="0" smtClean="0"/>
              <a:t>π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9</a:t>
            </a:fld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37595</TotalTime>
  <Words>1666</Words>
  <Application>Microsoft Office PowerPoint</Application>
  <PresentationFormat>On-screen Show (4:3)</PresentationFormat>
  <Paragraphs>270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Theme1</vt:lpstr>
      <vt:lpstr>Ekvation</vt:lpstr>
      <vt:lpstr>Lecture 4: Monte Carlo methods</vt:lpstr>
      <vt:lpstr>Monte Carlo</vt:lpstr>
      <vt:lpstr>Markov Chain Monte Carlo (MCMC)</vt:lpstr>
      <vt:lpstr>Short about bayesian inference</vt:lpstr>
      <vt:lpstr>Short about bayesian inference</vt:lpstr>
      <vt:lpstr>MCMC: Example</vt:lpstr>
      <vt:lpstr>Markov chains</vt:lpstr>
      <vt:lpstr>Example: univariate X</vt:lpstr>
      <vt:lpstr>Metropolis-Hastings algorithm</vt:lpstr>
      <vt:lpstr>Metropolis-Hastings algorithm</vt:lpstr>
      <vt:lpstr>Metropolis-Hastings algorithm</vt:lpstr>
      <vt:lpstr>Choice of proposal distribution </vt:lpstr>
      <vt:lpstr>Choice of proposal distribution </vt:lpstr>
      <vt:lpstr>Gibbs sampler</vt:lpstr>
      <vt:lpstr>Gibbs sampler</vt:lpstr>
      <vt:lpstr>Gibbs sampler</vt:lpstr>
      <vt:lpstr>Gibbs sampler</vt:lpstr>
      <vt:lpstr>Convergence monitoring</vt:lpstr>
      <vt:lpstr>Convergence monitoring</vt:lpstr>
      <vt:lpstr>Convergence monitoring</vt:lpstr>
      <vt:lpstr>MC for inference</vt:lpstr>
      <vt:lpstr>MC for inference</vt:lpstr>
      <vt:lpstr>Variance estimation</vt:lpstr>
      <vt:lpstr>Importance sampling</vt:lpstr>
      <vt:lpstr>Control variates </vt:lpstr>
      <vt:lpstr>Control variates</vt:lpstr>
      <vt:lpstr>Control variates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2239</cp:revision>
  <dcterms:created xsi:type="dcterms:W3CDTF">2010-03-24T13:38:58Z</dcterms:created>
  <dcterms:modified xsi:type="dcterms:W3CDTF">2016-02-19T14:49:37Z</dcterms:modified>
</cp:coreProperties>
</file>