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4"/>
  </p:notesMasterIdLst>
  <p:sldIdLst>
    <p:sldId id="256" r:id="rId2"/>
    <p:sldId id="258" r:id="rId3"/>
    <p:sldId id="304" r:id="rId4"/>
    <p:sldId id="324" r:id="rId5"/>
    <p:sldId id="325" r:id="rId6"/>
    <p:sldId id="326" r:id="rId7"/>
    <p:sldId id="327" r:id="rId8"/>
    <p:sldId id="316" r:id="rId9"/>
    <p:sldId id="315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00" r:id="rId3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2016-02-29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220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40C8-706F-4BA5-8D2B-6EEC0C13A1D8}" type="datetime1">
              <a:rPr lang="sv-SE" smtClean="0"/>
              <a:t>2016-02-29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03D6-DC94-43BA-8D7F-5D233B1FC112}" type="datetime1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87AB-A244-4B08-9502-5C6C1A7693EA}" type="datetime1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22B06-4AD6-4887-8489-9A5B13A90623}" type="datetime1">
              <a:rPr lang="sv-SE" smtClean="0"/>
              <a:t>2016-02-29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08EC6-17B5-4D72-B1E7-B0049F89DFD3}" type="datetime1">
              <a:rPr lang="sv-SE" smtClean="0"/>
              <a:t>2016-02-29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04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D2E9-D4CB-4F23-A773-DB3EE8227765}" type="datetime1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02A-1DAA-4995-AB47-BE65701686CB}" type="datetime1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957C-4D55-4C6E-92CF-B2036CF9C3EB}" type="datetime1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1EC8-E6B5-4893-BF0B-CA873C2ABF1B}" type="datetime1">
              <a:rPr lang="sv-SE" smtClean="0"/>
              <a:t>2016-02-29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5103-F43D-4370-8048-A8328FBF3582}" type="datetime1">
              <a:rPr lang="sv-SE" smtClean="0"/>
              <a:t>2016-02-29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3DFE-793D-48F9-ABC4-2BD13961C99A}" type="datetime1">
              <a:rPr lang="sv-SE" smtClean="0"/>
              <a:t>2016-02-29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FE1-AB76-4989-8DA4-E307DC1DE9AC}" type="datetime1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C2FC-B613-4BD9-9A8E-8FB9A906FE06}" type="datetime1">
              <a:rPr lang="sv-SE" smtClean="0"/>
              <a:t>2016-02-29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0E5D-3E5E-471C-B40A-FC0A068C4C22}" type="datetime1">
              <a:rPr lang="sv-SE" smtClean="0"/>
              <a:t>2016-02-29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1" r:id="rId12"/>
    <p:sldLayoutId id="2147483902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gif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5:</a:t>
            </a:r>
            <a:br>
              <a:rPr lang="sv-SE" dirty="0" smtClean="0"/>
            </a:br>
            <a:r>
              <a:rPr lang="en-US" dirty="0"/>
              <a:t>Numerical model selection and hypothesis testing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Permutation 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>
                    <a:solidFill>
                      <a:srgbClr val="0070C0"/>
                    </a:solidFill>
                  </a:rPr>
                  <a:t>Main </a:t>
                </a:r>
                <a:r>
                  <a:rPr lang="sv-SE" dirty="0" err="1" smtClean="0">
                    <a:solidFill>
                      <a:srgbClr val="0070C0"/>
                    </a:solidFill>
                  </a:rPr>
                  <a:t>idea</a:t>
                </a:r>
                <a:r>
                  <a:rPr lang="sv-SE" dirty="0" smtClean="0"/>
                  <a:t>: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𝐹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sv-SE" dirty="0" smtClean="0"/>
                  <a:t> </a:t>
                </a:r>
                <a:r>
                  <a:rPr lang="sv-SE" dirty="0" smtClean="0">
                    <a:sym typeface="Wingdings" panose="05000000000000000000" pitchFamily="2" charset="2"/>
                  </a:rPr>
                  <a:t></a:t>
                </a:r>
                <a:r>
                  <a:rPr lang="sv-SE" dirty="0" smtClean="0"/>
                  <a:t>group </a:t>
                </a:r>
                <a:r>
                  <a:rPr lang="sv-SE" dirty="0" err="1" smtClean="0"/>
                  <a:t>label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does</a:t>
                </a:r>
                <a:r>
                  <a:rPr lang="sv-SE" dirty="0" smtClean="0"/>
                  <a:t> not </a:t>
                </a:r>
                <a:r>
                  <a:rPr lang="sv-SE" dirty="0" err="1" smtClean="0"/>
                  <a:t>matter</a:t>
                </a:r>
                <a:r>
                  <a:rPr lang="sv-SE" dirty="0" smtClean="0">
                    <a:sym typeface="Wingdings" panose="05000000000000000000" pitchFamily="2" charset="2"/>
                  </a:rPr>
                  <a:t>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we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can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permute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those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smtClean="0">
                    <a:sym typeface="Wingdings" panose="05000000000000000000" pitchFamily="2" charset="2"/>
                  </a:rPr>
                  <a:t>and still get a valid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sample</a:t>
                </a:r>
                <a:r>
                  <a:rPr lang="sv-SE" dirty="0" smtClean="0">
                    <a:sym typeface="Wingdings" panose="05000000000000000000" pitchFamily="2" charset="2"/>
                  </a:rPr>
                  <a:t>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𝐹</m:t>
                    </m:r>
                  </m:oMath>
                </a14:m>
                <a:r>
                  <a:rPr lang="sv-SE" dirty="0" smtClean="0"/>
                  <a:t> (or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/>
                      </a:rPr>
                      <m:t>𝐺</m:t>
                    </m:r>
                    <m:r>
                      <a:rPr lang="sv-SE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sv-SE" dirty="0" smtClean="0"/>
              </a:p>
              <a:p>
                <a:endParaRPr lang="sv-SE" dirty="0" smtClean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 smtClean="0"/>
              </a:p>
              <a:p>
                <a:r>
                  <a:rPr lang="sv-SE" dirty="0" err="1" smtClean="0"/>
                  <a:t>Suggest</a:t>
                </a:r>
                <a:r>
                  <a:rPr lang="sv-SE" dirty="0" smtClean="0"/>
                  <a:t> test statistics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𝑇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𝑆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𝑔</m:t>
                    </m:r>
                    <m:r>
                      <a:rPr lang="sv-SE" b="0" i="1" smtClean="0">
                        <a:latin typeface="Cambria Math"/>
                      </a:rPr>
                      <m:t>,</m:t>
                    </m:r>
                    <m:r>
                      <a:rPr lang="sv-SE" b="0" i="1" smtClean="0">
                        <a:latin typeface="Cambria Math"/>
                      </a:rPr>
                      <m:t>𝑣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endParaRPr lang="sv-SE" dirty="0" smtClean="0"/>
              </a:p>
              <a:p>
                <a:pPr lvl="1"/>
                <a:r>
                  <a:rPr lang="sv-SE" dirty="0" smtClean="0"/>
                  <a:t>For </a:t>
                </a:r>
                <a:r>
                  <a:rPr lang="sv-SE" dirty="0" err="1" smtClean="0"/>
                  <a:t>example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𝑇</m:t>
                    </m:r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r>
                      <a:rPr lang="sv-SE" b="0" i="1" dirty="0" smtClean="0">
                        <a:latin typeface="Cambria Math"/>
                      </a:rPr>
                      <m:t>𝑚𝑒𝑎𝑛</m:t>
                    </m:r>
                    <m:d>
                      <m:dPr>
                        <m:ctrlPr>
                          <a:rPr lang="sv-SE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=</m:t>
                        </m:r>
                        <m:r>
                          <a:rPr lang="sv-SE" b="0" i="1" dirty="0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sv-SE" b="0" i="1" dirty="0" smtClean="0">
                        <a:latin typeface="Cambria Math"/>
                      </a:rPr>
                      <m:t>−</m:t>
                    </m:r>
                    <m:r>
                      <a:rPr lang="sv-SE" b="0" i="1" dirty="0" smtClean="0">
                        <a:latin typeface="Cambria Math"/>
                      </a:rPr>
                      <m:t>𝑚𝑒𝑎𝑛</m:t>
                    </m:r>
                    <m:r>
                      <a:rPr lang="sv-SE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sv-SE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r>
                      <a:rPr lang="sv-SE" b="0" i="1" dirty="0" smtClean="0">
                        <a:latin typeface="Cambria Math"/>
                      </a:rPr>
                      <m:t>𝑦</m:t>
                    </m:r>
                    <m:r>
                      <a:rPr lang="sv-SE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sv-SE" dirty="0" smtClean="0"/>
              </a:p>
              <a:p>
                <a:pPr lvl="1"/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17" r="-29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1849598" cy="16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90" y="3140968"/>
            <a:ext cx="2544436" cy="161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9712" y="292494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Group   </a:t>
            </a:r>
            <a:r>
              <a:rPr lang="sv-SE" sz="1400" dirty="0" err="1" smtClean="0"/>
              <a:t>Value</a:t>
            </a:r>
            <a:endParaRPr lang="sv-S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281101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Group   </a:t>
            </a:r>
            <a:r>
              <a:rPr lang="sv-SE" sz="1400" dirty="0" err="1" smtClean="0"/>
              <a:t>Value</a:t>
            </a:r>
            <a:endParaRPr lang="sv-S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5671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Before permutation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4459127" y="453490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After</a:t>
            </a:r>
            <a:r>
              <a:rPr lang="sv-SE" dirty="0" smtClean="0"/>
              <a:t> permutation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39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Permutation tests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 smtClean="0">
                    <a:solidFill>
                      <a:srgbClr val="0070C0"/>
                    </a:solidFill>
                  </a:rPr>
                  <a:t>Algorithm</a:t>
                </a:r>
              </a:p>
              <a:p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 smtClean="0"/>
                  <a:t>Create</a:t>
                </a:r>
                <a:r>
                  <a:rPr lang="sv-SE" dirty="0" smtClean="0"/>
                  <a:t> permutations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sv-SE" b="0" i="1" smtClean="0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sv-SE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</m:oMath>
                </a14:m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group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variable</a:t>
                </a:r>
                <a:r>
                  <a:rPr lang="sv-SE" dirty="0" smtClean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 smtClean="0"/>
                  <a:t>Evaluate</a:t>
                </a:r>
                <a:r>
                  <a:rPr lang="sv-SE" dirty="0" smtClean="0"/>
                  <a:t> test statistics on </a:t>
                </a:r>
                <a:r>
                  <a:rPr lang="sv-SE" dirty="0" err="1" smtClean="0"/>
                  <a:t>each</a:t>
                </a:r>
                <a:r>
                  <a:rPr lang="sv-SE" dirty="0" smtClean="0"/>
                  <a:t> permutation</a:t>
                </a:r>
              </a:p>
              <a:p>
                <a:pPr marL="914400" lvl="1" indent="-514350"/>
                <a:r>
                  <a:rPr lang="sv-SE" dirty="0" smtClean="0"/>
                  <a:t>All permutations </a:t>
                </a:r>
                <a:r>
                  <a:rPr lang="sv-SE" dirty="0" err="1" smtClean="0"/>
                  <a:t>are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too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many</a:t>
                </a:r>
                <a:r>
                  <a:rPr lang="sv-SE" dirty="0" smtClean="0"/>
                  <a:t>? </a:t>
                </a:r>
                <a:r>
                  <a:rPr lang="sv-SE" dirty="0" smtClean="0">
                    <a:sym typeface="Wingdings" panose="05000000000000000000" pitchFamily="2" charset="2"/>
                  </a:rPr>
                  <a:t>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Sample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i="1" dirty="0">
                    <a:sym typeface="Wingdings" panose="05000000000000000000" pitchFamily="2" charset="2"/>
                  </a:rPr>
                  <a:t> </a:t>
                </a:r>
                <a:r>
                  <a:rPr lang="sv-SE" i="1" dirty="0" smtClean="0">
                    <a:sym typeface="Wingdings" panose="05000000000000000000" pitchFamily="2" charset="2"/>
                  </a:rPr>
                  <a:t>n </a:t>
                </a:r>
                <a:r>
                  <a:rPr lang="sv-SE" dirty="0" smtClean="0">
                    <a:sym typeface="Wingdings" panose="05000000000000000000" pitchFamily="2" charset="2"/>
                  </a:rPr>
                  <a:t>elements</a:t>
                </a:r>
                <a:r>
                  <a:rPr lang="sv-SE" i="1" dirty="0" smtClean="0">
                    <a:sym typeface="Wingdings" panose="05000000000000000000" pitchFamily="2" charset="2"/>
                  </a:rPr>
                  <a:t> </a:t>
                </a:r>
                <a:r>
                  <a:rPr lang="sv-SE" b="1" dirty="0" err="1" smtClean="0">
                    <a:sym typeface="Wingdings" panose="05000000000000000000" pitchFamily="2" charset="2"/>
                  </a:rPr>
                  <a:t>without</a:t>
                </a:r>
                <a:r>
                  <a:rPr lang="sv-SE" b="1" dirty="0" smtClean="0">
                    <a:sym typeface="Wingdings" panose="05000000000000000000" pitchFamily="2" charset="2"/>
                  </a:rPr>
                  <a:t> </a:t>
                </a:r>
                <a:r>
                  <a:rPr lang="sv-SE" b="1" dirty="0" err="1" smtClean="0">
                    <a:sym typeface="Wingdings" panose="05000000000000000000" pitchFamily="2" charset="2"/>
                  </a:rPr>
                  <a:t>replacement</a:t>
                </a:r>
                <a:r>
                  <a:rPr lang="sv-SE" b="1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smtClean="0">
                    <a:sym typeface="Wingdings" panose="05000000000000000000" pitchFamily="2" charset="2"/>
                  </a:rPr>
                  <a:t>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endParaRPr lang="sv-SE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 smtClean="0"/>
                  <a:t>Evaluate</a:t>
                </a:r>
                <a:r>
                  <a:rPr lang="sv-SE" dirty="0" smtClean="0"/>
                  <a:t> p-</a:t>
                </a:r>
                <a:r>
                  <a:rPr lang="sv-SE" dirty="0" err="1" smtClean="0"/>
                  <a:t>value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sv-SE" b="0" i="1" dirty="0" smtClean="0">
                        <a:latin typeface="Cambria Math"/>
                      </a:rPr>
                      <m:t>=#</m:t>
                    </m:r>
                    <m:d>
                      <m:dPr>
                        <m:begChr m:val="{"/>
                        <m:endChr m:val="}"/>
                        <m:ctrlPr>
                          <a:rPr lang="sv-SE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sv-SE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sv-SE" i="1" dirty="0">
                            <a:latin typeface="Cambria Math"/>
                          </a:rPr>
                          <m:t>≥</m:t>
                        </m:r>
                        <m:r>
                          <a:rPr lang="sv-SE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sv-SE" b="0" i="1" dirty="0" smtClean="0">
                        <a:latin typeface="Cambria Math"/>
                      </a:rPr>
                      <m:t>/</m:t>
                    </m:r>
                    <m:r>
                      <a:rPr lang="sv-SE" b="0" i="1" dirty="0" smtClean="0">
                        <a:latin typeface="Cambria Math"/>
                      </a:rPr>
                      <m:t>𝐵</m:t>
                    </m:r>
                  </m:oMath>
                </a14:m>
                <a:endParaRPr lang="sv-SE" dirty="0"/>
              </a:p>
              <a:p>
                <a:endParaRPr lang="sv-S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54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732A38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39552" y="2420888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/>
              <a:t>B=1000</a:t>
            </a:r>
          </a:p>
          <a:p>
            <a:r>
              <a:rPr lang="sv-SE" sz="1400" dirty="0"/>
              <a:t>stat=</a:t>
            </a:r>
            <a:r>
              <a:rPr lang="sv-SE" sz="1400" dirty="0" err="1"/>
              <a:t>numeric</a:t>
            </a:r>
            <a:r>
              <a:rPr lang="sv-SE" sz="1400" dirty="0"/>
              <a:t>(B)</a:t>
            </a:r>
          </a:p>
          <a:p>
            <a:r>
              <a:rPr lang="sv-SE" sz="1400" dirty="0"/>
              <a:t>n=</a:t>
            </a:r>
            <a:r>
              <a:rPr lang="sv-SE" sz="1400" dirty="0" err="1"/>
              <a:t>dim</a:t>
            </a:r>
            <a:r>
              <a:rPr lang="sv-SE" sz="1400" dirty="0"/>
              <a:t>(</a:t>
            </a:r>
            <a:r>
              <a:rPr lang="sv-SE" sz="1400" dirty="0" err="1"/>
              <a:t>mouse</a:t>
            </a:r>
            <a:r>
              <a:rPr lang="sv-SE" sz="1400" dirty="0"/>
              <a:t>)[1]</a:t>
            </a:r>
          </a:p>
          <a:p>
            <a:r>
              <a:rPr lang="sv-SE" sz="1400" dirty="0"/>
              <a:t>for(b in 1:B){</a:t>
            </a:r>
          </a:p>
          <a:p>
            <a:r>
              <a:rPr lang="sv-SE" sz="1400" dirty="0"/>
              <a:t>  </a:t>
            </a:r>
            <a:r>
              <a:rPr lang="sv-SE" sz="1400" dirty="0" err="1"/>
              <a:t>Gb</a:t>
            </a:r>
            <a:r>
              <a:rPr lang="sv-SE" sz="1400" dirty="0"/>
              <a:t>=</a:t>
            </a:r>
            <a:r>
              <a:rPr lang="sv-SE" sz="1400" dirty="0" err="1"/>
              <a:t>sample</a:t>
            </a:r>
            <a:r>
              <a:rPr lang="sv-SE" sz="1400" dirty="0"/>
              <a:t>(</a:t>
            </a:r>
            <a:r>
              <a:rPr lang="sv-SE" sz="1400" dirty="0" err="1"/>
              <a:t>mouse$Group</a:t>
            </a:r>
            <a:r>
              <a:rPr lang="sv-SE" sz="1400" dirty="0"/>
              <a:t>, n)</a:t>
            </a:r>
          </a:p>
          <a:p>
            <a:r>
              <a:rPr lang="sv-SE" sz="1400" dirty="0"/>
              <a:t>  stat[b]=</a:t>
            </a:r>
            <a:r>
              <a:rPr lang="sv-SE" sz="1400" dirty="0" err="1"/>
              <a:t>mean</a:t>
            </a:r>
            <a:r>
              <a:rPr lang="sv-SE" sz="1400" dirty="0"/>
              <a:t>(</a:t>
            </a:r>
            <a:r>
              <a:rPr lang="sv-SE" sz="1400" dirty="0" err="1"/>
              <a:t>mouse$Value</a:t>
            </a:r>
            <a:r>
              <a:rPr lang="sv-SE" sz="1400" dirty="0"/>
              <a:t>[</a:t>
            </a:r>
            <a:r>
              <a:rPr lang="sv-SE" sz="1400" dirty="0" err="1"/>
              <a:t>Gb</a:t>
            </a:r>
            <a:r>
              <a:rPr lang="sv-SE" sz="1400" dirty="0"/>
              <a:t>=='z'])-</a:t>
            </a:r>
            <a:r>
              <a:rPr lang="sv-SE" sz="1400" dirty="0" err="1"/>
              <a:t>mean</a:t>
            </a:r>
            <a:r>
              <a:rPr lang="sv-SE" sz="1400" dirty="0"/>
              <a:t>(</a:t>
            </a:r>
            <a:r>
              <a:rPr lang="sv-SE" sz="1400" dirty="0" err="1"/>
              <a:t>mean</a:t>
            </a:r>
            <a:r>
              <a:rPr lang="sv-SE" sz="1400" dirty="0"/>
              <a:t>(</a:t>
            </a:r>
            <a:r>
              <a:rPr lang="sv-SE" sz="1400" dirty="0" err="1"/>
              <a:t>mouse$Value</a:t>
            </a:r>
            <a:r>
              <a:rPr lang="sv-SE" sz="1400" dirty="0"/>
              <a:t>[</a:t>
            </a:r>
            <a:r>
              <a:rPr lang="sv-SE" sz="1400" dirty="0" err="1"/>
              <a:t>Gb</a:t>
            </a:r>
            <a:r>
              <a:rPr lang="sv-SE" sz="1400" dirty="0"/>
              <a:t>=='y']))</a:t>
            </a:r>
          </a:p>
          <a:p>
            <a:r>
              <a:rPr lang="sv-SE" sz="1400" dirty="0"/>
              <a:t>}</a:t>
            </a:r>
          </a:p>
          <a:p>
            <a:r>
              <a:rPr lang="sv-SE" sz="1400" dirty="0" err="1"/>
              <a:t>hist</a:t>
            </a:r>
            <a:r>
              <a:rPr lang="sv-SE" sz="1400" dirty="0"/>
              <a:t>(stat,50)</a:t>
            </a:r>
          </a:p>
          <a:p>
            <a:endParaRPr lang="sv-SE" sz="1400" dirty="0"/>
          </a:p>
          <a:p>
            <a:r>
              <a:rPr lang="sv-SE" sz="1400" dirty="0"/>
              <a:t>stat0=</a:t>
            </a:r>
            <a:r>
              <a:rPr lang="sv-SE" sz="1400" dirty="0" err="1"/>
              <a:t>mean</a:t>
            </a:r>
            <a:r>
              <a:rPr lang="sv-SE" sz="1400" dirty="0"/>
              <a:t>(</a:t>
            </a:r>
            <a:r>
              <a:rPr lang="sv-SE" sz="1400" dirty="0" err="1"/>
              <a:t>mouse$Value</a:t>
            </a:r>
            <a:r>
              <a:rPr lang="sv-SE" sz="1400" dirty="0"/>
              <a:t>[</a:t>
            </a:r>
            <a:r>
              <a:rPr lang="sv-SE" sz="1400" dirty="0" err="1"/>
              <a:t>mouse$Group</a:t>
            </a:r>
            <a:r>
              <a:rPr lang="sv-SE" sz="1400" dirty="0"/>
              <a:t>=='z'])-</a:t>
            </a:r>
            <a:r>
              <a:rPr lang="sv-SE" sz="1400" dirty="0" err="1"/>
              <a:t>mean</a:t>
            </a:r>
            <a:r>
              <a:rPr lang="sv-SE" sz="1400" dirty="0"/>
              <a:t>(</a:t>
            </a:r>
            <a:r>
              <a:rPr lang="sv-SE" sz="1400" dirty="0" err="1"/>
              <a:t>mean</a:t>
            </a:r>
            <a:r>
              <a:rPr lang="sv-SE" sz="1400" dirty="0"/>
              <a:t>(</a:t>
            </a:r>
            <a:r>
              <a:rPr lang="sv-SE" sz="1400" dirty="0" err="1"/>
              <a:t>mouse$Value</a:t>
            </a:r>
            <a:r>
              <a:rPr lang="sv-SE" sz="1400" dirty="0"/>
              <a:t>[</a:t>
            </a:r>
            <a:r>
              <a:rPr lang="sv-SE" sz="1400" dirty="0" err="1"/>
              <a:t>mouse$Group</a:t>
            </a:r>
            <a:r>
              <a:rPr lang="sv-SE" sz="1400" dirty="0"/>
              <a:t>=='y']))</a:t>
            </a:r>
          </a:p>
          <a:p>
            <a:endParaRPr lang="sv-SE" sz="1400" dirty="0"/>
          </a:p>
          <a:p>
            <a:r>
              <a:rPr lang="sv-SE" sz="1400" dirty="0" err="1"/>
              <a:t>mean</a:t>
            </a:r>
            <a:r>
              <a:rPr lang="sv-SE" sz="1400" dirty="0"/>
              <a:t>(stat&gt;stat0)</a:t>
            </a: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445224"/>
            <a:ext cx="2066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62150"/>
            <a:ext cx="463391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56612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7030A0"/>
                </a:solidFill>
              </a:rPr>
              <a:t>Do </a:t>
            </a:r>
            <a:r>
              <a:rPr lang="sv-SE" b="1" dirty="0" err="1" smtClean="0">
                <a:solidFill>
                  <a:srgbClr val="7030A0"/>
                </a:solidFill>
              </a:rPr>
              <a:t>we</a:t>
            </a:r>
            <a:r>
              <a:rPr lang="sv-SE" b="1" dirty="0" smtClean="0">
                <a:solidFill>
                  <a:srgbClr val="7030A0"/>
                </a:solidFill>
              </a:rPr>
              <a:t> </a:t>
            </a:r>
            <a:r>
              <a:rPr lang="sv-SE" b="1" dirty="0" err="1" smtClean="0">
                <a:solidFill>
                  <a:srgbClr val="7030A0"/>
                </a:solidFill>
              </a:rPr>
              <a:t>reject</a:t>
            </a:r>
            <a:r>
              <a:rPr lang="sv-SE" b="1" dirty="0" smtClean="0">
                <a:solidFill>
                  <a:srgbClr val="7030A0"/>
                </a:solidFill>
              </a:rPr>
              <a:t> </a:t>
            </a:r>
            <a:r>
              <a:rPr lang="sv-SE" b="1" dirty="0" err="1" smtClean="0">
                <a:solidFill>
                  <a:srgbClr val="7030A0"/>
                </a:solidFill>
              </a:rPr>
              <a:t>null</a:t>
            </a:r>
            <a:r>
              <a:rPr lang="sv-SE" b="1" dirty="0" smtClean="0">
                <a:solidFill>
                  <a:srgbClr val="7030A0"/>
                </a:solidFill>
              </a:rPr>
              <a:t> </a:t>
            </a:r>
            <a:r>
              <a:rPr lang="sv-SE" b="1" dirty="0" err="1" smtClean="0">
                <a:solidFill>
                  <a:srgbClr val="7030A0"/>
                </a:solidFill>
              </a:rPr>
              <a:t>hypothesis</a:t>
            </a:r>
            <a:r>
              <a:rPr lang="sv-SE" b="1" dirty="0" smtClean="0">
                <a:solidFill>
                  <a:srgbClr val="7030A0"/>
                </a:solidFill>
              </a:rPr>
              <a:t>?</a:t>
            </a:r>
            <a:endParaRPr lang="sv-S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55704"/>
      </p:ext>
    </p:extLst>
  </p:cSld>
  <p:clrMapOvr>
    <a:masterClrMapping/>
  </p:clrMapOvr>
</p:sld>
</file>

<file path=ppt/slides/slide13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18434" name="Rectangle 2"/><p:cNvSpPr><a:spLocks noGrp="1" noChangeArrowheads="1"/></p:cNvSpPr><p:nvPr><p:ph type="title"/></p:nvPr></p:nvSpPr><p:spPr><a:xfrm><a:off x="468313" y="548680"/><a:ext cx="8229600" cy="857250"/></a:xfrm></p:spPr><p:txBody><a:bodyPr/><a:lstStyle/><a:p><a:pPr eaLnBrk="1" hangingPunct="1"/><a:r><a:rPr lang="en-GB" sz="4000" dirty="0" smtClean="0"/><a:t>The bootstrap: general principle</a:t></a:r><a:endParaRPr lang="ru-RU" sz="4000" dirty="0" smtClean="0"/></a:p></p:txBody></p:sp><p:sp><p:nvSpPr><p:cNvPr id="18435" name="Rectangle 4"/><p:cNvSpPr><a:spLocks noGrp="1" noChangeArrowheads="1"/></p:cNvSpPr><p:nvPr><p:ph idx="1"/></p:nvPr></p:nvSpPr><p:spPr><a:xfrm><a:off x="457200" y="1628775"/><a:ext cx="8229600" cy="4695825"/></a:xfrm></p:spPr><p:txBody><a:bodyPr><a:normAutofit fontScale="92500" lnSpcReduction="10000"/></a:bodyPr><a:lstStyle/><a:p><a:pPr eaLnBrk="1" hangingPunct="1"><a:buFontTx/><a:buNone/></a:pPr><a:endParaRPr lang="en-GB" sz="2000" b="1" dirty="0" smtClean="0"/></a:p><a:p><a:pPr eaLnBrk="1" hangingPunct="1"><a:buFontTx/><a:buNone/></a:pPr><a:endParaRPr lang="en-GB" sz="2000" b="1" dirty="0" smtClean="0"/></a:p><a:p><a:pPr eaLnBrk="1" hangingPunct="1"><a:buFontTx/><a:buNone/></a:pPr><a:endParaRPr lang="en-GB" sz="2000" b="1" dirty="0" smtClean="0"/></a:p><a:p><a:pPr eaLnBrk="1" hangingPunct="1"><a:buFontTx/><a:buNone/></a:pPr><a:endParaRPr lang="en-GB" sz="2000" b="1" dirty="0" smtClean="0"/></a:p><a:p><a:pPr eaLnBrk="1" hangingPunct="1"><a:buFontTx/><a:buNone/></a:pPr><a:endParaRPr lang="en-GB" sz="2000" b="1" dirty="0" smtClean="0"/></a:p><a:p><a:pPr eaLnBrk="1" hangingPunct="1"><a:buFontTx/><a:buNone/></a:pPr><a:endParaRPr lang="en-GB" sz="2000" b="1" dirty="0" smtClean="0"/></a:p><a:p><a:pPr eaLnBrk="1" hangingPunct="1"><a:buFontTx/><a:buNone/></a:pPr><a:endParaRPr lang="en-GB" sz="2000" b="1" dirty="0" smtClean="0"/></a:p><a:p><a:pPr eaLnBrk="1" hangingPunct="1"><a:buFontTx/><a:buNone/></a:pPr><a:r><a:rPr lang="en-GB" sz="2000" dirty="0" smtClean="0"/><a:t>	</a:t></a:r></a:p><a:p><a:pPr><a:buNone/></a:pPr><a:r><a:rPr lang="en-GB" sz="2000" dirty="0" smtClean="0"/><a:t>We want to determine uncertainty </a:t></a:r><a:r><a:rPr lang="en-GB" sz="2000" dirty="0" smtClean="0"/><a:t>of</a:t></a:r><a14:m xmlns:a14="http://schemas.microsoft.com/office/drawing/2010/main"><m:oMath xmlns:m="http://schemas.openxmlformats.org/officeDocument/2006/math"><m:r><a:rPr lang="sv-SE" sz="2000" b="0" i="0" smtClean="0"><a:latin typeface="Cambria Math"/></a:rPr><m:t> </m:t></m:r><m:r><a:rPr lang="sv-SE" sz="2000" i="1"><a:latin typeface="Cambria Math"/></a:rPr><m:t>𝑇</m:t></m:r><m:r><a:rPr lang="sv-SE" sz="1600" b="1" i="1" dirty="0" smtClean="0"><a:latin typeface="Cambria Math"/></a:rPr><m:t>(</m:t></m:r><m:r><a:rPr lang="sv-SE" sz="1600" b="0" i="1" dirty="0" smtClean="0"><a:latin typeface="Cambria Math"/></a:rPr><m:t>𝐷</m:t></m:r><m:r><a:rPr lang="sv-SE" sz="1600" b="0" i="1" dirty="0" smtClean="0"><a:latin typeface="Cambria Math"/></a:rPr><m:t>)</m:t></m:r></m:oMath></a14:m><a:endParaRPr lang="en-GB" sz="2000" dirty="0" smtClean="0"/></a:p><a:p><a:pPr marL="457200" indent="-457200" eaLnBrk="1" hangingPunct="1"><a:buFont typeface="+mj-lt"/><a:buAutoNum type="arabicPeriod"/></a:pPr><a:r><a:rPr lang="en-GB" sz="2000" dirty="0" smtClean="0"/><a:t>Generate many different </a:t></a:r><a14:m xmlns:a14="http://schemas.microsoft.com/office/drawing/2010/main"><m:oMath xmlns:m="http://schemas.openxmlformats.org/officeDocument/2006/math"><m:sSub><m:sSubPr><m:ctrlPr><a:rPr lang="sv-SE" sz="2000" b="0" i="1" smtClean="0"><a:latin typeface="Cambria Math"/></a:rPr></m:ctrlPr></m:sSubPr><m:e><m:r><a:rPr lang="sv-SE" sz="2000" b="0" i="1" smtClean="0"><a:latin typeface="Cambria Math"/></a:rPr><m:t>𝐷</m:t></m:r></m:e><m:sub><m:r><a:rPr lang="sv-SE" sz="2000" b="0" i="1" smtClean="0"><a:latin typeface="Cambria Math"/></a:rPr><m:t>𝑖</m:t></m:r></m:sub></m:sSub></m:oMath></a14:m><a:r><a:rPr lang="en-GB" sz="2000" dirty="0" smtClean="0"/><a:t> from their distribution</a:t></a:r></a:p><a:p><a:pPr marL="457200" indent="-457200" eaLnBrk="1" hangingPunct="1"><a:buFont typeface="+mj-lt"/><a:buAutoNum type="arabicPeriod"/></a:pPr><a:r><a:rPr lang="en-GB" sz="2000" dirty="0" smtClean="0"/><a:t>Use histogram of </a:t></a:r><a14:m xmlns:a14="http://schemas.microsoft.com/office/drawing/2010/main"><m:oMath xmlns:m="http://schemas.openxmlformats.org/officeDocument/2006/math"><m:acc><m:accPr><m:chr m:val="̂"/><m:ctrlPr><a:rPr lang="sv-SE" sz="2000" i="1"><a:latin typeface="Cambria Math"/></a:rPr></m:ctrlPr></m:accPr><m:e><m:r><a:rPr lang="sv-SE" sz="2000" b="0" i="1" smtClean="0"><a:latin typeface="Cambria Math"/></a:rPr><m:t>𝑇</m:t></m:r></m:e></m:acc><m:r><a:rPr lang="sv-SE" sz="2000" b="1" i="1" dirty="0"><a:latin typeface="Cambria Math"/></a:rPr><m:t>(</m:t></m:r><m:acc><m:accPr><m:chr m:val="_"/><m:ctrlPr><a:rPr lang="sv-SE" sz="2000" i="1" dirty="0"><a:latin typeface="Cambria Math"/></a:rPr></m:ctrlPr></m:accPr></m:acc><m:r><a:rPr lang="sv-SE" sz="2000" i="1" dirty="0"><a:latin typeface="Cambria Math"/></a:rPr><m:t>𝐷</m:t></m:r></m:oMath><span><m:r><m:t>𝑖</m:t></m:r></span><m:oMath xmlns:m="http://schemas.openxmlformats.org/officeDocument/2006/math"><m:r><a:rPr lang="sv-SE" sz="2000" i="1" dirty="0"><a:latin typeface="Cambria Math"/></a:rPr><m:t>)</m:t></m:r></m:oMath></a14:m><a:r><a:rPr lang="en-GB" sz="2000" dirty="0" smtClean="0"><a:sym typeface="Wingdings" panose="05000000000000000000" pitchFamily="2" charset="2"/></a:rPr><a:t> to determine confidence limits unfortunately can not be done (</a:t></a:r><a:r><a:rPr lang="en-GB" sz="2000" dirty="0" err="1" smtClean="0"><a:sym typeface="Wingdings" panose="05000000000000000000" pitchFamily="2" charset="2"/></a:rPr><a:t>distr</a:t></a:r><a:r><a:rPr lang="en-GB" sz="2000" dirty="0" smtClean="0"><a:sym typeface="Wingdings" panose="05000000000000000000" pitchFamily="2" charset="2"/></a:rPr><a:t> of </a:t></a:r><a:r><a:rPr lang="en-GB" sz="2000" i="1" dirty="0" smtClean="0"><a:sym typeface="Wingdings" panose="05000000000000000000" pitchFamily="2" charset="2"/></a:rPr><a:t>D is often unknown)</a:t></a:r></a:p><a:p><a:pPr eaLnBrk="1" hangingPunct="1"/><a:endParaRPr lang="en-GB" sz="2000" dirty="0" smtClean="0"/></a:p><a:p><a:pPr eaLnBrk="1" hangingPunct="1"><a:buNone/></a:pPr><a:r><a:rPr lang="en-GB" sz="2000" b="1" dirty="0"/><a:t>Instead</a:t></a:r><a:r><a:rPr lang="en-GB" sz="2000" dirty="0" smtClean="0"/><a:t>: Generate </a:t></a:r><a:r><a:rPr lang="en-GB" sz="2000" dirty="0"/><a:t>many different </a:t></a:r><a14:m xmlns:a14="http://schemas.microsoft.com/office/drawing/2010/main"><m:oMath xmlns:m="http://schemas.openxmlformats.org/officeDocument/2006/math"><m:sSubSup><m:sSubSupPr><m:ctrlPr><a:rPr lang="sv-SE" sz="2000" b="0" i="1" smtClean="0"><a:latin typeface="Cambria Math"/></a:rPr></m:ctrlPr></m:sSubSupPr><m:e><m:r><a:rPr lang="sv-SE" sz="2000" b="0" i="1" smtClean="0"><a:latin typeface="Cambria Math"/></a:rPr><m:t>𝐷</m:t></m:r></m:e><m:sub><m:r><a:rPr lang="sv-SE" sz="2000" b="0" i="1" smtClean="0"><a:latin typeface="Cambria Math"/></a:rPr><m:t>𝑖</m:t></m:r></m:sub><m:sup><m:r><a:rPr lang="sv-SE" sz="2000" b="0" i="1" smtClean="0"><a:latin typeface="Cambria Math"/></a:rPr><m:t>∗</m:t></m:r></m:sup></m:sSubSup></m:oMath></a14:m><a:r><a:rPr lang="en-GB" sz="2000" dirty="0"/><a:t> </a:t></a:r><a:r><a:rPr lang="en-GB" sz="2000" dirty="0" smtClean="0"/><a:t>from the empirical distribution (histogram)</a:t></a:r><a:endParaRPr lang="en-GB" sz="2000" dirty="0"/></a:p><a:p><a:pPr eaLnBrk="1" hangingPunct="1"><a:buFontTx/><a:buNone/></a:pPr><a:endParaRPr lang="en-GB" sz="2000" dirty="0" smtClean="0"><a:latin typeface="Times New Roman" pitchFamily="18" charset="0"/></a:endParaRPr></a:p><a:p><a:pPr eaLnBrk="1" hangingPunct="1"><a:buFontTx/><a:buNone/></a:pPr><a:endParaRPr lang="ru-RU" sz="2000" i="1" dirty="0" smtClean="0"><a:latin typeface="Times New Roman" pitchFamily="18" charset="0"/></a:endParaRPr></a:p></p:txBody></p:sp><p:sp><p:nvSpPr><p:cNvPr id="6" name="Footer Placeholder 4"/><p:cNvSpPr><a:spLocks noGrp="1"/></p:cNvSpPr><p:nvPr><p:ph type="ftr" sz="quarter" idx="11"/></p:nvPr></p:nvSpPr><p:spPr/><p:txBody><a:bodyPr/><a:lstStyle/><a:p><a:pPr algn="l"><a:defRPr/></a:pPr><a:r><a:rPr lang="en-US" smtClean="0"/><a:t>732A38</a:t></a:r><a:endParaRPr lang="en-US"/></a:p></p:txBody></p:sp><p:pic><p:nvPicPr><p:cNvPr id="18438" name="Picture 5" descr="normrnd"/><p:cNvPicPr><a:picLocks noChangeAspect="1" noChangeArrowheads="1"/></p:cNvPicPr><p:nvPr/></p:nvPicPr><p:blipFill><a:blip r:embed="rId2" cstate="print"/><a:srcRect/><a:stretch><a:fillRect/></a:stretch></p:blipFill><p:spPr bwMode="auto"><a:xfrm><a:off x="4747839" y="1597273"/><a:ext cx="3425825" cy="2570162"/></a:xfrm><a:prstGeom prst="rect"><a:avLst/></a:prstGeom><a:noFill/><a:ln w="9525"><a:noFill/><a:miter lim="800000"/><a:headEnd/><a:tailEnd/></a:ln></p:spPr></p:pic><p:pic><p:nvPicPr><p:cNvPr id="18439" name="Picture 6" descr="normpdf"/><p:cNvPicPr><a:picLocks noChangeAspect="1" noChangeArrowheads="1"/></p:cNvPicPr><p:nvPr/></p:nvPicPr><p:blipFill><a:blip r:embed="rId3" cstate="print"/><a:srcRect/><a:stretch><a:fillRect/></a:stretch></p:blipFill><p:spPr bwMode="auto"><a:xfrm><a:off x="755576" y="1597273"/><a:ext cx="3317875" cy="2489200"/></a:xfrm><a:prstGeom prst="rect"><a:avLst/></a:prstGeom><a:noFill/><a:ln w="9525"><a:noFill/><a:miter lim="800000"/><a:headEnd/><a:tailEnd/></a:ln></p:spPr></p:pic></p:spTree><p:extLst><p:ext uri="{BB962C8B-B14F-4D97-AF65-F5344CB8AC3E}"><p14:creationId xmlns:p14="http://schemas.microsoft.com/office/powerpoint/2010/main" val="1533312044"/></p:ext></p:extLst></p:cSld><p:clrMapOvr><a:masterClrMapping/></p:clrMapOvr><p:timing><p:tnLst><p:par><p:cTn id="1" dur="indefinite" restart="never" nodeType="tmRoot"/></p:par></p:tnLst></p:timing>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v-SE" sz="3600" dirty="0" err="1" smtClean="0">
                <a:solidFill>
                  <a:schemeClr val="bg1"/>
                </a:solidFill>
              </a:rPr>
              <a:t>Nonparametric</a:t>
            </a:r>
            <a:r>
              <a:rPr lang="sv-SE" sz="3600" dirty="0" smtClean="0">
                <a:solidFill>
                  <a:schemeClr val="bg1"/>
                </a:solidFill>
              </a:rPr>
              <a:t> </a:t>
            </a:r>
            <a:r>
              <a:rPr lang="sv-SE" sz="3600" dirty="0" err="1" smtClean="0">
                <a:solidFill>
                  <a:schemeClr val="bg1"/>
                </a:solidFill>
              </a:rPr>
              <a:t>bootstrap</a:t>
            </a:r>
            <a:endParaRPr lang="en-GB" sz="2800" dirty="0" smtClean="0">
              <a:solidFill>
                <a:schemeClr val="bg1"/>
              </a:solidFill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02550" cy="396875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Tx/>
              <a:buNone/>
            </a:pPr>
            <a:endParaRPr lang="sv-SE" sz="2000" u="sng" smtClean="0">
              <a:solidFill>
                <a:schemeClr val="accent2"/>
              </a:solidFill>
              <a:latin typeface="Cooper Black" pitchFamily="18" charset="0"/>
            </a:endParaRPr>
          </a:p>
          <a:p>
            <a:pPr algn="just">
              <a:spcBef>
                <a:spcPts val="300"/>
              </a:spcBef>
              <a:spcAft>
                <a:spcPts val="9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GB" sz="2800" smtClean="0"/>
              <a:t>	</a:t>
            </a:r>
            <a:endParaRPr lang="en-US" sz="280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46800" y="2851150"/>
          <a:ext cx="812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0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851150"/>
                        <a:ext cx="8128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39161589"/>
              </p:ext>
            </p:extLst>
          </p:nvPr>
        </p:nvGraphicFramePr>
        <p:xfrm>
          <a:off x="2072481" y="5661248"/>
          <a:ext cx="36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1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481" y="5661248"/>
                        <a:ext cx="365125" cy="431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GB"/>
          </a:p>
        </p:txBody>
      </p:sp>
      <p:sp>
        <p:nvSpPr>
          <p:cNvPr id="7177" name="Oval 6"/>
          <p:cNvSpPr>
            <a:spLocks noChangeArrowheads="1"/>
          </p:cNvSpPr>
          <p:nvPr/>
        </p:nvSpPr>
        <p:spPr bwMode="auto">
          <a:xfrm>
            <a:off x="1042988" y="2708275"/>
            <a:ext cx="2592387" cy="25923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1835150" y="31400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2051050" y="33559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67</a:t>
            </a:r>
          </a:p>
        </p:txBody>
      </p:sp>
      <p:sp>
        <p:nvSpPr>
          <p:cNvPr id="7180" name="Text Box 9"/>
          <p:cNvSpPr txBox="1">
            <a:spLocks noChangeArrowheads="1"/>
          </p:cNvSpPr>
          <p:nvPr/>
        </p:nvSpPr>
        <p:spPr bwMode="auto">
          <a:xfrm>
            <a:off x="22669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81" name="Text Box 10"/>
          <p:cNvSpPr txBox="1">
            <a:spLocks noChangeArrowheads="1"/>
          </p:cNvSpPr>
          <p:nvPr/>
        </p:nvSpPr>
        <p:spPr bwMode="auto">
          <a:xfrm>
            <a:off x="18351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82" name="Text Box 11"/>
          <p:cNvSpPr txBox="1">
            <a:spLocks noChangeArrowheads="1"/>
          </p:cNvSpPr>
          <p:nvPr/>
        </p:nvSpPr>
        <p:spPr bwMode="auto">
          <a:xfrm>
            <a:off x="2843213" y="37163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39</a:t>
            </a:r>
          </a:p>
        </p:txBody>
      </p:sp>
      <p:sp>
        <p:nvSpPr>
          <p:cNvPr id="7183" name="Text Box 12"/>
          <p:cNvSpPr txBox="1">
            <a:spLocks noChangeArrowheads="1"/>
          </p:cNvSpPr>
          <p:nvPr/>
        </p:nvSpPr>
        <p:spPr bwMode="auto">
          <a:xfrm>
            <a:off x="2698750" y="30686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84" name="Text Box 13"/>
          <p:cNvSpPr txBox="1">
            <a:spLocks noChangeArrowheads="1"/>
          </p:cNvSpPr>
          <p:nvPr/>
        </p:nvSpPr>
        <p:spPr bwMode="auto">
          <a:xfrm>
            <a:off x="1763713" y="46529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185" name="Text Box 14"/>
          <p:cNvSpPr txBox="1">
            <a:spLocks noChangeArrowheads="1"/>
          </p:cNvSpPr>
          <p:nvPr/>
        </p:nvSpPr>
        <p:spPr bwMode="auto">
          <a:xfrm>
            <a:off x="22669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186" name="Text Box 15"/>
          <p:cNvSpPr txBox="1">
            <a:spLocks noChangeArrowheads="1"/>
          </p:cNvSpPr>
          <p:nvPr/>
        </p:nvSpPr>
        <p:spPr bwMode="auto">
          <a:xfrm>
            <a:off x="1331913" y="36449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62</a:t>
            </a:r>
          </a:p>
        </p:txBody>
      </p:sp>
      <p:sp>
        <p:nvSpPr>
          <p:cNvPr id="7187" name="Text Box 16"/>
          <p:cNvSpPr txBox="1">
            <a:spLocks noChangeArrowheads="1"/>
          </p:cNvSpPr>
          <p:nvPr/>
        </p:nvSpPr>
        <p:spPr bwMode="auto">
          <a:xfrm>
            <a:off x="1258888" y="42211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188" name="Text Box 17"/>
          <p:cNvSpPr txBox="1">
            <a:spLocks noChangeArrowheads="1"/>
          </p:cNvSpPr>
          <p:nvPr/>
        </p:nvSpPr>
        <p:spPr bwMode="auto">
          <a:xfrm>
            <a:off x="1908175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89" name="Text Box 18"/>
          <p:cNvSpPr txBox="1">
            <a:spLocks noChangeArrowheads="1"/>
          </p:cNvSpPr>
          <p:nvPr/>
        </p:nvSpPr>
        <p:spPr bwMode="auto">
          <a:xfrm>
            <a:off x="2482850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190" name="Text Box 19"/>
          <p:cNvSpPr txBox="1">
            <a:spLocks noChangeArrowheads="1"/>
          </p:cNvSpPr>
          <p:nvPr/>
        </p:nvSpPr>
        <p:spPr bwMode="auto">
          <a:xfrm>
            <a:off x="26987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191" name="Text Box 20"/>
          <p:cNvSpPr txBox="1">
            <a:spLocks noChangeArrowheads="1"/>
          </p:cNvSpPr>
          <p:nvPr/>
        </p:nvSpPr>
        <p:spPr bwMode="auto">
          <a:xfrm>
            <a:off x="3059113" y="38608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73</a:t>
            </a:r>
          </a:p>
        </p:txBody>
      </p:sp>
      <p:sp>
        <p:nvSpPr>
          <p:cNvPr id="7192" name="Text Box 21"/>
          <p:cNvSpPr txBox="1">
            <a:spLocks noChangeArrowheads="1"/>
          </p:cNvSpPr>
          <p:nvPr/>
        </p:nvSpPr>
        <p:spPr bwMode="auto">
          <a:xfrm>
            <a:off x="1979613" y="28527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193" name="Oval 22"/>
          <p:cNvSpPr>
            <a:spLocks noChangeArrowheads="1"/>
          </p:cNvSpPr>
          <p:nvPr/>
        </p:nvSpPr>
        <p:spPr bwMode="auto">
          <a:xfrm>
            <a:off x="5580063" y="2636838"/>
            <a:ext cx="2592387" cy="25923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4" name="Text Box 23"/>
          <p:cNvSpPr txBox="1">
            <a:spLocks noChangeArrowheads="1"/>
          </p:cNvSpPr>
          <p:nvPr/>
        </p:nvSpPr>
        <p:spPr bwMode="auto">
          <a:xfrm>
            <a:off x="6300788" y="32131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95" name="Text Box 24"/>
          <p:cNvSpPr txBox="1">
            <a:spLocks noChangeArrowheads="1"/>
          </p:cNvSpPr>
          <p:nvPr/>
        </p:nvSpPr>
        <p:spPr bwMode="auto">
          <a:xfrm>
            <a:off x="68040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96" name="Text Box 25"/>
          <p:cNvSpPr txBox="1">
            <a:spLocks noChangeArrowheads="1"/>
          </p:cNvSpPr>
          <p:nvPr/>
        </p:nvSpPr>
        <p:spPr bwMode="auto">
          <a:xfrm>
            <a:off x="63722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7" name="Text Box 26"/>
          <p:cNvSpPr txBox="1">
            <a:spLocks noChangeArrowheads="1"/>
          </p:cNvSpPr>
          <p:nvPr/>
        </p:nvSpPr>
        <p:spPr bwMode="auto">
          <a:xfrm>
            <a:off x="7019925" y="37163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98" name="Text Box 27"/>
          <p:cNvSpPr txBox="1">
            <a:spLocks noChangeArrowheads="1"/>
          </p:cNvSpPr>
          <p:nvPr/>
        </p:nvSpPr>
        <p:spPr bwMode="auto">
          <a:xfrm>
            <a:off x="7235825" y="2997200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9" name="Text Box 28"/>
          <p:cNvSpPr txBox="1">
            <a:spLocks noChangeArrowheads="1"/>
          </p:cNvSpPr>
          <p:nvPr/>
        </p:nvSpPr>
        <p:spPr bwMode="auto">
          <a:xfrm>
            <a:off x="6300788" y="45815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200" name="Text Box 29"/>
          <p:cNvSpPr txBox="1">
            <a:spLocks noChangeArrowheads="1"/>
          </p:cNvSpPr>
          <p:nvPr/>
        </p:nvSpPr>
        <p:spPr bwMode="auto">
          <a:xfrm>
            <a:off x="68040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201" name="Text Box 30"/>
          <p:cNvSpPr txBox="1">
            <a:spLocks noChangeArrowheads="1"/>
          </p:cNvSpPr>
          <p:nvPr/>
        </p:nvSpPr>
        <p:spPr bwMode="auto">
          <a:xfrm>
            <a:off x="5868988" y="35734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202" name="Text Box 31"/>
          <p:cNvSpPr txBox="1">
            <a:spLocks noChangeArrowheads="1"/>
          </p:cNvSpPr>
          <p:nvPr/>
        </p:nvSpPr>
        <p:spPr bwMode="auto">
          <a:xfrm>
            <a:off x="5795963" y="41497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203" name="Text Box 32"/>
          <p:cNvSpPr txBox="1">
            <a:spLocks noChangeArrowheads="1"/>
          </p:cNvSpPr>
          <p:nvPr/>
        </p:nvSpPr>
        <p:spPr bwMode="auto">
          <a:xfrm>
            <a:off x="6445250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204" name="Text Box 33"/>
          <p:cNvSpPr txBox="1">
            <a:spLocks noChangeArrowheads="1"/>
          </p:cNvSpPr>
          <p:nvPr/>
        </p:nvSpPr>
        <p:spPr bwMode="auto">
          <a:xfrm>
            <a:off x="7019925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205" name="Text Box 34"/>
          <p:cNvSpPr txBox="1">
            <a:spLocks noChangeArrowheads="1"/>
          </p:cNvSpPr>
          <p:nvPr/>
        </p:nvSpPr>
        <p:spPr bwMode="auto">
          <a:xfrm>
            <a:off x="72358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6" name="Text Box 35"/>
          <p:cNvSpPr txBox="1">
            <a:spLocks noChangeArrowheads="1"/>
          </p:cNvSpPr>
          <p:nvPr/>
        </p:nvSpPr>
        <p:spPr bwMode="auto">
          <a:xfrm>
            <a:off x="7596188" y="37893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207" name="Text Box 36"/>
          <p:cNvSpPr txBox="1">
            <a:spLocks noChangeArrowheads="1"/>
          </p:cNvSpPr>
          <p:nvPr/>
        </p:nvSpPr>
        <p:spPr bwMode="auto">
          <a:xfrm>
            <a:off x="6516688" y="27813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8" name="AutoShape 37"/>
          <p:cNvSpPr>
            <a:spLocks noChangeArrowheads="1"/>
          </p:cNvSpPr>
          <p:nvPr/>
        </p:nvSpPr>
        <p:spPr bwMode="auto">
          <a:xfrm>
            <a:off x="4140200" y="3789363"/>
            <a:ext cx="1079500" cy="360362"/>
          </a:xfrm>
          <a:prstGeom prst="rightArrow">
            <a:avLst>
              <a:gd name="adj1" fmla="val 50000"/>
              <a:gd name="adj2" fmla="val 74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209" name="Text Box 38"/>
          <p:cNvSpPr txBox="1">
            <a:spLocks noChangeArrowheads="1"/>
          </p:cNvSpPr>
          <p:nvPr/>
        </p:nvSpPr>
        <p:spPr bwMode="auto">
          <a:xfrm>
            <a:off x="3708400" y="3068638"/>
            <a:ext cx="171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Sampling with replacement</a:t>
            </a:r>
          </a:p>
        </p:txBody>
      </p:sp>
      <p:sp>
        <p:nvSpPr>
          <p:cNvPr id="7210" name="Text Box 39"/>
          <p:cNvSpPr txBox="1">
            <a:spLocks noChangeArrowheads="1"/>
          </p:cNvSpPr>
          <p:nvPr/>
        </p:nvSpPr>
        <p:spPr bwMode="auto">
          <a:xfrm>
            <a:off x="5724525" y="2133600"/>
            <a:ext cx="2001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Resampled data</a:t>
            </a:r>
          </a:p>
        </p:txBody>
      </p:sp>
      <p:sp>
        <p:nvSpPr>
          <p:cNvPr id="7211" name="Text Box 40"/>
          <p:cNvSpPr txBox="1">
            <a:spLocks noChangeArrowheads="1"/>
          </p:cNvSpPr>
          <p:nvPr/>
        </p:nvSpPr>
        <p:spPr bwMode="auto">
          <a:xfrm>
            <a:off x="1403350" y="220503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Observed data</a:t>
            </a:r>
          </a:p>
        </p:txBody>
      </p:sp>
      <p:graphicFrame>
        <p:nvGraphicFramePr>
          <p:cNvPr id="717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00352"/>
              </p:ext>
            </p:extLst>
          </p:nvPr>
        </p:nvGraphicFramePr>
        <p:xfrm>
          <a:off x="5938837" y="5445224"/>
          <a:ext cx="21605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2" name="Equation" r:id="rId7" imgW="799920" imgH="241200" progId="Equation.3">
                  <p:embed/>
                </p:oleObj>
              </mc:Choice>
              <mc:Fallback>
                <p:oleObj name="Equation" r:id="rId7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7" y="5445224"/>
                        <a:ext cx="2160588" cy="6524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Nonparametric</a:t>
            </a:r>
            <a:r>
              <a:rPr lang="sv-SE" dirty="0"/>
              <a:t> </a:t>
            </a:r>
            <a:r>
              <a:rPr lang="sv-SE" dirty="0" err="1" smtClean="0"/>
              <a:t>bootstrap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 smtClean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𝑇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None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 smtClean="0"/>
                  <a:t> are unknown</a:t>
                </a:r>
              </a:p>
              <a:p>
                <a:pPr marL="457200" indent="-457200">
                  <a:buNone/>
                </a:pPr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 smtClean="0"/>
                  <a:t> from data </a:t>
                </a:r>
                <a:r>
                  <a:rPr lang="en-US" sz="2400" b="1" dirty="0" smtClean="0"/>
                  <a:t>D=</a:t>
                </a:r>
                <a:r>
                  <a:rPr lang="en-US" sz="2400" dirty="0" smtClean="0"/>
                  <a:t>(X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n</a:t>
                </a:r>
                <a:r>
                  <a:rPr lang="en-US" sz="2400" dirty="0" smtClean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 smtClean="0"/>
                  <a:t>Generate </a:t>
                </a:r>
                <a:r>
                  <a:rPr lang="en-US" sz="2400" b="1" dirty="0" smtClean="0"/>
                  <a:t>D</a:t>
                </a:r>
                <a:r>
                  <a:rPr lang="en-US" sz="2400" b="1" baseline="-25000" dirty="0" smtClean="0"/>
                  <a:t>1</a:t>
                </a:r>
                <a:r>
                  <a:rPr lang="en-US" sz="2400" b="1" dirty="0" smtClean="0"/>
                  <a:t> =</a:t>
                </a:r>
                <a:r>
                  <a:rPr lang="en-US" sz="2400" dirty="0" smtClean="0"/>
                  <a:t>(X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) by sampling </a:t>
                </a:r>
                <a:r>
                  <a:rPr lang="sv-SE" sz="2400" dirty="0" err="1" smtClean="0"/>
                  <a:t>with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replacement</a:t>
                </a:r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Repeat step 2 </a:t>
                </a:r>
                <a:r>
                  <a:rPr lang="en-US" sz="2400" i="1" dirty="0" smtClean="0">
                    <a:latin typeface="Times New Roman" pitchFamily="18" charset="0"/>
                  </a:rPr>
                  <a:t>B</a:t>
                </a:r>
                <a:r>
                  <a:rPr lang="en-US" sz="2400" dirty="0" smtClean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The distribution of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𝑤</m:t>
                    </m:r>
                    <m:r>
                      <a:rPr lang="sv-SE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400" dirty="0" smtClean="0"/>
                  <a:t>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𝑇</m:t>
                        </m:r>
                      </m:e>
                    </m:acc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𝑇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solidFill>
                  <a:srgbClr val="00B050"/>
                </a:solidFill>
              </a:rPr>
              <a:t>Nonparametric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bootstrap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can</a:t>
            </a:r>
            <a:r>
              <a:rPr lang="sv-SE" dirty="0" smtClean="0">
                <a:solidFill>
                  <a:srgbClr val="00B050"/>
                </a:solidFill>
              </a:rPr>
              <a:t> be </a:t>
            </a:r>
            <a:r>
              <a:rPr lang="sv-SE" dirty="0" err="1" smtClean="0">
                <a:solidFill>
                  <a:srgbClr val="00B050"/>
                </a:solidFill>
              </a:rPr>
              <a:t>applied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to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any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deterministic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estimator</a:t>
            </a:r>
            <a:r>
              <a:rPr lang="sv-SE" dirty="0" smtClean="0">
                <a:solidFill>
                  <a:srgbClr val="00B050"/>
                </a:solidFill>
              </a:rPr>
              <a:t>, distribution-</a:t>
            </a:r>
            <a:r>
              <a:rPr lang="sv-SE" dirty="0" err="1" smtClean="0">
                <a:solidFill>
                  <a:srgbClr val="00B050"/>
                </a:solidFill>
              </a:rPr>
              <a:t>free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Parametric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 smtClean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𝑇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None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is known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 smtClean="0"/>
                  <a:t> is unknown</a:t>
                </a:r>
              </a:p>
              <a:p>
                <a:pPr marL="457200" indent="-457200">
                  <a:buNone/>
                </a:pPr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 smtClean="0"/>
                  <a:t> from data </a:t>
                </a:r>
                <a:r>
                  <a:rPr lang="en-US" sz="2400" b="1" dirty="0" smtClean="0"/>
                  <a:t>D=</a:t>
                </a:r>
                <a:r>
                  <a:rPr lang="en-US" sz="2400" dirty="0" smtClean="0"/>
                  <a:t>(X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n</a:t>
                </a:r>
                <a:r>
                  <a:rPr lang="en-US" sz="2400" dirty="0" smtClean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 smtClean="0"/>
                  <a:t>Generate </a:t>
                </a:r>
                <a:r>
                  <a:rPr lang="en-US" sz="2400" b="1" dirty="0" smtClean="0"/>
                  <a:t>D</a:t>
                </a:r>
                <a:r>
                  <a:rPr lang="en-US" sz="2400" b="1" baseline="-25000" dirty="0" smtClean="0"/>
                  <a:t>1</a:t>
                </a:r>
                <a:r>
                  <a:rPr lang="en-US" sz="2400" b="1" dirty="0" smtClean="0"/>
                  <a:t> =</a:t>
                </a:r>
                <a:r>
                  <a:rPr lang="en-US" sz="2400" dirty="0" smtClean="0"/>
                  <a:t>(X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) by </a:t>
                </a:r>
                <a:r>
                  <a:rPr lang="sv-SE" sz="2400" dirty="0" smtClean="0"/>
                  <a:t>generating </a:t>
                </a:r>
                <a:r>
                  <a:rPr lang="sv-SE" sz="2400" dirty="0" smtClean="0">
                    <a:solidFill>
                      <a:srgbClr val="0070C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𝐹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Repeat step 2 </a:t>
                </a:r>
                <a:r>
                  <a:rPr lang="en-US" sz="2400" i="1" dirty="0" smtClean="0">
                    <a:latin typeface="Times New Roman" pitchFamily="18" charset="0"/>
                  </a:rPr>
                  <a:t>B</a:t>
                </a:r>
                <a:r>
                  <a:rPr lang="en-US" sz="2400" dirty="0" smtClean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The distribution of </a:t>
                </a:r>
                <a:r>
                  <a:rPr lang="el-GR" sz="2400" dirty="0" smtClean="0"/>
                  <a:t>θ</a:t>
                </a:r>
                <a:r>
                  <a:rPr lang="sv-SE" sz="2400" dirty="0" smtClean="0"/>
                  <a:t> 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𝑇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𝑇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 dirty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endParaRPr lang="en-US" sz="24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solidFill>
                  <a:srgbClr val="00B050"/>
                </a:solidFill>
              </a:rPr>
              <a:t>Parametric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bootstrap</a:t>
            </a:r>
            <a:r>
              <a:rPr lang="sv-SE" dirty="0" smtClean="0">
                <a:solidFill>
                  <a:srgbClr val="00B050"/>
                </a:solidFill>
              </a:rPr>
              <a:t> is </a:t>
            </a:r>
            <a:r>
              <a:rPr lang="sv-SE" b="1" dirty="0" err="1" smtClean="0">
                <a:solidFill>
                  <a:srgbClr val="00B050"/>
                </a:solidFill>
              </a:rPr>
              <a:t>more</a:t>
            </a:r>
            <a:r>
              <a:rPr lang="sv-SE" dirty="0" smtClean="0">
                <a:solidFill>
                  <a:srgbClr val="00B050"/>
                </a:solidFill>
              </a:rPr>
              <a:t> precise </a:t>
            </a:r>
            <a:r>
              <a:rPr lang="sv-SE" dirty="0" err="1" smtClean="0">
                <a:solidFill>
                  <a:srgbClr val="00B050"/>
                </a:solidFill>
              </a:rPr>
              <a:t>if</a:t>
            </a:r>
            <a:r>
              <a:rPr lang="sv-SE" dirty="0" smtClean="0">
                <a:solidFill>
                  <a:srgbClr val="00B050"/>
                </a:solidFill>
              </a:rPr>
              <a:t> the distribution form is </a:t>
            </a:r>
            <a:r>
              <a:rPr lang="sv-SE" dirty="0" err="1" smtClean="0">
                <a:solidFill>
                  <a:srgbClr val="00B050"/>
                </a:solidFill>
              </a:rPr>
              <a:t>correct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Distribution </a:t>
            </a:r>
            <a:r>
              <a:rPr lang="sv-SE" dirty="0" err="1" smtClean="0"/>
              <a:t>of</a:t>
            </a:r>
            <a:r>
              <a:rPr lang="sv-SE" dirty="0" smtClean="0"/>
              <a:t> regression </a:t>
            </a:r>
            <a:r>
              <a:rPr lang="sv-SE" dirty="0" err="1" smtClean="0"/>
              <a:t>coefficient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139952" y="217874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stat1&lt;-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data,n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data1=data[n,];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res&lt;-lm(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data1)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print(res)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res$coefficients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(data,stat1,R=100)</a:t>
            </a:r>
          </a:p>
          <a:p>
            <a:r>
              <a:rPr lang="sv-S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sv-S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(res$t,20)</a:t>
            </a:r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2761362" cy="270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94625"/>
            <a:ext cx="2952328" cy="249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61705"/>
            <a:ext cx="2876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obtained</a:t>
            </a:r>
            <a:r>
              <a:rPr lang="sv-SE" dirty="0" smtClean="0"/>
              <a:t> from the distribution given by the </a:t>
            </a:r>
            <a:r>
              <a:rPr lang="sv-SE" dirty="0" err="1" smtClean="0"/>
              <a:t>bootstrap</a:t>
            </a:r>
            <a:endParaRPr lang="sv-SE" dirty="0" smtClean="0"/>
          </a:p>
          <a:p>
            <a:pPr lvl="1"/>
            <a:r>
              <a:rPr lang="sv-SE" b="1" dirty="0" smtClean="0"/>
              <a:t>R</a:t>
            </a:r>
            <a:r>
              <a:rPr lang="sv-SE" dirty="0" smtClean="0"/>
              <a:t>: boot.ci() for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variable</a:t>
            </a:r>
            <a:r>
              <a:rPr lang="sv-SE" dirty="0" smtClean="0"/>
              <a:t>, </a:t>
            </a:r>
            <a:r>
              <a:rPr lang="sv-SE" dirty="0" err="1" smtClean="0"/>
              <a:t>envelope</a:t>
            </a:r>
            <a:r>
              <a:rPr lang="sv-SE" dirty="0" smtClean="0"/>
              <a:t>() 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variables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619672" y="3244334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boot.ci(res)</a:t>
            </a: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464496" cy="234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Uncertainty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smtClean="0"/>
                  <a:t>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sv-SE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</m:oMath>
                </a14:m>
                <a:r>
                  <a:rPr lang="sv-SE" sz="2400" dirty="0" smtClean="0"/>
                  <a:t> by </a:t>
                </a:r>
                <a:r>
                  <a:rPr lang="sv-SE" sz="2400" dirty="0" err="1" smtClean="0"/>
                  <a:t>bootstrap</a:t>
                </a:r>
                <a:endParaRPr lang="sv-SE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 smtClean="0"/>
                  <a:t>Use</a:t>
                </a:r>
                <a:r>
                  <a:rPr lang="sv-SE" sz="24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sz="2400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</m:acc>
                        <m:r>
                          <a:rPr lang="sv-SE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sz="2400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sz="2400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</m:acc>
                        <m:r>
                          <a:rPr lang="sv-SE" sz="2400" i="1" dirty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sz="2400" i="1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 smtClean="0"/>
                  <a:t> </a:t>
                </a:r>
                <a:r>
                  <a:rPr lang="sv-SE" sz="2400" dirty="0" err="1" smtClean="0"/>
                  <a:t>to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estimate</a:t>
                </a:r>
                <a:r>
                  <a:rPr lang="sv-SE" sz="2400" dirty="0" smtClean="0"/>
                  <a:t> the </a:t>
                </a:r>
                <a:r>
                  <a:rPr lang="sv-SE" sz="2400" dirty="0" err="1" smtClean="0"/>
                  <a:t>uncertainty</a:t>
                </a:r>
                <a:endParaRPr lang="sv-SE" sz="2400" dirty="0" smtClean="0"/>
              </a:p>
              <a:p>
                <a:pPr marL="914400" lvl="1" indent="-514350"/>
                <a:r>
                  <a:rPr lang="sv-SE" sz="2000" dirty="0" smtClean="0"/>
                  <a:t>Boostrap </a:t>
                </a:r>
                <a:r>
                  <a:rPr lang="sv-SE" sz="2000" dirty="0" err="1" smtClean="0"/>
                  <a:t>percentile</a:t>
                </a:r>
                <a:endParaRPr lang="sv-SE" sz="2000" dirty="0" smtClean="0"/>
              </a:p>
              <a:p>
                <a:pPr marL="914400" lvl="1" indent="-514350"/>
                <a:r>
                  <a:rPr lang="sv-SE" sz="2000" dirty="0" err="1" smtClean="0"/>
                  <a:t>Bootstrap</a:t>
                </a:r>
                <a:r>
                  <a:rPr lang="sv-SE" sz="2000" dirty="0" smtClean="0"/>
                  <a:t>-t</a:t>
                </a:r>
                <a:endParaRPr lang="sv-SE" sz="2000" dirty="0" smtClean="0"/>
              </a:p>
              <a:p>
                <a:pPr marL="914400" lvl="1" indent="-514350"/>
                <a:r>
                  <a:rPr lang="sv-SE" sz="2000" dirty="0" err="1" smtClean="0"/>
                  <a:t>Bootstrap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Bca</a:t>
                </a:r>
                <a:endParaRPr lang="sv-SE" sz="2000" dirty="0" smtClean="0"/>
              </a:p>
              <a:p>
                <a:pPr marL="914400" lvl="1" indent="-514350"/>
                <a:r>
                  <a:rPr lang="sv-SE" sz="2000" dirty="0" smtClean="0"/>
                  <a:t>…</a:t>
                </a:r>
              </a:p>
              <a:p>
                <a:endParaRPr lang="sv-SE" sz="2400" b="1" dirty="0" smtClean="0"/>
              </a:p>
              <a:p>
                <a:r>
                  <a:rPr lang="sv-SE" sz="2400" dirty="0" err="1" smtClean="0"/>
                  <a:t>Bootstrap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works</a:t>
                </a:r>
                <a:r>
                  <a:rPr lang="sv-SE" sz="2400" dirty="0" smtClean="0"/>
                  <a:t> for all distribution </a:t>
                </a:r>
                <a:r>
                  <a:rPr lang="sv-SE" sz="2400" dirty="0" err="1" smtClean="0"/>
                  <a:t>types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but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approximate</a:t>
                </a:r>
                <a:endParaRPr lang="sv-SE" sz="2400" dirty="0" smtClean="0"/>
              </a:p>
              <a:p>
                <a:r>
                  <a:rPr lang="sv-SE" sz="2400" dirty="0" err="1" smtClean="0"/>
                  <a:t>Can</a:t>
                </a:r>
                <a:r>
                  <a:rPr lang="sv-SE" sz="2400" dirty="0" smtClean="0"/>
                  <a:t> be bad </a:t>
                </a:r>
                <a:r>
                  <a:rPr lang="sv-SE" sz="2400" dirty="0" err="1" smtClean="0"/>
                  <a:t>accuracy</a:t>
                </a:r>
                <a:r>
                  <a:rPr lang="sv-SE" sz="2400" dirty="0" smtClean="0"/>
                  <a:t> for small data sets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&lt;40</m:t>
                    </m:r>
                  </m:oMath>
                </a14:m>
                <a:r>
                  <a:rPr lang="sv-SE" sz="2400" dirty="0" smtClean="0"/>
                  <a:t> (</a:t>
                </a:r>
                <a:r>
                  <a:rPr lang="sv-SE" sz="2400" dirty="0" err="1" smtClean="0"/>
                  <a:t>empirical</a:t>
                </a:r>
                <a:r>
                  <a:rPr lang="sv-SE" sz="2400" dirty="0" smtClean="0"/>
                  <a:t> is far from </a:t>
                </a:r>
                <a:r>
                  <a:rPr lang="sv-SE" sz="2400" dirty="0" err="1" smtClean="0"/>
                  <a:t>true</a:t>
                </a:r>
                <a:r>
                  <a:rPr lang="sv-SE" sz="2400" dirty="0" smtClean="0"/>
                  <a:t>)</a:t>
                </a:r>
              </a:p>
              <a:p>
                <a:r>
                  <a:rPr lang="sv-SE" sz="2400" dirty="0" err="1" smtClean="0"/>
                  <a:t>Parametric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bootstrap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works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even</a:t>
                </a:r>
                <a:r>
                  <a:rPr lang="sv-SE" sz="2400" dirty="0" smtClean="0"/>
                  <a:t> for small </a:t>
                </a:r>
                <a:r>
                  <a:rPr lang="sv-SE" sz="2400" dirty="0" err="1" smtClean="0"/>
                  <a:t>samples</a:t>
                </a:r>
                <a:endParaRPr lang="sv-SE" sz="2400" dirty="0" smtClean="0"/>
              </a:p>
              <a:p>
                <a:pPr marL="0" indent="0">
                  <a:buNone/>
                </a:pPr>
                <a:endParaRPr lang="sv-SE" sz="24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 b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732A38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рямоугольник 68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70" name="Прямая со стрелкой 69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3" name="Овал 72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4" name="Овал 73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5" name="Овал 74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6" name="Овал 75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7" name="Овал 76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8" name="Овал 77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9" name="Овал 78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0" name="Овал 79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1" name="Овал 80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" name="Овал 81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3" name="Овал 82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484" name="Заголовок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endParaRPr lang="sv-SE" dirty="0" smtClean="0"/>
          </a:p>
        </p:txBody>
      </p:sp>
      <p:sp>
        <p:nvSpPr>
          <p:cNvPr id="18449" name="Содержимое 2"/>
          <p:cNvSpPr>
            <a:spLocks noGrp="1"/>
          </p:cNvSpPr>
          <p:nvPr>
            <p:ph idx="1"/>
          </p:nvPr>
        </p:nvSpPr>
        <p:spPr>
          <a:xfrm>
            <a:off x="428625" y="2071688"/>
            <a:ext cx="7572375" cy="50006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sv-SE" dirty="0" err="1" smtClean="0"/>
              <a:t>Overfitting</a:t>
            </a:r>
            <a:endParaRPr lang="sv-SE" dirty="0" smtClean="0"/>
          </a:p>
          <a:p>
            <a:pPr eaLnBrk="1" hangingPunct="1">
              <a:buFont typeface="Wingdings 2" pitchFamily="18" charset="2"/>
              <a:buNone/>
            </a:pPr>
            <a:endParaRPr lang="sv-SE" dirty="0" smtClean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9" name="Овал 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4" name="Прямоугольник 23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Овал 36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8" name="Овал 37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рямоугольник 53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8" name="Овал 57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9" name="Овал 58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0" name="Овал 59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1" name="Овал 60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2" name="Овал 61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3" name="Овал 62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4" name="Овал 63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5" name="Овал 64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6" name="Овал 65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7" name="Овал 66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8" name="Овал 67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85" name="Прямая соединительная линия 84"/>
          <p:cNvCxnSpPr>
            <a:endCxn id="69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Полилиния 90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2" name="Полилиния 91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3" name="TextBox 92"/>
          <p:cNvSpPr txBox="1"/>
          <p:nvPr/>
        </p:nvSpPr>
        <p:spPr>
          <a:xfrm>
            <a:off x="785813" y="3071813"/>
            <a:ext cx="20002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Simple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parameters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defRPr/>
            </a:pP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parameters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14750" y="3071813"/>
            <a:ext cx="2000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v-SE" dirty="0" smtClean="0"/>
                  <a:t>To </a:t>
                </a:r>
                <a:r>
                  <a:rPr lang="sv-SE" dirty="0" err="1" smtClean="0"/>
                  <a:t>estimate</a:t>
                </a:r>
                <a:r>
                  <a:rPr lang="sv-SE" dirty="0" smtClean="0"/>
                  <a:t> 100(1-</a:t>
                </a:r>
                <a:r>
                  <a:rPr lang="el-GR" dirty="0" smtClean="0"/>
                  <a:t>α</a:t>
                </a:r>
                <a:r>
                  <a:rPr lang="sv-SE" dirty="0" smtClean="0"/>
                  <a:t>) </a:t>
                </a:r>
                <a:r>
                  <a:rPr lang="sv-SE" dirty="0" err="1" smtClean="0"/>
                  <a:t>confidence</a:t>
                </a:r>
                <a:r>
                  <a:rPr lang="sv-SE" dirty="0" smtClean="0"/>
                  <a:t> interval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𝑤</m:t>
                    </m:r>
                  </m:oMath>
                </a14:m>
                <a:endParaRPr lang="sv-SE" dirty="0" smtClean="0"/>
              </a:p>
              <a:p>
                <a:pPr>
                  <a:buNone/>
                </a:pPr>
                <a:endParaRPr lang="sv-SE" dirty="0" smtClean="0"/>
              </a:p>
              <a:p>
                <a:pPr>
                  <a:buNone/>
                </a:pPr>
                <a:r>
                  <a:rPr lang="sv-SE" dirty="0" err="1" smtClean="0">
                    <a:solidFill>
                      <a:srgbClr val="0070C0"/>
                    </a:solidFill>
                  </a:rPr>
                  <a:t>Bootstrap</a:t>
                </a:r>
                <a:r>
                  <a:rPr lang="sv-SE" dirty="0" smtClean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 smtClean="0">
                    <a:solidFill>
                      <a:srgbClr val="0070C0"/>
                    </a:solidFill>
                  </a:rPr>
                  <a:t>percentile</a:t>
                </a:r>
                <a:r>
                  <a:rPr lang="sv-SE" dirty="0" smtClean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 smtClean="0">
                    <a:solidFill>
                      <a:srgbClr val="0070C0"/>
                    </a:solidFill>
                  </a:rPr>
                  <a:t>method</a:t>
                </a:r>
                <a:endParaRPr lang="sv-SE" dirty="0" smtClean="0">
                  <a:solidFill>
                    <a:srgbClr val="0070C0"/>
                  </a:solidFill>
                </a:endParaRP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Using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bootstrap</a:t>
                </a:r>
                <a:r>
                  <a:rPr lang="sv-SE" dirty="0" smtClean="0"/>
                  <a:t>, </a:t>
                </a:r>
                <a:r>
                  <a:rPr lang="sv-SE" dirty="0" err="1" smtClean="0"/>
                  <a:t>compute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</m:acc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</m:acc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smtClean="0"/>
                  <a:t>, sort in </a:t>
                </a:r>
                <a:r>
                  <a:rPr lang="sv-SE" dirty="0" err="1" smtClean="0"/>
                  <a:t>ascending</a:t>
                </a:r>
                <a:r>
                  <a:rPr lang="sv-SE" dirty="0" smtClean="0"/>
                  <a:t> order, 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Define</a:t>
                </a:r>
                <a:r>
                  <a:rPr lang="sv-SE" dirty="0" smtClean="0"/>
                  <a:t> A</a:t>
                </a:r>
                <a:r>
                  <a:rPr lang="sv-SE" baseline="-25000" dirty="0" smtClean="0"/>
                  <a:t>1</a:t>
                </a:r>
                <a:r>
                  <a:rPr lang="sv-SE" dirty="0" smtClean="0"/>
                  <a:t>=</a:t>
                </a:r>
                <a:r>
                  <a:rPr lang="sv-SE" dirty="0" err="1" smtClean="0"/>
                  <a:t>ceil</a:t>
                </a:r>
                <a:r>
                  <a:rPr lang="sv-SE" dirty="0" smtClean="0"/>
                  <a:t>(B</a:t>
                </a:r>
                <a:r>
                  <a:rPr lang="el-GR" dirty="0" smtClean="0"/>
                  <a:t> α</a:t>
                </a:r>
                <a:r>
                  <a:rPr lang="sv-SE" dirty="0" smtClean="0"/>
                  <a:t>/2), A</a:t>
                </a:r>
                <a:r>
                  <a:rPr lang="sv-SE" baseline="-25000" dirty="0" smtClean="0"/>
                  <a:t>2</a:t>
                </a:r>
                <a:r>
                  <a:rPr lang="sv-SE" dirty="0" smtClean="0"/>
                  <a:t>=</a:t>
                </a:r>
                <a:r>
                  <a:rPr lang="sv-SE" dirty="0" err="1" smtClean="0"/>
                  <a:t>floor</a:t>
                </a:r>
                <a:r>
                  <a:rPr lang="sv-SE" dirty="0" smtClean="0"/>
                  <a:t>(B-B</a:t>
                </a:r>
                <a:r>
                  <a:rPr lang="el-GR" dirty="0" smtClean="0"/>
                  <a:t> α</a:t>
                </a:r>
                <a:r>
                  <a:rPr lang="sv-SE" dirty="0" smtClean="0"/>
                  <a:t>/2)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Confidence</a:t>
                </a:r>
                <a:r>
                  <a:rPr lang="sv-SE" dirty="0" smtClean="0"/>
                  <a:t> interval is given by </a:t>
                </a: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r>
                  <a:rPr lang="sv-SE" dirty="0" smtClean="0"/>
                  <a:t>Look at the </a:t>
                </a:r>
                <a:r>
                  <a:rPr lang="sv-SE" dirty="0" err="1" smtClean="0"/>
                  <a:t>plot</a:t>
                </a:r>
                <a:r>
                  <a:rPr lang="sv-SE" dirty="0" smtClean="0"/>
                  <a:t>…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25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graphicFrame>
        <p:nvGraphicFramePr>
          <p:cNvPr id="161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03673"/>
              </p:ext>
            </p:extLst>
          </p:nvPr>
        </p:nvGraphicFramePr>
        <p:xfrm>
          <a:off x="3090863" y="4421188"/>
          <a:ext cx="14525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4" name="Ekvation" r:id="rId4" imgW="583920" imgH="241200" progId="Equation.3">
                  <p:embed/>
                </p:oleObj>
              </mc:Choice>
              <mc:Fallback>
                <p:oleObj name="Ekvation" r:id="rId4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421188"/>
                        <a:ext cx="14525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9" name="Picture 11" descr="http://www.epixanalytics.com/modelassist/AtRisk/images/15/image417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77662"/>
            <a:ext cx="3021509" cy="22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sv-SE" dirty="0" err="1" smtClean="0">
                    <a:solidFill>
                      <a:srgbClr val="0070C0"/>
                    </a:solidFill>
                  </a:rPr>
                  <a:t>Bootstrap-t</a:t>
                </a:r>
                <a:r>
                  <a:rPr lang="sv-SE" dirty="0" smtClean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 smtClean="0">
                    <a:solidFill>
                      <a:srgbClr val="0070C0"/>
                    </a:solidFill>
                  </a:rPr>
                  <a:t>method</a:t>
                </a:r>
                <a:endParaRPr lang="sv-SE" dirty="0" smtClean="0">
                  <a:solidFill>
                    <a:srgbClr val="0070C0"/>
                  </a:solidFill>
                </a:endParaRP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Using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bootstrap</a:t>
                </a:r>
                <a:r>
                  <a:rPr lang="sv-SE" dirty="0" smtClean="0"/>
                  <a:t>, </a:t>
                </a:r>
                <a:r>
                  <a:rPr lang="sv-SE" dirty="0" err="1" smtClean="0"/>
                  <a:t>compute</a:t>
                </a:r>
                <a:r>
                  <a:rPr lang="sv-SE" dirty="0" smtClean="0"/>
                  <a:t> </a:t>
                </a:r>
                <a:r>
                  <a:rPr lang="sv-SE" dirty="0" smtClean="0"/>
                  <a:t>T</a:t>
                </a:r>
                <a:r>
                  <a:rPr lang="sv-SE" baseline="30000" dirty="0" smtClean="0"/>
                  <a:t>*1</a:t>
                </a:r>
                <a:r>
                  <a:rPr lang="sv-SE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i="1">
                            <a:latin typeface="Cambria Math"/>
                          </a:rPr>
                          <m:t>𝑇</m:t>
                        </m:r>
                      </m:e>
                    </m:acc>
                    <m:r>
                      <a:rPr lang="sv-SE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b="1" dirty="0" smtClean="0"/>
                  <a:t>D</a:t>
                </a:r>
                <a:r>
                  <a:rPr lang="en-US" b="1" baseline="-25000" dirty="0" smtClean="0"/>
                  <a:t>1</a:t>
                </a:r>
                <a:r>
                  <a:rPr lang="en-US" dirty="0" smtClean="0"/>
                  <a:t>)… </a:t>
                </a:r>
                <a:r>
                  <a:rPr lang="sv-SE" dirty="0" err="1" smtClean="0"/>
                  <a:t>T</a:t>
                </a:r>
                <a:r>
                  <a:rPr lang="sv-SE" baseline="30000" dirty="0" err="1" smtClean="0"/>
                  <a:t>*m</a:t>
                </a:r>
                <a:r>
                  <a:rPr lang="sv-SE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i="1">
                            <a:latin typeface="Cambria Math"/>
                          </a:rPr>
                          <m:t>𝑇</m:t>
                        </m:r>
                      </m:e>
                    </m:acc>
                    <m:r>
                      <a:rPr lang="sv-SE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b="1" dirty="0" smtClean="0"/>
                  <a:t>D</a:t>
                </a:r>
                <a:r>
                  <a:rPr lang="en-US" b="1" baseline="-25000" dirty="0" smtClean="0"/>
                  <a:t>B</a:t>
                </a:r>
                <a:r>
                  <a:rPr lang="en-US" dirty="0" smtClean="0"/>
                  <a:t>)</a:t>
                </a:r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Compute</a:t>
                </a:r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Let</a:t>
                </a:r>
                <a:r>
                  <a:rPr lang="sv-SE" dirty="0" smtClean="0"/>
                  <a:t> A</a:t>
                </a:r>
                <a:r>
                  <a:rPr lang="sv-SE" baseline="-25000" dirty="0" smtClean="0"/>
                  <a:t>1</a:t>
                </a:r>
                <a:r>
                  <a:rPr lang="sv-SE" dirty="0" smtClean="0"/>
                  <a:t> and A</a:t>
                </a:r>
                <a:r>
                  <a:rPr lang="sv-SE" baseline="-25000" dirty="0" smtClean="0"/>
                  <a:t>2</a:t>
                </a:r>
                <a:r>
                  <a:rPr lang="sv-SE" dirty="0" smtClean="0"/>
                  <a:t> be </a:t>
                </a:r>
                <a:r>
                  <a:rPr lang="el-GR" dirty="0" smtClean="0"/>
                  <a:t>α</a:t>
                </a:r>
                <a:r>
                  <a:rPr lang="sv-SE" dirty="0" smtClean="0"/>
                  <a:t>/2 and 1-</a:t>
                </a:r>
                <a:r>
                  <a:rPr lang="el-GR" dirty="0" smtClean="0"/>
                  <a:t> α</a:t>
                </a:r>
                <a:r>
                  <a:rPr lang="sv-SE" dirty="0" smtClean="0"/>
                  <a:t>/2 </a:t>
                </a:r>
                <a:r>
                  <a:rPr lang="sv-SE" dirty="0" err="1" smtClean="0"/>
                  <a:t>percentiles</a:t>
                </a:r>
                <a:r>
                  <a:rPr lang="sv-SE" dirty="0" smtClean="0"/>
                  <a:t> of t                (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B=1000, </a:t>
                </a:r>
                <a:r>
                  <a:rPr lang="el-GR" dirty="0" smtClean="0"/>
                  <a:t>α</a:t>
                </a:r>
                <a:r>
                  <a:rPr lang="sv-SE" dirty="0" smtClean="0"/>
                  <a:t>=0.1, </a:t>
                </a:r>
                <a:r>
                  <a:rPr lang="sv-SE" dirty="0" err="1" smtClean="0"/>
                  <a:t>then</a:t>
                </a:r>
                <a:r>
                  <a:rPr lang="sv-SE" dirty="0" smtClean="0"/>
                  <a:t> A</a:t>
                </a:r>
                <a:r>
                  <a:rPr lang="sv-SE" baseline="-25000" dirty="0" smtClean="0"/>
                  <a:t>1</a:t>
                </a:r>
                <a:r>
                  <a:rPr lang="sv-SE" dirty="0" smtClean="0"/>
                  <a:t> is 50th </a:t>
                </a:r>
                <a:r>
                  <a:rPr lang="sv-SE" dirty="0" err="1" smtClean="0"/>
                  <a:t>smallest</a:t>
                </a:r>
                <a:r>
                  <a:rPr lang="sv-SE" dirty="0" smtClean="0"/>
                  <a:t>, A</a:t>
                </a:r>
                <a:r>
                  <a:rPr lang="sv-SE" baseline="-25000" dirty="0" smtClean="0"/>
                  <a:t>2</a:t>
                </a:r>
                <a:r>
                  <a:rPr lang="sv-SE" dirty="0" smtClean="0"/>
                  <a:t> is 950th </a:t>
                </a:r>
                <a:r>
                  <a:rPr lang="sv-SE" dirty="0" err="1" smtClean="0"/>
                  <a:t>smallest</a:t>
                </a:r>
                <a:r>
                  <a:rPr lang="sv-SE" dirty="0" smtClean="0"/>
                  <a:t>)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Confidence</a:t>
                </a:r>
                <a:r>
                  <a:rPr lang="sv-SE" dirty="0" smtClean="0"/>
                  <a:t> interval is</a:t>
                </a:r>
              </a:p>
              <a:p>
                <a:endParaRPr lang="sv-SE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078" r="-118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graphicFrame>
        <p:nvGraphicFramePr>
          <p:cNvPr id="162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657742"/>
              </p:ext>
            </p:extLst>
          </p:nvPr>
        </p:nvGraphicFramePr>
        <p:xfrm>
          <a:off x="2894013" y="2997200"/>
          <a:ext cx="28336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58" name="Ekvation" r:id="rId4" imgW="1574640" imgH="444240" progId="Equation.3">
                  <p:embed/>
                </p:oleObj>
              </mc:Choice>
              <mc:Fallback>
                <p:oleObj name="Ekvation" r:id="rId4" imgW="1574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997200"/>
                        <a:ext cx="2833687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505415"/>
              </p:ext>
            </p:extLst>
          </p:nvPr>
        </p:nvGraphicFramePr>
        <p:xfrm>
          <a:off x="4499992" y="5589240"/>
          <a:ext cx="4192575" cy="45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59" name="Ekvation" r:id="rId6" imgW="2184120" imgH="241200" progId="Equation.3">
                  <p:embed/>
                </p:oleObj>
              </mc:Choice>
              <mc:Fallback>
                <p:oleObj name="Ekvation" r:id="rId6" imgW="2184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5589240"/>
                        <a:ext cx="4192575" cy="4545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4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Comments</a:t>
            </a:r>
            <a:endParaRPr lang="sv-SE" b="1" dirty="0" smtClean="0">
              <a:solidFill>
                <a:srgbClr val="0070C0"/>
              </a:solidFill>
            </a:endParaRPr>
          </a:p>
          <a:p>
            <a:endParaRPr lang="sv-SE" i="1" dirty="0" smtClean="0"/>
          </a:p>
          <a:p>
            <a:r>
              <a:rPr lang="sv-SE" i="1" dirty="0" smtClean="0"/>
              <a:t>se</a:t>
            </a:r>
            <a:r>
              <a:rPr lang="sv-SE" dirty="0" smtClean="0"/>
              <a:t> is </a:t>
            </a:r>
            <a:r>
              <a:rPr lang="sv-SE" dirty="0" err="1" smtClean="0"/>
              <a:t>square</a:t>
            </a:r>
            <a:r>
              <a:rPr lang="sv-SE" dirty="0" smtClean="0"/>
              <a:t> </a:t>
            </a:r>
            <a:r>
              <a:rPr lang="sv-SE" dirty="0" err="1" smtClean="0"/>
              <a:t>root</a:t>
            </a:r>
            <a:r>
              <a:rPr lang="sv-SE" dirty="0" smtClean="0"/>
              <a:t> of </a:t>
            </a:r>
            <a:r>
              <a:rPr lang="sv-SE" dirty="0" err="1" smtClean="0"/>
              <a:t>estimated</a:t>
            </a:r>
            <a:r>
              <a:rPr lang="sv-SE" dirty="0" smtClean="0"/>
              <a:t> </a:t>
            </a:r>
            <a:r>
              <a:rPr lang="sv-SE" dirty="0" err="1" smtClean="0"/>
              <a:t>variance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Estimation</a:t>
            </a:r>
            <a:r>
              <a:rPr lang="sv-SE" dirty="0" smtClean="0"/>
              <a:t> </a:t>
            </a:r>
            <a:r>
              <a:rPr lang="sv-SE" i="1" dirty="0" smtClean="0"/>
              <a:t>se(</a:t>
            </a:r>
            <a:r>
              <a:rPr lang="sv-SE" i="1" dirty="0" err="1" smtClean="0"/>
              <a:t>T</a:t>
            </a:r>
            <a:r>
              <a:rPr lang="sv-SE" i="1" baseline="30000" dirty="0" err="1" smtClean="0"/>
              <a:t>*j</a:t>
            </a:r>
            <a:r>
              <a:rPr lang="sv-SE" i="1" dirty="0" smtClean="0"/>
              <a:t>) </a:t>
            </a:r>
            <a:r>
              <a:rPr lang="sv-SE" dirty="0" err="1" smtClean="0"/>
              <a:t>typically</a:t>
            </a:r>
            <a:r>
              <a:rPr lang="sv-SE" dirty="0" smtClean="0"/>
              <a:t> </a:t>
            </a:r>
            <a:r>
              <a:rPr lang="sv-SE" dirty="0" err="1" smtClean="0"/>
              <a:t>requires</a:t>
            </a:r>
            <a:r>
              <a:rPr lang="sv-SE" dirty="0" smtClean="0"/>
              <a:t> </a:t>
            </a:r>
            <a:r>
              <a:rPr lang="sv-SE" dirty="0" err="1" smtClean="0"/>
              <a:t>second-level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 -&gt; </a:t>
            </a:r>
            <a:r>
              <a:rPr lang="sv-SE" dirty="0" err="1" smtClean="0"/>
              <a:t>bootstrap-t</a:t>
            </a:r>
            <a:r>
              <a:rPr lang="sv-SE" dirty="0" smtClean="0"/>
              <a:t> is </a:t>
            </a:r>
            <a:r>
              <a:rPr lang="sv-SE" dirty="0" err="1" smtClean="0"/>
              <a:t>computationally</a:t>
            </a:r>
            <a:r>
              <a:rPr lang="sv-SE" dirty="0" smtClean="0"/>
              <a:t> intensive</a:t>
            </a:r>
          </a:p>
          <a:p>
            <a:endParaRPr lang="sv-SE" dirty="0" smtClean="0"/>
          </a:p>
          <a:p>
            <a:r>
              <a:rPr lang="sv-SE" dirty="0" err="1" smtClean="0"/>
              <a:t>Bootstrap-t</a:t>
            </a:r>
            <a:r>
              <a:rPr lang="sv-SE" dirty="0" smtClean="0"/>
              <a:t> is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accurate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percentile</a:t>
            </a:r>
            <a:r>
              <a:rPr lang="sv-SE" dirty="0" smtClean="0"/>
              <a:t> (</a:t>
            </a:r>
            <a:r>
              <a:rPr lang="sv-SE" dirty="0" err="1" smtClean="0"/>
              <a:t>coverage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)</a:t>
            </a:r>
          </a:p>
          <a:p>
            <a:endParaRPr lang="sv-SE" i="1" dirty="0" smtClean="0"/>
          </a:p>
          <a:p>
            <a:r>
              <a:rPr lang="sv-SE" dirty="0" err="1" smtClean="0">
                <a:solidFill>
                  <a:srgbClr val="0070C0"/>
                </a:solidFill>
              </a:rPr>
              <a:t>Bootstrap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BC</a:t>
            </a:r>
            <a:r>
              <a:rPr lang="sv-SE" baseline="-25000" dirty="0" err="1" smtClean="0">
                <a:solidFill>
                  <a:srgbClr val="0070C0"/>
                </a:solidFill>
              </a:rPr>
              <a:t>a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smtClean="0"/>
              <a:t>is a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advanced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 CI </a:t>
            </a:r>
            <a:r>
              <a:rPr lang="sv-SE" dirty="0" err="1" smtClean="0"/>
              <a:t>method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40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corrections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Theory</a:t>
            </a:r>
            <a:r>
              <a:rPr lang="sv-SE" dirty="0" smtClean="0"/>
              <a:t> shows</a:t>
            </a:r>
          </a:p>
          <a:p>
            <a:endParaRPr lang="sv-SE" dirty="0" smtClean="0"/>
          </a:p>
          <a:p>
            <a:r>
              <a:rPr lang="sv-SE" dirty="0" smtClean="0"/>
              <a:t>The last term is </a:t>
            </a:r>
            <a:r>
              <a:rPr lang="sv-SE" dirty="0" err="1" smtClean="0"/>
              <a:t>computed</a:t>
            </a:r>
            <a:r>
              <a:rPr lang="sv-SE" dirty="0" smtClean="0"/>
              <a:t> by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Using observation set </a:t>
            </a:r>
            <a:r>
              <a:rPr lang="en-US" b="1" dirty="0" smtClean="0"/>
              <a:t>D=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), sample with replacement and get bootstrap sample 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 =</a:t>
            </a:r>
            <a:r>
              <a:rPr lang="en-US" dirty="0" smtClean="0"/>
              <a:t>(X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1</a:t>
            </a:r>
            <a:r>
              <a:rPr lang="en-US" dirty="0" smtClean="0"/>
              <a:t>,…X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n</a:t>
            </a:r>
            <a:r>
              <a:rPr lang="en-US" dirty="0" smtClean="0"/>
              <a:t>), 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Repeat step 1 </a:t>
            </a:r>
            <a:r>
              <a:rPr lang="en-US" i="1" dirty="0" smtClean="0">
                <a:latin typeface="Times New Roman" pitchFamily="18" charset="0"/>
              </a:rPr>
              <a:t>B</a:t>
            </a:r>
            <a:r>
              <a:rPr lang="en-US" dirty="0" smtClean="0"/>
              <a:t> times</a:t>
            </a:r>
          </a:p>
          <a:p>
            <a:pPr marL="713232" lvl="1" indent="-457200">
              <a:buFont typeface="+mj-lt"/>
              <a:buAutoNum type="arabicPeriod"/>
            </a:pPr>
            <a:r>
              <a:rPr lang="sv-SE" dirty="0" err="1" smtClean="0"/>
              <a:t>Take</a:t>
            </a:r>
            <a:r>
              <a:rPr lang="sv-SE" dirty="0" smtClean="0"/>
              <a:t> the </a:t>
            </a:r>
            <a:r>
              <a:rPr lang="sv-SE" dirty="0" err="1" smtClean="0"/>
              <a:t>mean</a:t>
            </a:r>
            <a:r>
              <a:rPr lang="sv-SE" dirty="0" smtClean="0"/>
              <a:t> of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</a:p>
          <a:p>
            <a:endParaRPr lang="sv-SE" dirty="0" smtClean="0"/>
          </a:p>
          <a:p>
            <a:r>
              <a:rPr lang="sv-SE" dirty="0" smtClean="0"/>
              <a:t>The first term is </a:t>
            </a:r>
            <a:r>
              <a:rPr lang="sv-SE" dirty="0" err="1" smtClean="0"/>
              <a:t>simply</a:t>
            </a:r>
            <a:r>
              <a:rPr lang="sv-SE" dirty="0" smtClean="0"/>
              <a:t> the 2T</a:t>
            </a:r>
            <a:r>
              <a:rPr lang="sv-SE" b="1" dirty="0" smtClean="0"/>
              <a:t>(D)</a:t>
            </a:r>
            <a:endParaRPr lang="sv-S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7" y="2132856"/>
            <a:ext cx="32480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78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 err="1" smtClean="0"/>
              <a:t>Bootstrap</a:t>
            </a:r>
            <a:r>
              <a:rPr lang="sv-SE" b="0" dirty="0" smtClean="0"/>
              <a:t> </a:t>
            </a:r>
            <a:r>
              <a:rPr lang="sv-SE" b="0" dirty="0" err="1" smtClean="0"/>
              <a:t>variance</a:t>
            </a:r>
            <a:r>
              <a:rPr lang="sv-SE" b="0" dirty="0" smtClean="0"/>
              <a:t> </a:t>
            </a:r>
            <a:r>
              <a:rPr lang="sv-SE" b="0" dirty="0" err="1" smtClean="0"/>
              <a:t>estimation</a:t>
            </a:r>
            <a:endParaRPr lang="sv-S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, </a:t>
            </a:r>
            <a:r>
              <a:rPr lang="sv-SE" dirty="0" err="1" smtClean="0"/>
              <a:t>compute</a:t>
            </a:r>
            <a:r>
              <a:rPr lang="sv-SE" dirty="0" smtClean="0"/>
              <a:t> T</a:t>
            </a:r>
            <a:r>
              <a:rPr lang="sv-SE" baseline="30000" dirty="0" smtClean="0"/>
              <a:t>*1</a:t>
            </a:r>
            <a:r>
              <a:rPr lang="sv-SE" dirty="0" smtClean="0"/>
              <a:t>=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</a:t>
            </a:r>
            <a:r>
              <a:rPr lang="sv-SE" dirty="0" err="1" smtClean="0"/>
              <a:t>T</a:t>
            </a:r>
            <a:r>
              <a:rPr lang="sv-SE" baseline="30000" dirty="0" err="1" smtClean="0"/>
              <a:t>*m</a:t>
            </a:r>
            <a:r>
              <a:rPr lang="sv-SE" dirty="0" smtClean="0"/>
              <a:t>=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013" y="3095625"/>
            <a:ext cx="36099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43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sv-SE" dirty="0" smtClean="0">
              <a:solidFill>
                <a:srgbClr val="0070C0"/>
              </a:solidFill>
            </a:endParaRPr>
          </a:p>
          <a:p>
            <a:r>
              <a:rPr lang="sv-SE" dirty="0" err="1" smtClean="0">
                <a:solidFill>
                  <a:srgbClr val="0070C0"/>
                </a:solidFill>
              </a:rPr>
              <a:t>Idea</a:t>
            </a:r>
            <a:r>
              <a:rPr lang="sv-SE" dirty="0" smtClean="0"/>
              <a:t>: </a:t>
            </a:r>
            <a:r>
              <a:rPr lang="sv-SE" dirty="0" err="1" smtClean="0"/>
              <a:t>similar</a:t>
            </a:r>
            <a:r>
              <a:rPr lang="sv-SE" dirty="0" smtClean="0"/>
              <a:t> to CV,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in </a:t>
            </a:r>
            <a:r>
              <a:rPr lang="sv-SE" dirty="0" err="1" smtClean="0"/>
              <a:t>statistical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lvl="1"/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 smtClean="0"/>
          </a:p>
          <a:p>
            <a:pPr lvl="1"/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 smtClean="0"/>
          </a:p>
          <a:p>
            <a:endParaRPr lang="sv-SE" dirty="0" smtClean="0"/>
          </a:p>
          <a:p>
            <a:pPr algn="just">
              <a:buNone/>
            </a:pPr>
            <a:r>
              <a:rPr lang="sv-SE" i="1" dirty="0" smtClean="0"/>
              <a:t>   ”</a:t>
            </a:r>
            <a:r>
              <a:rPr lang="sv-SE" i="1" dirty="0" err="1" smtClean="0"/>
              <a:t>Jackknife</a:t>
            </a:r>
            <a:r>
              <a:rPr lang="sv-SE" i="1" dirty="0" smtClean="0"/>
              <a:t> </a:t>
            </a:r>
            <a:r>
              <a:rPr lang="sv-SE" i="1" dirty="0" err="1" smtClean="0"/>
              <a:t>methods</a:t>
            </a:r>
            <a:r>
              <a:rPr lang="sv-SE" i="1" dirty="0" smtClean="0"/>
              <a:t> make </a:t>
            </a:r>
            <a:r>
              <a:rPr lang="sv-SE" i="1" dirty="0" err="1" smtClean="0"/>
              <a:t>use</a:t>
            </a:r>
            <a:r>
              <a:rPr lang="sv-SE" i="1" dirty="0" smtClean="0"/>
              <a:t> of </a:t>
            </a:r>
            <a:r>
              <a:rPr lang="sv-SE" i="1" dirty="0" err="1" smtClean="0"/>
              <a:t>systematic</a:t>
            </a:r>
            <a:r>
              <a:rPr lang="sv-SE" i="1" dirty="0" smtClean="0"/>
              <a:t> partitions of a dataset to </a:t>
            </a:r>
            <a:r>
              <a:rPr lang="sv-SE" i="1" dirty="0" err="1" smtClean="0"/>
              <a:t>estimate</a:t>
            </a:r>
            <a:r>
              <a:rPr lang="sv-SE" i="1" dirty="0" smtClean="0"/>
              <a:t> </a:t>
            </a:r>
            <a:r>
              <a:rPr lang="sv-SE" i="1" dirty="0" err="1" smtClean="0"/>
              <a:t>properties</a:t>
            </a:r>
            <a:r>
              <a:rPr lang="sv-SE" i="1" dirty="0" smtClean="0"/>
              <a:t> of an </a:t>
            </a:r>
            <a:r>
              <a:rPr lang="sv-SE" i="1" dirty="0" err="1" smtClean="0"/>
              <a:t>estimator</a:t>
            </a:r>
            <a:r>
              <a:rPr lang="sv-SE" i="1" dirty="0" smtClean="0"/>
              <a:t> </a:t>
            </a:r>
            <a:r>
              <a:rPr lang="sv-SE" i="1" dirty="0" err="1" smtClean="0"/>
              <a:t>computed</a:t>
            </a:r>
            <a:r>
              <a:rPr lang="sv-SE" i="1" dirty="0" smtClean="0"/>
              <a:t> from the full </a:t>
            </a:r>
            <a:r>
              <a:rPr lang="sv-SE" i="1" dirty="0" err="1" smtClean="0"/>
              <a:t>sample</a:t>
            </a:r>
            <a:r>
              <a:rPr lang="sv-SE" i="1" dirty="0" smtClean="0"/>
              <a:t>”</a:t>
            </a:r>
          </a:p>
          <a:p>
            <a:pPr algn="just">
              <a:buNone/>
            </a:pPr>
            <a:endParaRPr lang="sv-SE" i="1" dirty="0" smtClean="0"/>
          </a:p>
          <a:p>
            <a:pPr algn="just"/>
            <a:r>
              <a:rPr lang="sv-SE" dirty="0" smtClean="0"/>
              <a:t> Suppose, </a:t>
            </a:r>
            <a:r>
              <a:rPr lang="sv-SE" dirty="0" err="1" smtClean="0"/>
              <a:t>we</a:t>
            </a:r>
            <a:r>
              <a:rPr lang="sv-SE" dirty="0" smtClean="0"/>
              <a:t> are given a </a:t>
            </a:r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sample</a:t>
            </a:r>
            <a:r>
              <a:rPr lang="sv-SE" dirty="0" smtClean="0"/>
              <a:t> </a:t>
            </a:r>
            <a:r>
              <a:rPr lang="sv-SE" b="1" dirty="0" smtClean="0"/>
              <a:t>Y</a:t>
            </a:r>
            <a:r>
              <a:rPr lang="sv-SE" dirty="0" smtClean="0"/>
              <a:t>=(Y</a:t>
            </a:r>
            <a:r>
              <a:rPr lang="sv-SE" baseline="-25000" dirty="0" smtClean="0"/>
              <a:t>1</a:t>
            </a:r>
            <a:r>
              <a:rPr lang="sv-SE" dirty="0" smtClean="0"/>
              <a:t>,…,Y</a:t>
            </a:r>
            <a:r>
              <a:rPr lang="sv-SE" baseline="-25000" dirty="0" smtClean="0"/>
              <a:t>n</a:t>
            </a:r>
            <a:r>
              <a:rPr lang="sv-SE" dirty="0" smtClean="0"/>
              <a:t>) and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estimator</a:t>
            </a:r>
            <a:r>
              <a:rPr lang="sv-SE" dirty="0" smtClean="0"/>
              <a:t> T(</a:t>
            </a:r>
            <a:r>
              <a:rPr lang="sv-SE" b="1" dirty="0" smtClean="0"/>
              <a:t>Y</a:t>
            </a:r>
            <a:r>
              <a:rPr lang="sv-SE" dirty="0" smtClean="0"/>
              <a:t>)</a:t>
            </a:r>
            <a:endParaRPr lang="sv-SE" i="1" dirty="0" smtClean="0"/>
          </a:p>
          <a:p>
            <a:pPr lvl="1"/>
            <a:endParaRPr lang="sv-S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4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First-order</a:t>
            </a:r>
            <a:r>
              <a:rPr lang="sv-SE" b="1" dirty="0" smtClean="0">
                <a:solidFill>
                  <a:srgbClr val="0070C0"/>
                </a:solidFill>
              </a:rPr>
              <a:t> </a:t>
            </a:r>
            <a:r>
              <a:rPr lang="sv-SE" b="1" dirty="0" err="1" smtClean="0">
                <a:solidFill>
                  <a:srgbClr val="0070C0"/>
                </a:solidFill>
              </a:rPr>
              <a:t>jackknife</a:t>
            </a:r>
            <a:endParaRPr lang="sv-SE" b="1" dirty="0" smtClean="0">
              <a:solidFill>
                <a:srgbClr val="0070C0"/>
              </a:solidFill>
            </a:endParaRPr>
          </a:p>
          <a:p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Obtain</a:t>
            </a:r>
            <a:r>
              <a:rPr lang="sv-SE" dirty="0" smtClean="0"/>
              <a:t> </a:t>
            </a:r>
            <a:r>
              <a:rPr lang="sv-SE" b="1" dirty="0" smtClean="0"/>
              <a:t>Y</a:t>
            </a:r>
            <a:r>
              <a:rPr lang="sv-SE" baseline="-25000" dirty="0" smtClean="0"/>
              <a:t>(-j)</a:t>
            </a:r>
            <a:r>
              <a:rPr lang="sv-SE" dirty="0" smtClean="0"/>
              <a:t> by </a:t>
            </a:r>
            <a:r>
              <a:rPr lang="sv-SE" dirty="0" err="1" smtClean="0"/>
              <a:t>dropping</a:t>
            </a:r>
            <a:r>
              <a:rPr lang="sv-SE" dirty="0" smtClean="0"/>
              <a:t> group of observations j from </a:t>
            </a:r>
            <a:r>
              <a:rPr lang="sv-SE" b="1" dirty="0" smtClean="0"/>
              <a:t>Y</a:t>
            </a: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smtClean="0"/>
              <a:t>For </a:t>
            </a:r>
            <a:r>
              <a:rPr lang="sv-SE" dirty="0" err="1" smtClean="0"/>
              <a:t>each</a:t>
            </a:r>
            <a:r>
              <a:rPr lang="sv-SE" dirty="0" smtClean="0"/>
              <a:t> j, </a:t>
            </a:r>
            <a:r>
              <a:rPr lang="sv-SE" dirty="0" err="1" smtClean="0"/>
              <a:t>compute</a:t>
            </a:r>
            <a:r>
              <a:rPr lang="sv-SE" dirty="0" smtClean="0"/>
              <a:t> T</a:t>
            </a:r>
            <a:r>
              <a:rPr lang="sv-SE" baseline="-25000" dirty="0" smtClean="0"/>
              <a:t>(-j)</a:t>
            </a:r>
            <a:r>
              <a:rPr lang="sv-SE" dirty="0" smtClean="0"/>
              <a:t> =T(</a:t>
            </a:r>
            <a:r>
              <a:rPr lang="sv-SE" b="1" dirty="0" smtClean="0"/>
              <a:t>Y</a:t>
            </a:r>
            <a:r>
              <a:rPr lang="sv-SE" baseline="-25000" dirty="0" smtClean="0"/>
              <a:t>(-j)</a:t>
            </a:r>
            <a:r>
              <a:rPr lang="sv-SE" dirty="0" smtClean="0"/>
              <a:t> )</a:t>
            </a:r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sv-SE" dirty="0" err="1" smtClean="0"/>
              <a:t>pseudovalues</a:t>
            </a:r>
            <a:r>
              <a:rPr lang="sv-SE" dirty="0" smtClean="0"/>
              <a:t> and J(T), </a:t>
            </a:r>
            <a:r>
              <a:rPr lang="sv-SE" dirty="0" err="1" smtClean="0"/>
              <a:t>called</a:t>
            </a:r>
            <a:r>
              <a:rPr lang="sv-SE" dirty="0" smtClean="0"/>
              <a:t> </a:t>
            </a:r>
            <a:r>
              <a:rPr lang="sv-SE" i="1" dirty="0" err="1" smtClean="0"/>
              <a:t>jackknifed</a:t>
            </a:r>
            <a:r>
              <a:rPr lang="sv-SE" dirty="0" smtClean="0"/>
              <a:t> T:</a:t>
            </a:r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/>
            <a:r>
              <a:rPr lang="sv-SE" dirty="0" err="1" smtClean="0"/>
              <a:t>Equivalently</a:t>
            </a:r>
            <a:r>
              <a:rPr lang="sv-SE" dirty="0" smtClean="0"/>
              <a:t>,</a:t>
            </a:r>
          </a:p>
          <a:p>
            <a:pPr marL="566928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74" y="3870614"/>
            <a:ext cx="2095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0849" y="3994438"/>
            <a:ext cx="2362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636077"/>
            <a:ext cx="24574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5419735"/>
            <a:ext cx="2686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68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estimate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T</a:t>
            </a:r>
            <a:r>
              <a:rPr lang="sv-SE" baseline="-25000" dirty="0" smtClean="0"/>
              <a:t>(-j)</a:t>
            </a:r>
            <a:r>
              <a:rPr lang="sv-SE" dirty="0" smtClean="0"/>
              <a:t> or </a:t>
            </a:r>
            <a:r>
              <a:rPr lang="sv-SE" dirty="0" err="1" smtClean="0"/>
              <a:t>pseudovalues</a:t>
            </a:r>
            <a:r>
              <a:rPr lang="sv-SE" dirty="0" smtClean="0"/>
              <a:t>  as </a:t>
            </a:r>
            <a:r>
              <a:rPr lang="sv-SE" dirty="0" err="1" smtClean="0"/>
              <a:t>estimates</a:t>
            </a:r>
            <a:r>
              <a:rPr lang="sv-SE" dirty="0" smtClean="0"/>
              <a:t> of T for different </a:t>
            </a:r>
            <a:r>
              <a:rPr lang="sv-SE" dirty="0" err="1" smtClean="0"/>
              <a:t>samples</a:t>
            </a:r>
            <a:r>
              <a:rPr lang="sv-SE" dirty="0" smtClean="0"/>
              <a:t> (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give</a:t>
            </a:r>
            <a:r>
              <a:rPr lang="sv-SE" dirty="0" smtClean="0"/>
              <a:t> </a:t>
            </a:r>
            <a:r>
              <a:rPr lang="sv-SE" dirty="0" err="1" smtClean="0"/>
              <a:t>equivalent</a:t>
            </a:r>
            <a:r>
              <a:rPr lang="sv-SE" dirty="0" smtClean="0"/>
              <a:t> expression). </a:t>
            </a:r>
          </a:p>
          <a:p>
            <a:endParaRPr lang="sv-SE" dirty="0" smtClean="0"/>
          </a:p>
          <a:p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becomes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>
              <a:buNone/>
            </a:pPr>
            <a:r>
              <a:rPr lang="sv-SE" dirty="0" err="1" smtClean="0"/>
              <a:t>Sometimes</a:t>
            </a:r>
            <a:r>
              <a:rPr lang="sv-SE" dirty="0" smtClean="0"/>
              <a:t>,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takes</a:t>
            </a:r>
            <a:endParaRPr lang="sv-SE" dirty="0" smtClean="0"/>
          </a:p>
          <a:p>
            <a:pPr>
              <a:buNone/>
            </a:pPr>
            <a:endParaRPr lang="sv-SE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sv-SE" dirty="0" smtClean="0">
                <a:solidFill>
                  <a:srgbClr val="C00000"/>
                </a:solidFill>
              </a:rPr>
              <a:t>!The </a:t>
            </a:r>
            <a:r>
              <a:rPr lang="sv-SE" dirty="0" err="1" smtClean="0">
                <a:solidFill>
                  <a:srgbClr val="C00000"/>
                </a:solidFill>
              </a:rPr>
              <a:t>variance</a:t>
            </a:r>
            <a:r>
              <a:rPr lang="sv-SE" dirty="0" smtClean="0">
                <a:solidFill>
                  <a:srgbClr val="C00000"/>
                </a:solidFill>
              </a:rPr>
              <a:t> is </a:t>
            </a:r>
            <a:r>
              <a:rPr lang="sv-SE" dirty="0" err="1" smtClean="0">
                <a:solidFill>
                  <a:srgbClr val="C00000"/>
                </a:solidFill>
              </a:rPr>
              <a:t>often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err="1" smtClean="0">
                <a:solidFill>
                  <a:srgbClr val="C00000"/>
                </a:solidFill>
              </a:rPr>
              <a:t>overestimated</a:t>
            </a:r>
            <a:r>
              <a:rPr lang="sv-SE" dirty="0" smtClean="0">
                <a:solidFill>
                  <a:srgbClr val="C00000"/>
                </a:solidFill>
              </a:rPr>
              <a:t>  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284984"/>
            <a:ext cx="31813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325" y="4581128"/>
            <a:ext cx="16573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70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correction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First-order</a:t>
            </a:r>
            <a:r>
              <a:rPr lang="sv-SE" b="1" dirty="0" smtClean="0">
                <a:solidFill>
                  <a:srgbClr val="0070C0"/>
                </a:solidFill>
              </a:rPr>
              <a:t> </a:t>
            </a:r>
            <a:r>
              <a:rPr lang="sv-SE" b="1" dirty="0" err="1" smtClean="0">
                <a:solidFill>
                  <a:srgbClr val="0070C0"/>
                </a:solidFill>
              </a:rPr>
              <a:t>jackknife</a:t>
            </a:r>
            <a:endParaRPr lang="sv-SE" b="1" dirty="0" smtClean="0">
              <a:solidFill>
                <a:srgbClr val="0070C0"/>
              </a:solidFill>
            </a:endParaRPr>
          </a:p>
          <a:p>
            <a:r>
              <a:rPr lang="sv-SE" dirty="0" smtClean="0"/>
              <a:t>The bias </a:t>
            </a:r>
            <a:r>
              <a:rPr lang="sv-SE" dirty="0" err="1" smtClean="0"/>
              <a:t>reduced</a:t>
            </a:r>
            <a:r>
              <a:rPr lang="sv-SE" dirty="0" smtClean="0"/>
              <a:t> to order n</a:t>
            </a:r>
            <a:r>
              <a:rPr lang="sv-SE" baseline="30000" dirty="0" smtClean="0"/>
              <a:t>-1</a:t>
            </a:r>
            <a:r>
              <a:rPr lang="sv-SE" dirty="0" smtClean="0"/>
              <a:t> (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take</a:t>
            </a:r>
            <a:r>
              <a:rPr lang="sv-SE" dirty="0" smtClean="0"/>
              <a:t> r=n)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168" y="2780928"/>
            <a:ext cx="33051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735" y="3519686"/>
            <a:ext cx="5010441" cy="284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32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r>
              <a:rPr lang="sv-SE" dirty="0" smtClean="0"/>
              <a:t> of bias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 that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Hence</a:t>
            </a:r>
            <a:r>
              <a:rPr lang="sv-SE" dirty="0" smtClean="0"/>
              <a:t>, </a:t>
            </a:r>
            <a:r>
              <a:rPr lang="sv-SE" dirty="0" err="1" smtClean="0"/>
              <a:t>bias</a:t>
            </a:r>
            <a:r>
              <a:rPr lang="sv-SE" dirty="0" smtClean="0"/>
              <a:t> is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380" y="2314564"/>
            <a:ext cx="6010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714750"/>
            <a:ext cx="2476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7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Necessary</a:t>
            </a:r>
            <a:r>
              <a:rPr lang="sv-SE" dirty="0" smtClean="0"/>
              <a:t> </a:t>
            </a:r>
            <a:r>
              <a:rPr lang="sv-SE" dirty="0" err="1" smtClean="0"/>
              <a:t>tools</a:t>
            </a:r>
            <a:r>
              <a:rPr lang="sv-SE" dirty="0" smtClean="0"/>
              <a:t> for </a:t>
            </a:r>
            <a:r>
              <a:rPr lang="sv-SE" dirty="0" err="1" smtClean="0"/>
              <a:t>selection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Comparison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models</a:t>
            </a:r>
            <a:endParaRPr lang="sv-SE" dirty="0" smtClean="0"/>
          </a:p>
          <a:p>
            <a:pPr lvl="2"/>
            <a:r>
              <a:rPr lang="sv-SE" dirty="0" smtClean="0"/>
              <a:t>Cross-</a:t>
            </a:r>
            <a:r>
              <a:rPr lang="sv-SE" dirty="0" err="1" smtClean="0"/>
              <a:t>validation</a:t>
            </a:r>
            <a:endParaRPr lang="sv-SE" dirty="0" smtClean="0"/>
          </a:p>
          <a:p>
            <a:pPr lvl="2"/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Uncertainty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 smtClean="0"/>
          </a:p>
          <a:p>
            <a:pPr lvl="2"/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</a:p>
          <a:p>
            <a:pPr lvl="2"/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805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Higher-order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The order of the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further</a:t>
            </a:r>
            <a:r>
              <a:rPr lang="sv-SE" dirty="0" smtClean="0"/>
              <a:t> </a:t>
            </a:r>
            <a:r>
              <a:rPr lang="sv-SE" dirty="0" err="1" smtClean="0"/>
              <a:t>reduced</a:t>
            </a:r>
            <a:endParaRPr lang="sv-SE" dirty="0" smtClean="0"/>
          </a:p>
          <a:p>
            <a:r>
              <a:rPr lang="sv-SE" dirty="0" err="1" smtClean="0"/>
              <a:t>Second-order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Higer</a:t>
            </a:r>
            <a:r>
              <a:rPr lang="sv-SE" dirty="0" smtClean="0"/>
              <a:t> order </a:t>
            </a:r>
            <a:r>
              <a:rPr lang="sv-SE" dirty="0" err="1" smtClean="0"/>
              <a:t>jackkifes</a:t>
            </a:r>
            <a:r>
              <a:rPr lang="sv-SE" dirty="0" smtClean="0"/>
              <a:t> –</a:t>
            </a:r>
            <a:r>
              <a:rPr lang="sv-SE" dirty="0" err="1" smtClean="0"/>
              <a:t>combining</a:t>
            </a:r>
            <a:r>
              <a:rPr lang="sv-SE" dirty="0" smtClean="0"/>
              <a:t> </a:t>
            </a:r>
            <a:r>
              <a:rPr lang="sv-SE" dirty="0" err="1" smtClean="0"/>
              <a:t>jackknifes</a:t>
            </a:r>
            <a:r>
              <a:rPr lang="sv-SE" dirty="0" smtClean="0"/>
              <a:t> of </a:t>
            </a:r>
            <a:r>
              <a:rPr lang="sv-SE" dirty="0" err="1" smtClean="0"/>
              <a:t>lower</a:t>
            </a:r>
            <a:r>
              <a:rPr lang="sv-SE" dirty="0" smtClean="0"/>
              <a:t> orders: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133353"/>
            <a:ext cx="43815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157192"/>
            <a:ext cx="1666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16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Higher-order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Comments</a:t>
            </a:r>
            <a:endParaRPr lang="sv-SE" dirty="0" smtClean="0"/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High order </a:t>
            </a:r>
            <a:r>
              <a:rPr lang="sv-SE" dirty="0" err="1" smtClean="0"/>
              <a:t>jackknifes</a:t>
            </a:r>
            <a:r>
              <a:rPr lang="sv-SE" dirty="0" smtClean="0"/>
              <a:t> </a:t>
            </a:r>
            <a:r>
              <a:rPr lang="sv-SE" dirty="0" err="1" smtClean="0"/>
              <a:t>reduce</a:t>
            </a:r>
            <a:r>
              <a:rPr lang="sv-SE" dirty="0" smtClean="0"/>
              <a:t> the bias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increase</a:t>
            </a:r>
            <a:r>
              <a:rPr lang="sv-SE" dirty="0" smtClean="0"/>
              <a:t> the </a:t>
            </a:r>
            <a:r>
              <a:rPr lang="sv-SE" dirty="0" err="1" smtClean="0"/>
              <a:t>variance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Delete-1 </a:t>
            </a:r>
            <a:r>
              <a:rPr lang="sv-SE" dirty="0" err="1" smtClean="0"/>
              <a:t>jackknife</a:t>
            </a:r>
            <a:r>
              <a:rPr lang="sv-SE" dirty="0" smtClean="0"/>
              <a:t> is not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appropriate</a:t>
            </a:r>
            <a:r>
              <a:rPr lang="sv-SE" dirty="0" smtClean="0"/>
              <a:t> (median).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delete-k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07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Recommended</a:t>
            </a:r>
            <a:r>
              <a:rPr lang="sv-SE" dirty="0" smtClean="0"/>
              <a:t> </a:t>
            </a:r>
            <a:r>
              <a:rPr lang="sv-SE" dirty="0" err="1" smtClean="0"/>
              <a:t>reading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Chapters</a:t>
            </a:r>
            <a:r>
              <a:rPr lang="sv-SE" dirty="0" smtClean="0"/>
              <a:t> 12 and 13</a:t>
            </a:r>
          </a:p>
          <a:p>
            <a:r>
              <a:rPr lang="sv-SE" dirty="0" smtClean="0"/>
              <a:t>R: </a:t>
            </a:r>
            <a:r>
              <a:rPr lang="sv-SE" dirty="0" err="1" smtClean="0"/>
              <a:t>package</a:t>
            </a:r>
            <a:r>
              <a:rPr lang="sv-SE" dirty="0" smtClean="0"/>
              <a:t> ”</a:t>
            </a:r>
            <a:r>
              <a:rPr lang="sv-SE" dirty="0" err="1" smtClean="0"/>
              <a:t>boot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Given data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𝑋</m:t>
                    </m:r>
                  </m:oMath>
                </a14:m>
                <a:endParaRPr lang="sv-SE" b="0" dirty="0" smtClean="0"/>
              </a:p>
              <a:p>
                <a:r>
                  <a:rPr lang="sv-SE" dirty="0" err="1" smtClean="0"/>
                  <a:t>Null-hypothesis</a:t>
                </a:r>
                <a:r>
                  <a:rPr lang="sv-SE" dirty="0" smtClean="0"/>
                  <a:t> and alternative </a:t>
                </a:r>
                <a:r>
                  <a:rPr lang="sv-SE" dirty="0" err="1" smtClean="0"/>
                  <a:t>hypothesis</a:t>
                </a:r>
                <a:endParaRPr lang="sv-SE" dirty="0" smtClean="0"/>
              </a:p>
              <a:p>
                <a:r>
                  <a:rPr lang="sv-SE" dirty="0" smtClean="0"/>
                  <a:t>Test statistics</a:t>
                </a:r>
              </a:p>
              <a:p>
                <a:pPr lvl="1"/>
                <a:r>
                  <a:rPr lang="sv-SE" dirty="0" err="1" smtClean="0"/>
                  <a:t>Some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function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a </a:t>
                </a:r>
                <a:r>
                  <a:rPr lang="sv-SE" dirty="0" err="1" smtClean="0"/>
                  <a:t>sample</a:t>
                </a:r>
                <a:endParaRPr lang="sv-SE" dirty="0" smtClean="0"/>
              </a:p>
              <a:p>
                <a:pPr lvl="1"/>
                <a:r>
                  <a:rPr lang="sv-SE" dirty="0" err="1" smtClean="0"/>
                  <a:t>Various</a:t>
                </a:r>
                <a:r>
                  <a:rPr lang="sv-SE" dirty="0" smtClean="0"/>
                  <a:t> test statistics </a:t>
                </a:r>
                <a:r>
                  <a:rPr lang="sv-SE" dirty="0" err="1" smtClean="0"/>
                  <a:t>have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various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efficiency</a:t>
                </a:r>
                <a:r>
                  <a:rPr lang="sv-SE" dirty="0" smtClean="0"/>
                  <a:t> (</a:t>
                </a:r>
                <a:r>
                  <a:rPr lang="sv-SE" dirty="0" err="1" smtClean="0"/>
                  <a:t>power</a:t>
                </a:r>
                <a:r>
                  <a:rPr lang="sv-SE" dirty="0" smtClean="0"/>
                  <a:t>)</a:t>
                </a:r>
              </a:p>
              <a:p>
                <a:r>
                  <a:rPr lang="sv-SE" dirty="0" smtClean="0"/>
                  <a:t>Distribution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test statistics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sv-SE" dirty="0" smtClean="0"/>
              </a:p>
              <a:p>
                <a:r>
                  <a:rPr lang="sv-SE" dirty="0" smtClean="0"/>
                  <a:t>Decision </a:t>
                </a:r>
                <a:r>
                  <a:rPr lang="sv-SE" dirty="0" err="1" smtClean="0"/>
                  <a:t>making</a:t>
                </a:r>
                <a:r>
                  <a:rPr lang="sv-SE" dirty="0" smtClean="0"/>
                  <a:t>: </a:t>
                </a:r>
                <a:r>
                  <a:rPr lang="sv-SE" dirty="0" err="1" smtClean="0"/>
                  <a:t>unusual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values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test statistics</a:t>
                </a:r>
                <a:r>
                  <a:rPr lang="sv-SE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sv-SE" dirty="0" smtClean="0"/>
                  <a:t> is </a:t>
                </a:r>
                <a:r>
                  <a:rPr lang="sv-SE" dirty="0" err="1" smtClean="0"/>
                  <a:t>rejected</a:t>
                </a:r>
                <a:r>
                  <a:rPr lang="sv-SE" dirty="0" smtClean="0"/>
                  <a:t>.</a:t>
                </a:r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409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 smtClean="0"/>
                  <a:t>Data</a:t>
                </a:r>
              </a:p>
              <a:p>
                <a:endParaRPr lang="sv-SE" dirty="0"/>
              </a:p>
              <a:p>
                <a:r>
                  <a:rPr lang="sv-SE" dirty="0" err="1" smtClean="0"/>
                  <a:t>Hypotheses</a:t>
                </a:r>
                <a:r>
                  <a:rPr lang="sv-SE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:</m:t>
                    </m:r>
                    <m:r>
                      <a:rPr lang="sv-SE" b="0" i="1" smtClean="0">
                        <a:latin typeface="Cambria Math"/>
                      </a:rPr>
                      <m:t>𝜇</m:t>
                    </m:r>
                    <m:r>
                      <a:rPr lang="sv-SE" b="0" i="1" smtClean="0">
                        <a:latin typeface="Cambria Math"/>
                      </a:rPr>
                      <m:t>=4, </m:t>
                    </m:r>
                    <m:r>
                      <a:rPr lang="sv-SE" b="0" i="1" smtClean="0">
                        <a:latin typeface="Cambria Math"/>
                      </a:rPr>
                      <m:t>𝑋</m:t>
                    </m:r>
                    <m:r>
                      <a:rPr lang="sv-SE" b="0" i="1" smtClean="0">
                        <a:latin typeface="Cambria Math"/>
                      </a:rPr>
                      <m:t>~</m:t>
                    </m:r>
                    <m:r>
                      <a:rPr lang="sv-SE" b="0" i="1" smtClean="0">
                        <a:latin typeface="Cambria Math"/>
                      </a:rPr>
                      <m:t>𝑁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𝜇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: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b="0" i="1" smtClean="0">
                        <a:latin typeface="Cambria Math"/>
                      </a:rPr>
                      <m:t>≠</m:t>
                    </m:r>
                    <m:r>
                      <a:rPr lang="sv-SE" i="1">
                        <a:latin typeface="Cambria Math"/>
                      </a:rPr>
                      <m:t>4, </m:t>
                    </m:r>
                    <m:r>
                      <a:rPr lang="sv-SE" i="1">
                        <a:latin typeface="Cambria Math"/>
                      </a:rPr>
                      <m:t>𝑋</m:t>
                    </m:r>
                    <m:r>
                      <a:rPr lang="sv-SE" i="1">
                        <a:latin typeface="Cambria Math"/>
                      </a:rPr>
                      <m:t>~</m:t>
                    </m:r>
                    <m:r>
                      <a:rPr lang="sv-SE" i="1">
                        <a:latin typeface="Cambria Math"/>
                      </a:rPr>
                      <m:t>𝑁</m:t>
                    </m:r>
                    <m:r>
                      <a:rPr lang="sv-SE" i="1">
                        <a:latin typeface="Cambria Math"/>
                      </a:rPr>
                      <m:t>(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  <a:endParaRPr lang="sv-SE" dirty="0" smtClean="0"/>
              </a:p>
              <a:p>
                <a:r>
                  <a:rPr lang="sv-SE" dirty="0" smtClean="0"/>
                  <a:t>Test statistics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𝑡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sv-SE" b="0" i="1" smtClean="0">
                            <a:latin typeface="Cambria Math"/>
                          </a:rPr>
                          <m:t>−</m:t>
                        </m:r>
                        <m:r>
                          <a:rPr lang="sv-SE" b="0" i="1" smtClean="0">
                            <a:latin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sv-SE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sv-SE" b="0" i="1" smtClean="0">
                        <a:latin typeface="Cambria Math"/>
                      </a:rPr>
                      <m:t>∈</m:t>
                    </m:r>
                    <m:r>
                      <a:rPr lang="sv-SE" b="0" i="1" smtClean="0">
                        <a:latin typeface="Cambria Math"/>
                      </a:rPr>
                      <m:t>𝑡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𝑛</m:t>
                    </m:r>
                    <m:r>
                      <a:rPr lang="sv-SE" b="0" i="1" smtClean="0">
                        <a:latin typeface="Cambria Math"/>
                      </a:rPr>
                      <m:t>−1)</m:t>
                    </m:r>
                  </m:oMath>
                </a14:m>
                <a:endParaRPr lang="sv-SE" dirty="0" smtClean="0"/>
              </a:p>
              <a:p>
                <a:r>
                  <a:rPr lang="sv-SE" dirty="0" err="1" smtClean="0"/>
                  <a:t>Evaluate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sv-SE" dirty="0" smtClean="0"/>
                  <a:t> for </a:t>
                </a:r>
                <a:r>
                  <a:rPr lang="sv-SE" dirty="0" err="1" smtClean="0"/>
                  <a:t>our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sample</a:t>
                </a:r>
                <a:r>
                  <a:rPr lang="sv-SE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sv-SE" dirty="0" smtClean="0"/>
              </a:p>
              <a:p>
                <a:r>
                  <a:rPr lang="sv-SE" dirty="0" smtClean="0"/>
                  <a:t>Check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sv-SE" dirty="0" smtClean="0"/>
                  <a:t> is in the </a:t>
                </a:r>
                <a:r>
                  <a:rPr lang="sv-SE" dirty="0" err="1" smtClean="0"/>
                  <a:t>critical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area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reject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156" b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976664" cy="51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8920"/>
            <a:ext cx="2844333" cy="226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6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v-SE" dirty="0" smtClean="0"/>
                  <a:t>Monte Carlo </a:t>
                </a:r>
                <a:r>
                  <a:rPr lang="sv-SE" dirty="0" err="1" smtClean="0"/>
                  <a:t>Hypothesis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testing</a:t>
                </a:r>
                <a:endParaRPr lang="sv-SE" dirty="0" smtClean="0"/>
              </a:p>
              <a:p>
                <a:pPr lvl="1"/>
                <a:r>
                  <a:rPr lang="sv-SE" dirty="0" err="1" smtClean="0"/>
                  <a:t>Use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any</a:t>
                </a:r>
                <a:r>
                  <a:rPr lang="sv-SE" dirty="0" smtClean="0"/>
                  <a:t> test statistics</a:t>
                </a:r>
              </a:p>
              <a:p>
                <a:pPr lvl="1"/>
                <a:r>
                  <a:rPr lang="sv-SE" dirty="0" err="1" smtClean="0"/>
                  <a:t>We</a:t>
                </a:r>
                <a:r>
                  <a:rPr lang="sv-SE" dirty="0" smtClean="0"/>
                  <a:t> do not </a:t>
                </a:r>
                <a:r>
                  <a:rPr lang="sv-SE" dirty="0" err="1" smtClean="0"/>
                  <a:t>need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know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how</a:t>
                </a:r>
                <a:r>
                  <a:rPr lang="sv-SE" dirty="0" smtClean="0"/>
                  <a:t> it is distributed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endParaRPr lang="sv-SE" dirty="0" smtClean="0"/>
              </a:p>
              <a:p>
                <a:r>
                  <a:rPr lang="sv-SE" dirty="0"/>
                  <a:t>Hypotheses: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: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=4, </m:t>
                    </m:r>
                    <m:r>
                      <a:rPr lang="sv-SE" i="1">
                        <a:latin typeface="Cambria Math"/>
                      </a:rPr>
                      <m:t>𝑋</m:t>
                    </m:r>
                    <m:r>
                      <a:rPr lang="sv-SE" i="1">
                        <a:latin typeface="Cambria Math"/>
                      </a:rPr>
                      <m:t>~</m:t>
                    </m:r>
                    <m:r>
                      <a:rPr lang="sv-SE" i="1">
                        <a:latin typeface="Cambria Math"/>
                      </a:rPr>
                      <m:t>𝑁</m:t>
                    </m:r>
                    <m:r>
                      <a:rPr lang="sv-SE" i="1">
                        <a:latin typeface="Cambria Math"/>
                      </a:rPr>
                      <m:t>(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: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≠</m:t>
                    </m:r>
                    <m:r>
                      <a:rPr lang="sv-SE" i="1">
                        <a:latin typeface="Cambria Math"/>
                      </a:rPr>
                      <m:t>4, </m:t>
                    </m:r>
                    <m:r>
                      <a:rPr lang="sv-SE" i="1">
                        <a:latin typeface="Cambria Math"/>
                      </a:rPr>
                      <m:t>𝑋</m:t>
                    </m:r>
                    <m:r>
                      <a:rPr lang="sv-SE" i="1">
                        <a:latin typeface="Cambria Math"/>
                      </a:rPr>
                      <m:t>~</m:t>
                    </m:r>
                    <m:r>
                      <a:rPr lang="sv-SE" i="1">
                        <a:latin typeface="Cambria Math"/>
                      </a:rPr>
                      <m:t>𝑁</m:t>
                    </m:r>
                    <m:r>
                      <a:rPr lang="sv-SE" i="1">
                        <a:latin typeface="Cambria Math"/>
                      </a:rPr>
                      <m:t>(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endParaRPr lang="sv-SE" dirty="0" smtClean="0"/>
              </a:p>
              <a:p>
                <a:r>
                  <a:rPr lang="sv-SE" dirty="0" err="1" smtClean="0"/>
                  <a:t>Assume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𝑡</m:t>
                    </m:r>
                    <m:r>
                      <a:rPr lang="sv-SE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sv-S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sv-SE" i="1">
                            <a:latin typeface="Cambria Math"/>
                          </a:rPr>
                          <m:t>−</m:t>
                        </m:r>
                        <m:r>
                          <a:rPr lang="sv-SE" i="1">
                            <a:latin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sv-SE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v-SE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sv-SE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sv-SE" dirty="0" smtClean="0"/>
              </a:p>
              <a:p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smtClean="0"/>
                  <a:t>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𝑖</m:t>
                    </m:r>
                    <m:r>
                      <a:rPr lang="sv-SE" b="0" i="1" smtClean="0">
                        <a:latin typeface="Cambria Math"/>
                      </a:rPr>
                      <m:t>=1 </m:t>
                    </m:r>
                    <m:r>
                      <a:rPr lang="sv-SE" b="0" i="1" smtClean="0">
                        <a:latin typeface="Cambria Math"/>
                      </a:rPr>
                      <m:t>𝑡𝑜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sv-SE" b="0" i="1" smtClean="0">
                        <a:latin typeface="Cambria Math"/>
                      </a:rPr>
                      <m:t>𝐵</m:t>
                    </m:r>
                  </m:oMath>
                </a14:m>
                <a:endParaRPr lang="sv-SE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sv-SE" dirty="0" smtClean="0"/>
                  <a:t>Generate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𝑌</m:t>
                    </m:r>
                    <m:r>
                      <a:rPr lang="sv-SE" i="1">
                        <a:latin typeface="Cambria Math"/>
                      </a:rPr>
                      <m:t>~</m:t>
                    </m:r>
                    <m:r>
                      <a:rPr lang="sv-SE" i="1">
                        <a:latin typeface="Cambria Math"/>
                      </a:rPr>
                      <m:t>𝑁</m:t>
                    </m:r>
                    <m:r>
                      <a:rPr lang="sv-SE" i="1">
                        <a:latin typeface="Cambria Math"/>
                      </a:rPr>
                      <m:t>(</m:t>
                    </m:r>
                    <m:r>
                      <a:rPr lang="sv-SE" i="1">
                        <a:latin typeface="Cambria Math"/>
                      </a:rPr>
                      <m:t>𝜇</m:t>
                    </m:r>
                    <m:r>
                      <a:rPr lang="sv-SE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sv-SE" i="1">
                            <a:latin typeface="Cambria Math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 </a:t>
                </a:r>
                <a:r>
                  <a:rPr lang="sv-SE" dirty="0" smtClean="0">
                    <a:sym typeface="Wingdings" panose="05000000000000000000" pitchFamily="2" charset="2"/>
                  </a:rPr>
                  <a:t>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, …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endParaRPr lang="sv-SE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sv-SE" dirty="0" err="1" smtClean="0"/>
                  <a:t>Compute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 smtClean="0">
                    <a:sym typeface="Wingdings" panose="05000000000000000000" pitchFamily="2" charset="2"/>
                  </a:rPr>
                  <a:t> from 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 smtClean="0">
                    <a:sym typeface="Wingdings" panose="05000000000000000000" pitchFamily="2" charset="2"/>
                  </a:rPr>
                  <a:t>Use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, ..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sv-SE" dirty="0" smtClean="0">
                    <a:sym typeface="Wingdings" panose="05000000000000000000" pitchFamily="2" charset="2"/>
                  </a:rPr>
                  <a:t>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build</a:t>
                </a:r>
                <a:r>
                  <a:rPr lang="sv-SE" dirty="0" smtClean="0">
                    <a:sym typeface="Wingdings" panose="05000000000000000000" pitchFamily="2" charset="2"/>
                  </a:rPr>
                  <a:t> a histogram.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 smtClean="0">
                    <a:sym typeface="Wingdings" panose="05000000000000000000" pitchFamily="2" charset="2"/>
                  </a:rPr>
                  <a:t>Use</a:t>
                </a:r>
                <a:r>
                  <a:rPr lang="sv-SE" dirty="0" smtClean="0">
                    <a:sym typeface="Wingdings" panose="05000000000000000000" pitchFamily="2" charset="2"/>
                  </a:rPr>
                  <a:t> the histogram as the distribution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of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𝑡</m:t>
                    </m:r>
                    <m:r>
                      <a:rPr lang="sv-SE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sv-SE" dirty="0" smtClean="0"/>
                  <a:t>under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/>
                      </a:rPr>
                      <m:t>𝐻</m:t>
                    </m:r>
                    <m:r>
                      <a:rPr lang="sv-SE" b="0" i="1" dirty="0" smtClean="0">
                        <a:latin typeface="Cambria Math"/>
                      </a:rPr>
                      <m:t>_0</m:t>
                    </m:r>
                  </m:oMath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89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95536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B=10000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n=10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t=numeric(B)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1:B)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Y=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(10,4,s)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]=(mean(Y)-4)/(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(Y)/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(t,50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21" y="1962150"/>
            <a:ext cx="463391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508518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 smtClean="0">
                <a:solidFill>
                  <a:srgbClr val="C00000"/>
                </a:solidFill>
              </a:rPr>
              <a:t>What</a:t>
            </a:r>
            <a:r>
              <a:rPr lang="sv-SE" b="1" dirty="0" smtClean="0">
                <a:solidFill>
                  <a:srgbClr val="C00000"/>
                </a:solidFill>
              </a:rPr>
              <a:t> </a:t>
            </a:r>
            <a:r>
              <a:rPr lang="sv-SE" b="1" dirty="0" err="1" smtClean="0">
                <a:solidFill>
                  <a:srgbClr val="C00000"/>
                </a:solidFill>
              </a:rPr>
              <a:t>to</a:t>
            </a:r>
            <a:r>
              <a:rPr lang="sv-SE" b="1" dirty="0" smtClean="0">
                <a:solidFill>
                  <a:srgbClr val="C00000"/>
                </a:solidFill>
              </a:rPr>
              <a:t> do </a:t>
            </a:r>
            <a:r>
              <a:rPr lang="sv-SE" b="1" dirty="0" err="1" smtClean="0">
                <a:solidFill>
                  <a:srgbClr val="C00000"/>
                </a:solidFill>
              </a:rPr>
              <a:t>if</a:t>
            </a:r>
            <a:r>
              <a:rPr lang="sv-SE" b="1" dirty="0" smtClean="0">
                <a:solidFill>
                  <a:srgbClr val="C00000"/>
                </a:solidFill>
              </a:rPr>
              <a:t> </a:t>
            </a:r>
            <a:r>
              <a:rPr lang="sv-SE" b="1" dirty="0" err="1" smtClean="0">
                <a:solidFill>
                  <a:srgbClr val="C00000"/>
                </a:solidFill>
              </a:rPr>
              <a:t>we</a:t>
            </a:r>
            <a:r>
              <a:rPr lang="sv-SE" b="1" dirty="0" smtClean="0">
                <a:solidFill>
                  <a:srgbClr val="C00000"/>
                </a:solidFill>
              </a:rPr>
              <a:t> </a:t>
            </a:r>
            <a:r>
              <a:rPr lang="sv-SE" b="1" dirty="0" err="1" smtClean="0">
                <a:solidFill>
                  <a:srgbClr val="C00000"/>
                </a:solidFill>
              </a:rPr>
              <a:t>don’t</a:t>
            </a:r>
            <a:r>
              <a:rPr lang="sv-SE" b="1" dirty="0" smtClean="0">
                <a:solidFill>
                  <a:srgbClr val="C00000"/>
                </a:solidFill>
              </a:rPr>
              <a:t> </a:t>
            </a:r>
            <a:r>
              <a:rPr lang="sv-SE" b="1" dirty="0" err="1" smtClean="0">
                <a:solidFill>
                  <a:srgbClr val="C00000"/>
                </a:solidFill>
              </a:rPr>
              <a:t>know</a:t>
            </a:r>
            <a:r>
              <a:rPr lang="sv-SE" b="1" dirty="0" smtClean="0">
                <a:solidFill>
                  <a:srgbClr val="C00000"/>
                </a:solidFill>
              </a:rPr>
              <a:t> the distribution </a:t>
            </a:r>
            <a:r>
              <a:rPr lang="sv-SE" b="1" dirty="0" err="1" smtClean="0">
                <a:solidFill>
                  <a:srgbClr val="C00000"/>
                </a:solidFill>
              </a:rPr>
              <a:t>of</a:t>
            </a:r>
            <a:r>
              <a:rPr lang="sv-SE" b="1" dirty="0" smtClean="0">
                <a:solidFill>
                  <a:srgbClr val="C00000"/>
                </a:solidFill>
              </a:rPr>
              <a:t> the data? </a:t>
            </a:r>
            <a:r>
              <a:rPr lang="sv-SE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sv-SE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other</a:t>
            </a:r>
            <a:r>
              <a:rPr lang="sv-SE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sv-SE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types</a:t>
            </a:r>
            <a:r>
              <a:rPr lang="sv-SE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sv-SE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of</a:t>
            </a:r>
            <a:r>
              <a:rPr lang="sv-SE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tests </a:t>
            </a:r>
            <a:r>
              <a:rPr lang="sv-SE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needed</a:t>
            </a:r>
            <a:r>
              <a:rPr lang="sv-SE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…</a:t>
            </a:r>
            <a:endParaRPr lang="sv-S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Permutation tests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 smtClean="0"/>
                  <a:t>Introduced by Fisher 1930’s </a:t>
                </a:r>
                <a:r>
                  <a:rPr lang="sv-SE" dirty="0" smtClean="0">
                    <a:sym typeface="Wingdings" panose="05000000000000000000" pitchFamily="2" charset="2"/>
                  </a:rPr>
                  <a:t> not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used</a:t>
                </a:r>
                <a:r>
                  <a:rPr lang="sv-SE" dirty="0" smtClean="0">
                    <a:sym typeface="Wingdings" panose="05000000000000000000" pitchFamily="2" charset="2"/>
                  </a:rPr>
                  <a:t> in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practice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because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computationally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expensive</a:t>
                </a:r>
                <a:endParaRPr lang="sv-SE" dirty="0" smtClean="0">
                  <a:sym typeface="Wingdings" panose="05000000000000000000" pitchFamily="2" charset="2"/>
                </a:endParaRPr>
              </a:p>
              <a:p>
                <a:r>
                  <a:rPr lang="sv-SE" dirty="0" err="1" smtClean="0">
                    <a:sym typeface="Wingdings" panose="05000000000000000000" pitchFamily="2" charset="2"/>
                  </a:rPr>
                  <a:t>Applicable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to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certain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types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of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hypothesis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testing</a:t>
                </a:r>
                <a:endParaRPr lang="sv-SE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 err="1" smtClean="0">
                    <a:sym typeface="Wingdings" panose="05000000000000000000" pitchFamily="2" charset="2"/>
                  </a:rPr>
                  <a:t>Equality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of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models</a:t>
                </a:r>
                <a:r>
                  <a:rPr lang="sv-SE" dirty="0" smtClean="0">
                    <a:sym typeface="Wingdings" panose="05000000000000000000" pitchFamily="2" charset="2"/>
                  </a:rPr>
                  <a:t>, populations,…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smtClean="0">
                    <a:sym typeface="Wingdings" panose="05000000000000000000" pitchFamily="2" charset="2"/>
                  </a:rPr>
                  <a:t>No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assumptions</a:t>
                </a:r>
                <a:r>
                  <a:rPr lang="sv-SE" dirty="0" smtClean="0">
                    <a:sym typeface="Wingdings" panose="05000000000000000000" pitchFamily="2" charset="2"/>
                  </a:rPr>
                  <a:t> on distributions</a:t>
                </a:r>
                <a:endParaRPr lang="sv-SE" dirty="0" smtClean="0">
                  <a:sym typeface="Wingdings" panose="05000000000000000000" pitchFamily="2" charset="2"/>
                </a:endParaRPr>
              </a:p>
              <a:p>
                <a:endParaRPr lang="sv-SE" dirty="0" smtClean="0"/>
              </a:p>
              <a:p>
                <a:r>
                  <a:rPr lang="sv-SE" dirty="0" err="1" smtClean="0">
                    <a:solidFill>
                      <a:srgbClr val="C00000"/>
                    </a:solidFill>
                  </a:rPr>
                  <a:t>Two-sample</a:t>
                </a:r>
                <a:r>
                  <a:rPr lang="sv-SE" dirty="0" smtClean="0">
                    <a:solidFill>
                      <a:srgbClr val="C00000"/>
                    </a:solidFill>
                  </a:rPr>
                  <a:t> problem</a:t>
                </a:r>
                <a:r>
                  <a:rPr lang="sv-SE" dirty="0" smtClean="0"/>
                  <a:t>:</a:t>
                </a:r>
              </a:p>
              <a:p>
                <a:pPr lvl="1"/>
                <a:r>
                  <a:rPr lang="sv-SE" dirty="0" err="1" smtClean="0"/>
                  <a:t>Two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samples</a:t>
                </a:r>
                <a:r>
                  <a:rPr lang="sv-SE" dirty="0" smtClean="0"/>
                  <a:t> coming from distributions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𝐹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dirty="0" smtClean="0"/>
                  <a:t>and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𝐺</m:t>
                    </m:r>
                  </m:oMath>
                </a14:m>
                <a:endParaRPr lang="sv-S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:</m:t>
                    </m:r>
                    <m:r>
                      <a:rPr lang="sv-SE" b="0" i="1" smtClean="0">
                        <a:latin typeface="Cambria Math"/>
                      </a:rPr>
                      <m:t>𝐹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𝐺</m:t>
                    </m:r>
                  </m:oMath>
                </a14:m>
                <a:endParaRPr lang="sv-SE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:</m:t>
                    </m:r>
                    <m:r>
                      <a:rPr lang="sv-SE" b="0" i="1" smtClean="0">
                        <a:latin typeface="Cambria Math"/>
                      </a:rPr>
                      <m:t>𝐹</m:t>
                    </m:r>
                    <m:r>
                      <a:rPr lang="sv-SE" b="0" i="1" smtClean="0">
                        <a:latin typeface="Cambria Math"/>
                      </a:rPr>
                      <m:t>≠</m:t>
                    </m:r>
                    <m:r>
                      <a:rPr lang="sv-SE" b="0" i="1" smtClean="0">
                        <a:latin typeface="Cambria Math"/>
                      </a:rPr>
                      <m:t>𝐺</m:t>
                    </m:r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561" b="-1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00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Permutation tests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Example: </a:t>
                </a:r>
                <a:r>
                  <a:rPr lang="sv-SE" dirty="0" err="1" smtClean="0"/>
                  <a:t>mouse</a:t>
                </a:r>
                <a:r>
                  <a:rPr lang="sv-SE" dirty="0" smtClean="0"/>
                  <a:t> data</a:t>
                </a:r>
              </a:p>
              <a:p>
                <a:pPr lvl="1"/>
                <a:r>
                  <a:rPr lang="sv-SE" dirty="0" smtClean="0"/>
                  <a:t>Control </a:t>
                </a:r>
                <a:r>
                  <a:rPr lang="sv-SE" dirty="0" err="1" smtClean="0"/>
                  <a:t>group</a:t>
                </a:r>
                <a:endParaRPr lang="sv-SE" dirty="0"/>
              </a:p>
              <a:p>
                <a:pPr lvl="1"/>
                <a:r>
                  <a:rPr lang="sv-SE" dirty="0" err="1" smtClean="0"/>
                  <a:t>Treatment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group</a:t>
                </a:r>
                <a:endParaRPr lang="sv-SE" dirty="0" smtClean="0"/>
              </a:p>
              <a:p>
                <a:pPr lvl="2"/>
                <a:r>
                  <a:rPr lang="sv-SE" dirty="0" smtClean="0"/>
                  <a:t>Group </a:t>
                </a:r>
                <a:r>
                  <a:rPr lang="sv-SE" dirty="0" err="1" smtClean="0"/>
                  <a:t>variable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𝑔</m:t>
                    </m:r>
                  </m:oMath>
                </a14:m>
                <a:endParaRPr lang="sv-SE" dirty="0" smtClean="0"/>
              </a:p>
              <a:p>
                <a:pPr lvl="2"/>
                <a:r>
                  <a:rPr lang="sv-SE" dirty="0" err="1" smtClean="0"/>
                  <a:t>Values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variable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𝑣</m:t>
                    </m:r>
                  </m:oMath>
                </a14:m>
                <a:endParaRPr lang="sv-SE" dirty="0" smtClean="0"/>
              </a:p>
              <a:p>
                <a:pPr lvl="1"/>
                <a:endParaRPr lang="sv-SE" dirty="0"/>
              </a:p>
              <a:p>
                <a:pPr lvl="1"/>
                <a:endParaRPr lang="sv-SE" dirty="0" smtClean="0"/>
              </a:p>
              <a:p>
                <a:pPr lvl="1"/>
                <a:endParaRPr lang="sv-SE" dirty="0"/>
              </a:p>
              <a:p>
                <a:pPr lvl="1"/>
                <a:endParaRPr lang="sv-SE" dirty="0" smtClean="0"/>
              </a:p>
              <a:p>
                <a:pPr lvl="1"/>
                <a:r>
                  <a:rPr lang="sv-SE" dirty="0" smtClean="0"/>
                  <a:t>Does the </a:t>
                </a:r>
                <a:r>
                  <a:rPr lang="sv-SE" dirty="0" err="1" smtClean="0"/>
                  <a:t>value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differ</a:t>
                </a:r>
                <a:r>
                  <a:rPr lang="sv-SE" dirty="0" smtClean="0"/>
                  <a:t> in </a:t>
                </a:r>
                <a:r>
                  <a:rPr lang="sv-SE" dirty="0" err="1" smtClean="0"/>
                  <a:t>control</a:t>
                </a:r>
                <a:r>
                  <a:rPr lang="sv-SE" dirty="0" smtClean="0"/>
                  <a:t> and </a:t>
                </a:r>
                <a:r>
                  <a:rPr lang="sv-SE" dirty="0" err="1" smtClean="0"/>
                  <a:t>treatment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groups</a:t>
                </a:r>
                <a:r>
                  <a:rPr lang="sv-SE" dirty="0" smtClean="0"/>
                  <a:t>?</a:t>
                </a:r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6444778" cy="108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4687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40169</TotalTime>
  <Words>1495</Words>
  <Application>Microsoft Office PowerPoint</Application>
  <PresentationFormat>On-screen Show (4:3)</PresentationFormat>
  <Paragraphs>339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Theme1</vt:lpstr>
      <vt:lpstr>Equation</vt:lpstr>
      <vt:lpstr>Ekvation</vt:lpstr>
      <vt:lpstr>Microsoft Equation 3.0</vt:lpstr>
      <vt:lpstr>Lecture 5: Numerical model selection and hypothesis testing</vt:lpstr>
      <vt:lpstr>Model selection</vt:lpstr>
      <vt:lpstr>Model selection</vt:lpstr>
      <vt:lpstr>Hypothesis testing</vt:lpstr>
      <vt:lpstr>Hypothesis testing</vt:lpstr>
      <vt:lpstr>Hypothesis testing</vt:lpstr>
      <vt:lpstr>Hypothesis testing</vt:lpstr>
      <vt:lpstr>Permutation tests</vt:lpstr>
      <vt:lpstr>Permutation tests</vt:lpstr>
      <vt:lpstr>Permutation tests</vt:lpstr>
      <vt:lpstr>Permutation tests</vt:lpstr>
      <vt:lpstr>Permutation tests</vt:lpstr>
      <vt:lpstr>The bootstrap: general principle</vt:lpstr>
      <vt:lpstr>Nonparametric bootstrap</vt:lpstr>
      <vt:lpstr>Nonparametric bootstrap</vt:lpstr>
      <vt:lpstr>Parametric bootstrap</vt:lpstr>
      <vt:lpstr>Example</vt:lpstr>
      <vt:lpstr>Bootstrap confidence intervals</vt:lpstr>
      <vt:lpstr>Uncertainty estimation</vt:lpstr>
      <vt:lpstr>Bootstrap confidence intervals</vt:lpstr>
      <vt:lpstr>Bootstrap confidence intervals</vt:lpstr>
      <vt:lpstr>Bootstrap confidence intervals</vt:lpstr>
      <vt:lpstr>Bootstrap bias corrections</vt:lpstr>
      <vt:lpstr>Bootstrap variance estimation</vt:lpstr>
      <vt:lpstr>Jackknife methods</vt:lpstr>
      <vt:lpstr>Jackknife methods</vt:lpstr>
      <vt:lpstr>Jackknife variance estimate</vt:lpstr>
      <vt:lpstr>Jackknife bias correction</vt:lpstr>
      <vt:lpstr>Jackknife estimation of bias</vt:lpstr>
      <vt:lpstr>Higher-order jackknife</vt:lpstr>
      <vt:lpstr>Higher-order jackknife</vt:lpstr>
      <vt:lpstr>Recommended reading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Sysoevd</cp:lastModifiedBy>
  <cp:revision>2794</cp:revision>
  <dcterms:created xsi:type="dcterms:W3CDTF">2010-03-24T13:38:58Z</dcterms:created>
  <dcterms:modified xsi:type="dcterms:W3CDTF">2016-02-29T17:11:24Z</dcterms:modified>
</cp:coreProperties>
</file>