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25"/>
  </p:notesMasterIdLst>
  <p:sldIdLst>
    <p:sldId id="256" r:id="rId2"/>
    <p:sldId id="291" r:id="rId3"/>
    <p:sldId id="292" r:id="rId4"/>
    <p:sldId id="299" r:id="rId5"/>
    <p:sldId id="300" r:id="rId6"/>
    <p:sldId id="301" r:id="rId7"/>
    <p:sldId id="302" r:id="rId8"/>
    <p:sldId id="293" r:id="rId9"/>
    <p:sldId id="294" r:id="rId10"/>
    <p:sldId id="295" r:id="rId11"/>
    <p:sldId id="296" r:id="rId12"/>
    <p:sldId id="297" r:id="rId13"/>
    <p:sldId id="298" r:id="rId14"/>
    <p:sldId id="306" r:id="rId15"/>
    <p:sldId id="307" r:id="rId16"/>
    <p:sldId id="313" r:id="rId17"/>
    <p:sldId id="303" r:id="rId18"/>
    <p:sldId id="304" r:id="rId19"/>
    <p:sldId id="308" r:id="rId20"/>
    <p:sldId id="309" r:id="rId21"/>
    <p:sldId id="310" r:id="rId22"/>
    <p:sldId id="311" r:id="rId23"/>
    <p:sldId id="312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2016-03-09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448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7419-7867-4BB4-8429-2C833579F716}" type="datetime1">
              <a:rPr lang="sv-SE" smtClean="0"/>
              <a:t>2016-03-09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9F97-B629-4D0F-B04F-9C4752D1E869}" type="datetime1">
              <a:rPr lang="sv-SE" smtClean="0"/>
              <a:t>2016-03-09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38BE-1F75-4EAF-A480-C38D314D49C2}" type="datetime1">
              <a:rPr lang="sv-SE" smtClean="0"/>
              <a:t>2016-03-09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B2EEA-5D66-4069-A7AE-89D6563AAF54}" type="datetime1">
              <a:rPr lang="sv-SE" smtClean="0"/>
              <a:t>2016-03-09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322F0-F57B-4A2C-9B66-14018AF4CDF1}" type="datetime1">
              <a:rPr lang="sv-SE" smtClean="0"/>
              <a:t>2016-03-09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B4E9-EADF-443A-8230-A04268A43133}" type="datetime1">
              <a:rPr lang="sv-SE" smtClean="0"/>
              <a:t>2016-03-09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3A27-FE9B-4C08-9426-1225A0CB1749}" type="datetime1">
              <a:rPr lang="sv-SE" smtClean="0"/>
              <a:t>2016-03-09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3849-8A03-4E0C-9D99-12E8C5C888F3}" type="datetime1">
              <a:rPr lang="sv-SE" smtClean="0"/>
              <a:t>2016-03-09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1D39A-9370-46D7-A5AB-806D92A450CC}" type="datetime1">
              <a:rPr lang="sv-SE" smtClean="0"/>
              <a:t>2016-03-09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C798-881C-4582-BF61-D6A196640A56}" type="datetime1">
              <a:rPr lang="sv-SE" smtClean="0"/>
              <a:t>2016-03-09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3B13-2537-493E-91A5-49766FF79949}" type="datetime1">
              <a:rPr lang="sv-SE" smtClean="0"/>
              <a:t>2016-03-09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5D58-0541-4202-AFFA-329D8B00A4EF}" type="datetime1">
              <a:rPr lang="sv-SE" smtClean="0"/>
              <a:t>2016-03-09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E4167-0B03-44D2-B158-3CC7BED2EF9E}" type="datetime1">
              <a:rPr lang="sv-SE" smtClean="0"/>
              <a:t>2016-03-09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aq_Fpr4KZ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dirty="0" smtClean="0"/>
              <a:t> 6:</a:t>
            </a:r>
            <a:br>
              <a:rPr lang="sv-SE" dirty="0" smtClean="0"/>
            </a:br>
            <a:r>
              <a:rPr lang="sv-SE" dirty="0" err="1" smtClean="0"/>
              <a:t>Stochastic</a:t>
            </a:r>
            <a:r>
              <a:rPr lang="sv-SE" dirty="0" smtClean="0"/>
              <a:t> </a:t>
            </a:r>
            <a:r>
              <a:rPr lang="sv-SE" dirty="0" err="1" smtClean="0"/>
              <a:t>optimization</a:t>
            </a:r>
            <a:r>
              <a:rPr lang="sv-SE" dirty="0" smtClean="0"/>
              <a:t> </a:t>
            </a:r>
            <a:br>
              <a:rPr lang="sv-SE" dirty="0" smtClean="0"/>
            </a:br>
            <a:r>
              <a:rPr lang="sv-SE" dirty="0" smtClean="0"/>
              <a:t>EM </a:t>
            </a:r>
            <a:r>
              <a:rPr lang="sv-SE" dirty="0" err="1" smtClean="0"/>
              <a:t>algorithm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8" y="2060848"/>
            <a:ext cx="743516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 marL="566928" indent="-457200">
              <a:buNone/>
            </a:pPr>
            <a:r>
              <a:rPr lang="en-US" dirty="0" smtClean="0">
                <a:solidFill>
                  <a:srgbClr val="0070C0"/>
                </a:solidFill>
              </a:rPr>
              <a:t>Encoding and crossover</a:t>
            </a:r>
          </a:p>
          <a:p>
            <a:pPr marL="566928" indent="-457200">
              <a:buNone/>
            </a:pPr>
            <a:r>
              <a:rPr lang="en-US" dirty="0" smtClean="0"/>
              <a:t>First idea  - encode tours as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n.</a:t>
            </a:r>
            <a:r>
              <a:rPr lang="en-US" dirty="0" smtClean="0"/>
              <a:t> Problem: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Instead: Remove FAB from DEACGBF -&gt; DECG. Obtain first child by appending: FABDECG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Second child is obtained by taking prefix from parent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2924944"/>
            <a:ext cx="2219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Mutation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taking small population and using only crossover – the input domain becomes limited, may converge to local solution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Taking large initial population may be computationally heavy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Mutation allows to investigate entire input domain</a:t>
            </a:r>
          </a:p>
          <a:p>
            <a:endParaRPr lang="en-US" dirty="0" smtClean="0"/>
          </a:p>
          <a:p>
            <a:r>
              <a:rPr lang="en-US" dirty="0" smtClean="0"/>
              <a:t>In traveling salesman, mutation =moving a city in the tour to another position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Traveling salesman problem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Other issues</a:t>
            </a:r>
          </a:p>
          <a:p>
            <a:endParaRPr lang="en-US" dirty="0" smtClean="0"/>
          </a:p>
          <a:p>
            <a:r>
              <a:rPr lang="en-US" dirty="0" smtClean="0"/>
              <a:t>Reproduction: Among </a:t>
            </a:r>
            <a:r>
              <a:rPr lang="en-US" i="1" dirty="0" smtClean="0"/>
              <a:t>m</a:t>
            </a:r>
            <a:r>
              <a:rPr lang="en-US" dirty="0" smtClean="0"/>
              <a:t> tours selected at step 2, two best are selected for reproduction, two worst replaced by children</a:t>
            </a:r>
          </a:p>
          <a:p>
            <a:endParaRPr lang="en-US" dirty="0" smtClean="0"/>
          </a:p>
          <a:p>
            <a:r>
              <a:rPr lang="en-US" dirty="0" smtClean="0"/>
              <a:t>Neighborhood size: large </a:t>
            </a:r>
            <a:r>
              <a:rPr lang="en-US" i="1" dirty="0" smtClean="0"/>
              <a:t>m</a:t>
            </a:r>
            <a:r>
              <a:rPr lang="en-US" dirty="0" smtClean="0"/>
              <a:t> – some tours are never parents, global solution may not be attained</a:t>
            </a:r>
          </a:p>
          <a:p>
            <a:endParaRPr lang="en-US" dirty="0" smtClean="0"/>
          </a:p>
          <a:p>
            <a:r>
              <a:rPr lang="en-US" dirty="0" smtClean="0"/>
              <a:t>Mutation </a:t>
            </a:r>
            <a:r>
              <a:rPr lang="en-US" dirty="0" err="1" smtClean="0"/>
              <a:t>probalility</a:t>
            </a:r>
            <a:r>
              <a:rPr lang="en-US" dirty="0" smtClean="0"/>
              <a:t> should be fixed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Stochastic</a:t>
            </a:r>
            <a:r>
              <a:rPr lang="sv-SE" dirty="0" smtClean="0"/>
              <a:t> gradient </a:t>
            </a:r>
            <a:r>
              <a:rPr lang="sv-SE" dirty="0" err="1" smtClean="0"/>
              <a:t>descent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058644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 smtClean="0"/>
                  <a:t>Machine </a:t>
                </a:r>
                <a:r>
                  <a:rPr lang="sv-SE" sz="2000" dirty="0" err="1" smtClean="0"/>
                  <a:t>learning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models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minimize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empirical</a:t>
                </a:r>
                <a:r>
                  <a:rPr lang="sv-SE" sz="2000" dirty="0" smtClean="0"/>
                  <a:t> risk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  <m:r>
                            <a:rPr lang="sv-SE" sz="20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000" dirty="0" smtClean="0"/>
              </a:p>
              <a:p>
                <a:pPr lvl="1"/>
                <a:r>
                  <a:rPr lang="sv-SE" sz="1800" dirty="0" smtClean="0"/>
                  <a:t>Regression </a:t>
                </a:r>
                <a:r>
                  <a:rPr lang="sv-SE" sz="1800" dirty="0" err="1" smtClean="0"/>
                  <a:t>models</a:t>
                </a:r>
                <a:r>
                  <a:rPr lang="sv-SE" sz="1800" dirty="0" smtClean="0"/>
                  <a:t>: </a:t>
                </a:r>
                <a14:m>
                  <m:oMath xmlns:m="http://schemas.openxmlformats.org/officeDocument/2006/math">
                    <m:r>
                      <a:rPr lang="sv-SE" sz="1800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sv-SE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sv-SE" sz="1800" b="0" i="1" smtClean="0">
                            <a:latin typeface="Cambria Math"/>
                          </a:rPr>
                          <m:t>𝑌</m:t>
                        </m:r>
                        <m:r>
                          <a:rPr lang="sv-SE" sz="18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sz="1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sz="1800" b="0" i="1" smtClean="0">
                                <a:latin typeface="Cambria Math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sv-SE" sz="18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1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v-SE" sz="1800" b="0" i="0" smtClean="0">
                                <a:latin typeface="Cambria Math"/>
                              </a:rPr>
                              <m:t>Y</m:t>
                            </m:r>
                            <m:r>
                              <a:rPr lang="sv-SE" sz="1800" b="0" i="0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sv-SE" sz="1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sv-SE" sz="1800" b="0" i="1" smtClean="0">
                                    <a:latin typeface="Cambria Math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sv-SE" sz="18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sz="1800" dirty="0" smtClean="0"/>
              </a:p>
              <a:p>
                <a:r>
                  <a:rPr lang="sv-SE" sz="2000" dirty="0" err="1" smtClean="0"/>
                  <a:t>Usual</a:t>
                </a:r>
                <a:r>
                  <a:rPr lang="sv-SE" sz="2000" dirty="0" smtClean="0"/>
                  <a:t> gradient </a:t>
                </a:r>
                <a:r>
                  <a:rPr lang="sv-SE" sz="2000" dirty="0" err="1" smtClean="0"/>
                  <a:t>descent</a:t>
                </a:r>
                <a:endParaRPr lang="sv-SE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sv-S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sv-SE" sz="20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20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sv-SE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endParaRPr lang="sv-SE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2000" i="1">
                              <a:latin typeface="Cambria Math"/>
                            </a:rPr>
                            <m:t>𝑘</m:t>
                          </m:r>
                          <m:r>
                            <a:rPr lang="sv-SE" sz="20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sv-SE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sv-SE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sv-SE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sv-SE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v-SE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sv-SE" sz="2000" i="1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sv-SE" sz="2000" i="1">
                              <a:latin typeface="Cambria Math"/>
                            </a:rPr>
                            <m:t>𝑖</m:t>
                          </m:r>
                          <m:r>
                            <a:rPr lang="sv-SE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sv-SE" sz="200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sv-SE" sz="2000" i="1">
                              <a:latin typeface="Cambria Math"/>
                            </a:rPr>
                            <m:t>𝐿</m:t>
                          </m:r>
                          <m:r>
                            <a:rPr lang="sv-SE" sz="2000" i="1">
                              <a:latin typeface="Cambria Math"/>
                            </a:rPr>
                            <m:t>(</m:t>
                          </m:r>
                          <m:r>
                            <a:rPr lang="sv-SE" sz="2000" i="1">
                              <a:latin typeface="Cambria Math"/>
                            </a:rPr>
                            <m:t>𝜃</m:t>
                          </m:r>
                          <m:r>
                            <a:rPr lang="sv-SE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sv-SE" sz="20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sz="2000" dirty="0" smtClean="0"/>
              </a:p>
              <a:p>
                <a:r>
                  <a:rPr lang="sv-SE" sz="2000" dirty="0" err="1" smtClean="0"/>
                  <a:t>Takes</a:t>
                </a:r>
                <a:r>
                  <a:rPr lang="sv-SE" sz="2000" dirty="0" smtClean="0"/>
                  <a:t> a </a:t>
                </a:r>
                <a:r>
                  <a:rPr lang="sv-SE" sz="2000" dirty="0" err="1" smtClean="0"/>
                  <a:t>lot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of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time</a:t>
                </a:r>
                <a:r>
                  <a:rPr lang="sv-SE" sz="2000" dirty="0" smtClean="0"/>
                  <a:t> per iteration for </a:t>
                </a:r>
                <a:r>
                  <a:rPr lang="sv-SE" sz="2000" dirty="0" err="1" smtClean="0"/>
                  <a:t>large</a:t>
                </a:r>
                <a:r>
                  <a:rPr lang="sv-SE" sz="2000" dirty="0" smtClean="0"/>
                  <a:t> N</a:t>
                </a:r>
              </a:p>
              <a:p>
                <a:endParaRPr lang="sv-SE" sz="2000" dirty="0"/>
              </a:p>
              <a:p>
                <a:endParaRPr lang="sv-SE" sz="2000" dirty="0" smtClean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058644" cy="4525963"/>
              </a:xfrm>
              <a:blipFill rotWithShape="1">
                <a:blip r:embed="rId2"/>
                <a:stretch>
                  <a:fillRect l="-805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868144" y="3105944"/>
            <a:ext cx="2808288" cy="302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084044" y="3250407"/>
            <a:ext cx="2149475" cy="2628900"/>
          </a:xfrm>
          <a:custGeom>
            <a:avLst/>
            <a:gdLst>
              <a:gd name="T0" fmla="*/ 1068388 w 1354"/>
              <a:gd name="T1" fmla="*/ 235131 h 1610"/>
              <a:gd name="T2" fmla="*/ 131763 w 1354"/>
              <a:gd name="T3" fmla="*/ 1716133 h 1610"/>
              <a:gd name="T4" fmla="*/ 1860550 w 1354"/>
              <a:gd name="T5" fmla="*/ 2604407 h 1610"/>
              <a:gd name="T6" fmla="*/ 1860550 w 1354"/>
              <a:gd name="T7" fmla="*/ 1864723 h 1610"/>
              <a:gd name="T8" fmla="*/ 1284287 w 1354"/>
              <a:gd name="T9" fmla="*/ 1418953 h 1610"/>
              <a:gd name="T10" fmla="*/ 1571625 w 1354"/>
              <a:gd name="T11" fmla="*/ 308610 h 1610"/>
              <a:gd name="T12" fmla="*/ 1068388 w 1354"/>
              <a:gd name="T13" fmla="*/ 235131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6226919" y="3753644"/>
            <a:ext cx="1655763" cy="1968500"/>
          </a:xfrm>
          <a:custGeom>
            <a:avLst/>
            <a:gdLst>
              <a:gd name="T0" fmla="*/ 822990 w 1354"/>
              <a:gd name="T1" fmla="*/ 176065 h 1610"/>
              <a:gd name="T2" fmla="*/ 101498 w 1354"/>
              <a:gd name="T3" fmla="*/ 1285027 h 1610"/>
              <a:gd name="T4" fmla="*/ 1433201 w 1354"/>
              <a:gd name="T5" fmla="*/ 1950160 h 1610"/>
              <a:gd name="T6" fmla="*/ 1433201 w 1354"/>
              <a:gd name="T7" fmla="*/ 1396290 h 1610"/>
              <a:gd name="T8" fmla="*/ 989300 w 1354"/>
              <a:gd name="T9" fmla="*/ 1062501 h 1610"/>
              <a:gd name="T10" fmla="*/ 1210639 w 1354"/>
              <a:gd name="T11" fmla="*/ 231085 h 1610"/>
              <a:gd name="T12" fmla="*/ 822990 w 1354"/>
              <a:gd name="T13" fmla="*/ 176065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6515844" y="4329907"/>
            <a:ext cx="877888" cy="1042987"/>
          </a:xfrm>
          <a:custGeom>
            <a:avLst/>
            <a:gdLst>
              <a:gd name="T0" fmla="*/ 436351 w 1354"/>
              <a:gd name="T1" fmla="*/ 93286 h 1610"/>
              <a:gd name="T2" fmla="*/ 53814 w 1354"/>
              <a:gd name="T3" fmla="*/ 680857 h 1610"/>
              <a:gd name="T4" fmla="*/ 759885 w 1354"/>
              <a:gd name="T5" fmla="*/ 1033270 h 1610"/>
              <a:gd name="T6" fmla="*/ 759885 w 1354"/>
              <a:gd name="T7" fmla="*/ 739808 h 1610"/>
              <a:gd name="T8" fmla="*/ 524528 w 1354"/>
              <a:gd name="T9" fmla="*/ 562954 h 1610"/>
              <a:gd name="T10" fmla="*/ 641883 w 1354"/>
              <a:gd name="T11" fmla="*/ 122438 h 1610"/>
              <a:gd name="T12" fmla="*/ 436351 w 1354"/>
              <a:gd name="T13" fmla="*/ 93286 h 16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610"/>
              <a:gd name="T23" fmla="*/ 1354 w 1354"/>
              <a:gd name="T24" fmla="*/ 1610 h 16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610">
                <a:moveTo>
                  <a:pt x="673" y="144"/>
                </a:moveTo>
                <a:cubicBezTo>
                  <a:pt x="522" y="288"/>
                  <a:pt x="0" y="809"/>
                  <a:pt x="83" y="1051"/>
                </a:cubicBezTo>
                <a:cubicBezTo>
                  <a:pt x="166" y="1293"/>
                  <a:pt x="990" y="1580"/>
                  <a:pt x="1172" y="1595"/>
                </a:cubicBezTo>
                <a:cubicBezTo>
                  <a:pt x="1354" y="1610"/>
                  <a:pt x="1232" y="1263"/>
                  <a:pt x="1172" y="1142"/>
                </a:cubicBezTo>
                <a:cubicBezTo>
                  <a:pt x="1112" y="1021"/>
                  <a:pt x="839" y="1028"/>
                  <a:pt x="809" y="869"/>
                </a:cubicBezTo>
                <a:cubicBezTo>
                  <a:pt x="779" y="710"/>
                  <a:pt x="1013" y="310"/>
                  <a:pt x="990" y="189"/>
                </a:cubicBezTo>
                <a:cubicBezTo>
                  <a:pt x="967" y="68"/>
                  <a:pt x="824" y="0"/>
                  <a:pt x="673" y="144"/>
                </a:cubicBez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7308007" y="3573016"/>
            <a:ext cx="360362" cy="109191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5493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Stochastic</a:t>
            </a:r>
            <a:r>
              <a:rPr lang="sv-SE" dirty="0"/>
              <a:t> gradient </a:t>
            </a:r>
            <a:r>
              <a:rPr lang="sv-SE" dirty="0" err="1"/>
              <a:t>descent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 smtClean="0"/>
                  <a:t>Main </a:t>
                </a:r>
                <a:r>
                  <a:rPr lang="sv-SE" dirty="0" err="1" smtClean="0"/>
                  <a:t>idea</a:t>
                </a:r>
                <a:r>
                  <a:rPr lang="sv-SE" dirty="0" smtClean="0"/>
                  <a:t>: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/>
                        <a:ea typeface="Cambria Math"/>
                      </a:rPr>
                      <m:t>∇</m:t>
                    </m:r>
                    <m:r>
                      <a:rPr lang="sv-SE" i="1">
                        <a:latin typeface="Cambria Math"/>
                      </a:rPr>
                      <m:t>𝐿</m:t>
                    </m:r>
                    <m:r>
                      <a:rPr lang="sv-SE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sv-SE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</m:acc>
                    <m:r>
                      <a:rPr lang="sv-SE" i="1">
                        <a:latin typeface="Cambria Math"/>
                      </a:rPr>
                      <m:t>)</m:t>
                    </m:r>
                    <m:r>
                      <a:rPr lang="sv-SE" i="1" smtClean="0">
                        <a:latin typeface="Cambria Math"/>
                        <a:ea typeface="Cambria Math"/>
                      </a:rPr>
                      <m:t>≈</m:t>
                    </m:r>
                    <m:f>
                      <m:fPr>
                        <m:ctrlPr>
                          <a:rPr lang="sv-SE" i="1">
                            <a:latin typeface="Cambria Math"/>
                          </a:rPr>
                        </m:ctrlPr>
                      </m:fPr>
                      <m:num>
                        <m:r>
                          <a:rPr lang="sv-S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sv-SE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i="1">
                            <a:latin typeface="Cambria Math"/>
                          </a:rPr>
                        </m:ctrlPr>
                      </m:naryPr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  <m:r>
                          <a:rPr lang="sv-SE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sv-SE" i="1">
                            <a:latin typeface="Cambria Math"/>
                            <a:ea typeface="Cambria Math"/>
                          </a:rPr>
                          <m:t>𝛻</m:t>
                        </m:r>
                        <m:r>
                          <a:rPr lang="sv-SE" i="1">
                            <a:latin typeface="Cambria Math"/>
                          </a:rPr>
                          <m:t>𝐿</m:t>
                        </m:r>
                        <m:r>
                          <a:rPr lang="sv-SE" i="1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𝜃</m:t>
                        </m:r>
                        <m:r>
                          <a:rPr lang="sv-SE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sv-SE" dirty="0" smtClean="0"/>
                  <a:t> for </a:t>
                </a:r>
                <a:r>
                  <a:rPr lang="sv-SE" dirty="0" err="1" smtClean="0"/>
                  <a:t>any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𝑖</m:t>
                    </m:r>
                  </m:oMath>
                </a14:m>
                <a:endParaRPr lang="sv-SE" dirty="0" smtClean="0"/>
              </a:p>
              <a:p>
                <a:pPr lvl="1"/>
                <a:r>
                  <a:rPr lang="sv-SE" dirty="0" err="1" smtClean="0"/>
                  <a:t>Update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formula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  <m:r>
                          <a:rPr lang="sv-SE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(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smtClean="0"/>
                  <a:t>Second order gradient </a:t>
                </a:r>
                <a:r>
                  <a:rPr lang="sv-SE" dirty="0" err="1" smtClean="0"/>
                  <a:t>descent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  <m:r>
                          <a:rPr lang="sv-SE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/>
                          </a:rPr>
                          <m:t>Γ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(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sv-SE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sv-SE" dirty="0"/>
              </a:p>
              <a:p>
                <a:pPr lvl="1"/>
                <a:endParaRPr lang="sv-SE" dirty="0" smtClean="0"/>
              </a:p>
              <a:p>
                <a:pPr marL="514350" indent="-457200"/>
                <a:r>
                  <a:rPr lang="sv-SE" dirty="0" err="1" smtClean="0"/>
                  <a:t>Converges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local</a:t>
                </a:r>
                <a:r>
                  <a:rPr lang="sv-SE" dirty="0" smtClean="0"/>
                  <a:t> minimum </a:t>
                </a:r>
                <a:r>
                  <a:rPr lang="sv-SE" dirty="0" err="1" smtClean="0"/>
                  <a:t>but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may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require</a:t>
                </a:r>
                <a:r>
                  <a:rPr lang="sv-SE" dirty="0" smtClean="0"/>
                  <a:t> a </a:t>
                </a:r>
                <a:r>
                  <a:rPr lang="sv-SE" dirty="0" err="1" smtClean="0"/>
                  <a:t>lot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more</a:t>
                </a:r>
                <a:r>
                  <a:rPr lang="sv-SE" dirty="0" smtClean="0"/>
                  <a:t> iterations </a:t>
                </a:r>
                <a:r>
                  <a:rPr lang="sv-SE" dirty="0" err="1" smtClean="0"/>
                  <a:t>than</a:t>
                </a:r>
                <a:r>
                  <a:rPr lang="sv-SE" dirty="0" smtClean="0"/>
                  <a:t> gradient </a:t>
                </a:r>
                <a:r>
                  <a:rPr lang="sv-SE" dirty="0" err="1" smtClean="0"/>
                  <a:t>descent</a:t>
                </a:r>
                <a:endParaRPr lang="sv-SE" dirty="0" smtClean="0"/>
              </a:p>
              <a:p>
                <a:pPr marL="514350" indent="-457200"/>
                <a:r>
                  <a:rPr lang="sv-SE" dirty="0" smtClean="0"/>
                  <a:t>Less </a:t>
                </a:r>
                <a:r>
                  <a:rPr lang="sv-SE" dirty="0" err="1" smtClean="0"/>
                  <a:t>time</a:t>
                </a:r>
                <a:r>
                  <a:rPr lang="sv-SE" dirty="0" smtClean="0"/>
                  <a:t> per iteration (by </a:t>
                </a:r>
                <a:r>
                  <a:rPr lang="sv-SE" dirty="0" err="1" smtClean="0"/>
                  <a:t>factor</a:t>
                </a:r>
                <a:r>
                  <a:rPr lang="sv-SE" dirty="0" smtClean="0"/>
                  <a:t> N)</a:t>
                </a:r>
              </a:p>
              <a:p>
                <a:pPr marL="514350" indent="-457200"/>
                <a:r>
                  <a:rPr lang="sv-SE" dirty="0" err="1" smtClean="0"/>
                  <a:t>Converges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the same kind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optimal </a:t>
                </a:r>
                <a:r>
                  <a:rPr lang="sv-SE" dirty="0" err="1" smtClean="0"/>
                  <a:t>point</a:t>
                </a:r>
                <a:r>
                  <a:rPr lang="sv-SE" dirty="0" smtClean="0"/>
                  <a:t> as the gradient </a:t>
                </a:r>
                <a:r>
                  <a:rPr lang="sv-SE" dirty="0" err="1" smtClean="0"/>
                  <a:t>descent</a:t>
                </a:r>
                <a:endParaRPr lang="sv-SE" dirty="0"/>
              </a:p>
              <a:p>
                <a:pPr marL="514350" indent="-457200"/>
                <a:r>
                  <a:rPr lang="sv-SE" dirty="0" err="1" smtClean="0"/>
                  <a:t>Can</a:t>
                </a:r>
                <a:r>
                  <a:rPr lang="sv-SE" dirty="0" smtClean="0"/>
                  <a:t> be </a:t>
                </a:r>
                <a:r>
                  <a:rPr lang="sv-SE" dirty="0" err="1" smtClean="0"/>
                  <a:t>used</a:t>
                </a:r>
                <a:r>
                  <a:rPr lang="sv-SE" dirty="0" smtClean="0"/>
                  <a:t> in </a:t>
                </a:r>
                <a:r>
                  <a:rPr lang="sv-SE" b="1" dirty="0" smtClean="0">
                    <a:solidFill>
                      <a:srgbClr val="0070C0"/>
                    </a:solidFill>
                  </a:rPr>
                  <a:t>online </a:t>
                </a:r>
                <a:r>
                  <a:rPr lang="sv-SE" b="1" dirty="0" err="1" smtClean="0">
                    <a:solidFill>
                      <a:srgbClr val="0070C0"/>
                    </a:solidFill>
                  </a:rPr>
                  <a:t>learning</a:t>
                </a:r>
                <a:endParaRPr lang="sv-SE" b="1" dirty="0">
                  <a:solidFill>
                    <a:srgbClr val="0070C0"/>
                  </a:solidFill>
                </a:endParaRP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150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Stochastic</a:t>
            </a:r>
            <a:r>
              <a:rPr lang="sv-SE" dirty="0"/>
              <a:t> gradient </a:t>
            </a:r>
            <a:r>
              <a:rPr lang="sv-SE" dirty="0" err="1"/>
              <a:t>descent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package</a:t>
            </a:r>
            <a:r>
              <a:rPr lang="sv-SE" dirty="0" smtClean="0"/>
              <a:t> </a:t>
            </a:r>
            <a:r>
              <a:rPr lang="sv-SE" b="1" dirty="0" err="1" smtClean="0"/>
              <a:t>sgd</a:t>
            </a:r>
            <a:r>
              <a:rPr lang="sv-SE" dirty="0" smtClean="0"/>
              <a:t> in R:</a:t>
            </a:r>
          </a:p>
          <a:p>
            <a:pPr lvl="1"/>
            <a:r>
              <a:rPr lang="sv-SE" dirty="0" err="1" smtClean="0"/>
              <a:t>Linear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r>
              <a:rPr lang="sv-SE" dirty="0" smtClean="0"/>
              <a:t>, GLM, Cox </a:t>
            </a:r>
            <a:r>
              <a:rPr lang="sv-SE" dirty="0" err="1" smtClean="0"/>
              <a:t>model</a:t>
            </a:r>
            <a:r>
              <a:rPr lang="sv-SE" dirty="0" smtClean="0"/>
              <a:t>,…</a:t>
            </a:r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72816"/>
            <a:ext cx="3114700" cy="171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3068960"/>
            <a:ext cx="4896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sgd.theta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sgd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quality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~ ., data=dat,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model.control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binomial</a:t>
            </a:r>
            <a:r>
              <a:rPr lang="sv-S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="logit"),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sgd.control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=list(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reltol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=1e-5,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npasses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=200))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sgd.theta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946123"/>
            <a:ext cx="2005211" cy="258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21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Model depends on the data which are known </a:t>
                </a:r>
                <a:r>
                  <a:rPr lang="en-US" b="1" dirty="0" smtClean="0"/>
                  <a:t>Y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data  that can not be observed </a:t>
                </a:r>
                <a:r>
                  <a:rPr lang="en-US" b="1" dirty="0" smtClean="0"/>
                  <a:t>Z </a:t>
                </a:r>
                <a:r>
                  <a:rPr lang="en-US" dirty="0" smtClean="0"/>
                  <a:t>(latent).</a:t>
                </a:r>
              </a:p>
              <a:p>
                <a:r>
                  <a:rPr lang="en-US" dirty="0" smtClean="0"/>
                  <a:t>Data depend on some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𝜽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How to compute the ML of model parameters </a:t>
                </a:r>
                <a:r>
                  <a:rPr lang="el-GR" dirty="0" smtClean="0">
                    <a:solidFill>
                      <a:srgbClr val="0070C0"/>
                    </a:solidFill>
                  </a:rPr>
                  <a:t>θ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All data known: Apply unconstrained optimization ( for ex. Gradient descent)</a:t>
                </a:r>
              </a:p>
              <a:p>
                <a:pPr lvl="1"/>
                <a:r>
                  <a:rPr lang="en-US" dirty="0" smtClean="0"/>
                  <a:t>Can not be used because gradient contains unknown data (latent variables)</a:t>
                </a:r>
              </a:p>
              <a:p>
                <a:r>
                  <a:rPr lang="en-US" dirty="0" smtClean="0"/>
                  <a:t>Now: Use </a:t>
                </a:r>
                <a:r>
                  <a:rPr lang="en-US" b="1" dirty="0" smtClean="0"/>
                  <a:t>EM algorithm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695" r="-1407" b="-29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68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dirty="0" smtClean="0"/>
                  <a:t>Let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b="1" dirty="0" smtClean="0"/>
                  <a:t>EM algorithm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dirty="0" smtClean="0"/>
                  <a:t>Choose starting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i="1" dirty="0" smtClean="0"/>
                  <a:t>E-step</a:t>
                </a:r>
                <a:r>
                  <a:rPr lang="en-US" dirty="0" smtClean="0"/>
                  <a:t> : Derive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𝑄</m:t>
                    </m:r>
                    <m:r>
                      <a:rPr lang="sv-SE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,</m:t>
                    </m:r>
                    <m:r>
                      <a:rPr lang="sv-SE" b="0" i="1" smtClean="0">
                        <a:latin typeface="Cambria Math"/>
                      </a:rPr>
                      <m:t>𝜃</m:t>
                    </m:r>
                    <m:r>
                      <a:rPr lang="sv-SE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i="1" dirty="0" smtClean="0"/>
                  <a:t>M-step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𝑡</m:t>
                        </m:r>
                        <m:r>
                          <a:rPr lang="sv-SE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sv-SE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sv-SE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sv-SE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sv-SE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sv-SE" b="0" i="1" smtClean="0">
                                    <a:latin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sv-SE" i="1">
                                <a:latin typeface="Cambria Math"/>
                              </a:rPr>
                              <m:t>𝑄</m:t>
                            </m:r>
                            <m:r>
                              <a:rPr lang="sv-SE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sv-SE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sv-SE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sv-SE" i="1">
                                <a:latin typeface="Cambria Math"/>
                              </a:rPr>
                              <m:t>,</m:t>
                            </m:r>
                            <m:r>
                              <a:rPr lang="sv-SE" i="1">
                                <a:latin typeface="Cambria Math"/>
                              </a:rPr>
                              <m:t>𝜃</m:t>
                            </m:r>
                            <m:r>
                              <a:rPr lang="sv-SE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𝑡</m:t>
                    </m:r>
                    <m:r>
                      <a:rPr lang="sv-SE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en-US" dirty="0" smtClean="0"/>
                  <a:t>Repeat until convergence</a:t>
                </a:r>
              </a:p>
              <a:p>
                <a:pPr marL="566928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566928" indent="-457200">
                  <a:buNone/>
                </a:pPr>
                <a:r>
                  <a:rPr lang="en-US" b="1" dirty="0" smtClean="0">
                    <a:solidFill>
                      <a:srgbClr val="006600"/>
                    </a:solidFill>
                  </a:rPr>
                  <a:t>Example</a:t>
                </a:r>
                <a:r>
                  <a:rPr lang="en-US" dirty="0" smtClean="0"/>
                  <a:t>: Normal data with missing values</a:t>
                </a:r>
                <a:endParaRPr lang="sv-S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2695" b="-1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sv-SE" dirty="0"/>
          </a:p>
        </p:txBody>
      </p:sp>
      <p:graphicFrame>
        <p:nvGraphicFramePr>
          <p:cNvPr id="2877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55024"/>
              </p:ext>
            </p:extLst>
          </p:nvPr>
        </p:nvGraphicFramePr>
        <p:xfrm>
          <a:off x="1214438" y="2052638"/>
          <a:ext cx="58626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8" name="Ekvation" r:id="rId4" imgW="3771720" imgH="304560" progId="Equation.3">
                  <p:embed/>
                </p:oleObj>
              </mc:Choice>
              <mc:Fallback>
                <p:oleObj name="Ekvation" r:id="rId4" imgW="3771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052638"/>
                        <a:ext cx="5862637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458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R: EM Algorithm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1529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683568" y="1520051"/>
            <a:ext cx="77768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Example: Normal data with some missing observations</a:t>
            </a:r>
          </a:p>
          <a:p>
            <a:endParaRPr lang="en-GB" sz="2000" dirty="0"/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em.norm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function(Y){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Yobs &lt;- Y[!is.na(Y)]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Y[is.na(Y)]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&lt;- length(c(Yobs,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 &lt;- length(Yobs)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 values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&lt;- 1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sit &lt;- 0.1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log-likelihood function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function(y, mu, sigma2, n){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-0.5*n*log(2*pi*sigma2)-0.5*sum((y-mu)^2)/sigma2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Compute the log-likelihood for the initial values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lltm1 &lt;-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(Yobs,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sit, n)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6925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2800" dirty="0" err="1" smtClean="0"/>
              <a:t>Stochastic</a:t>
            </a:r>
            <a:r>
              <a:rPr lang="sv-SE" sz="2800" dirty="0" smtClean="0"/>
              <a:t> and </a:t>
            </a:r>
            <a:r>
              <a:rPr lang="sv-SE" sz="2800" dirty="0" err="1" smtClean="0"/>
              <a:t>combinatorial</a:t>
            </a:r>
            <a:r>
              <a:rPr lang="sv-SE" sz="2800" dirty="0" smtClean="0"/>
              <a:t> </a:t>
            </a:r>
            <a:r>
              <a:rPr lang="sv-SE" sz="2800" dirty="0" err="1" smtClean="0"/>
              <a:t>optimization</a:t>
            </a:r>
            <a:endParaRPr lang="sv-SE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Unconstrained optimization:</a:t>
            </a:r>
          </a:p>
          <a:p>
            <a:pPr lvl="1"/>
            <a:r>
              <a:rPr lang="en-US" dirty="0" smtClean="0"/>
              <a:t>Input variables are continuous</a:t>
            </a:r>
          </a:p>
          <a:p>
            <a:pPr lvl="1"/>
            <a:r>
              <a:rPr lang="en-US" dirty="0" smtClean="0"/>
              <a:t>Response is differentiable</a:t>
            </a:r>
          </a:p>
          <a:p>
            <a:pPr>
              <a:buNone/>
            </a:pPr>
            <a:r>
              <a:rPr lang="en-US" dirty="0" smtClean="0"/>
              <a:t>We could apply </a:t>
            </a:r>
            <a:r>
              <a:rPr lang="en-US" i="1" dirty="0" smtClean="0"/>
              <a:t>Steepest descent, Newton, BFGS, CG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Now:</a:t>
            </a:r>
          </a:p>
          <a:p>
            <a:pPr lvl="1"/>
            <a:r>
              <a:rPr lang="en-US" dirty="0" smtClean="0"/>
              <a:t>Variables can be discrete (scheduling problem, traveling salesman)</a:t>
            </a:r>
          </a:p>
          <a:p>
            <a:pPr lvl="1"/>
            <a:r>
              <a:rPr lang="en-US" dirty="0" smtClean="0"/>
              <a:t>Outcome can be discrete, noisy (typical in statistics) or having multiple local minima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R: </a:t>
            </a:r>
            <a:r>
              <a:rPr lang="en-US" sz="3600" dirty="0"/>
              <a:t>E</a:t>
            </a:r>
            <a:r>
              <a:rPr lang="en-US" sz="3600" dirty="0" smtClean="0"/>
              <a:t>M </a:t>
            </a:r>
            <a:r>
              <a:rPr lang="en-US" sz="3600" dirty="0"/>
              <a:t>Algorithm</a:t>
            </a:r>
            <a:endParaRPr lang="en-US" sz="3600" dirty="0" smtClean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1529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683568" y="1520051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Example: Normal data with some missing observations</a:t>
            </a:r>
          </a:p>
          <a:p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E-step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 &lt;-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Yobs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(n-r)*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EY2 &lt;-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(Yobs^2) + (n-r)*(mut^2 +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M-step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mut1 &lt;- EY / n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sit1 &lt;- EY2 / n - mut1^2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mut1</a:t>
            </a:r>
          </a:p>
          <a:p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sit1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log-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estimates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Yobs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parameter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likelihood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"\n")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Stop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converged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(lltm1 -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 0.001) break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lltm1 &lt;- </a:t>
            </a:r>
            <a:r>
              <a:rPr lang="sv-S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endParaRPr lang="sv-S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sv-S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3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R: EM Algorithm</a:t>
            </a:r>
            <a:endParaRPr lang="en-US" sz="3600" dirty="0" smtClean="0"/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732A38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171529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683568" y="1520051"/>
            <a:ext cx="777686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Example: Normal data with some missing observations</a:t>
            </a:r>
          </a:p>
          <a:p>
            <a:endParaRPr lang="sv-S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sv-SE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(5,1) and set 5 last as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missing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sv-S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rnorm(20,5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x[16:20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sv-S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EM-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em.norm(x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3.856777 3.279395 -33.95757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4.570972 1.523877 -26.37452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4.74952 0.9255991 -23.4036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4.794157 0.7660673 -22.6868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4.805317 0.7255617 -22.53068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4.808106 0.7153964 -22.49403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4.808804 0.7128526 -22.48504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4.808978 0.7122165 -22.4828 </a:t>
            </a:r>
          </a:p>
          <a:p>
            <a:r>
              <a:rPr lang="pl-PL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4.809022 0.7120575 -</a:t>
            </a:r>
            <a:r>
              <a:rPr lang="pl-PL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22.48225</a:t>
            </a:r>
            <a:endParaRPr lang="sv-SE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Note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generates</a:t>
            </a:r>
            <a:r>
              <a:rPr lang="sv-S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parameter </a:t>
            </a:r>
            <a:r>
              <a:rPr lang="sv-S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l-PL" sz="1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v-SE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EM </a:t>
            </a:r>
            <a:r>
              <a:rPr lang="sv-SE" dirty="0" err="1" smtClean="0"/>
              <a:t>algorithm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77098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sv-SE" dirty="0" smtClean="0"/>
                  <a:t>Applications</a:t>
                </a:r>
                <a:endParaRPr lang="sv-SE" dirty="0"/>
              </a:p>
              <a:p>
                <a:pPr lvl="1"/>
                <a:r>
                  <a:rPr lang="sv-SE" dirty="0" err="1" smtClean="0"/>
                  <a:t>Mixture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models</a:t>
                </a:r>
                <a:r>
                  <a:rPr lang="sv-SE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v-SE" dirty="0" smtClean="0"/>
                  <a:t> is a latent </a:t>
                </a:r>
                <a:r>
                  <a:rPr lang="sv-SE" dirty="0" err="1" smtClean="0"/>
                  <a:t>variable</a:t>
                </a:r>
                <a:r>
                  <a:rPr lang="sv-SE" dirty="0" smtClean="0"/>
                  <a:t>)</a:t>
                </a:r>
              </a:p>
              <a:p>
                <a:pPr lvl="2"/>
                <a:r>
                  <a:rPr lang="sv-SE" dirty="0" smtClean="0"/>
                  <a:t>In regression and </a:t>
                </a:r>
                <a:r>
                  <a:rPr lang="sv-SE" dirty="0" err="1" smtClean="0"/>
                  <a:t>classification</a:t>
                </a:r>
                <a:endParaRPr lang="sv-SE" dirty="0" smtClean="0"/>
              </a:p>
              <a:p>
                <a:pPr lvl="3"/>
                <a:r>
                  <a:rPr lang="sv-SE" dirty="0" smtClean="0"/>
                  <a:t>Mixed data </a:t>
                </a:r>
                <a:r>
                  <a:rPr lang="sv-SE" dirty="0" err="1" smtClean="0"/>
                  <a:t>comes</a:t>
                </a:r>
                <a:r>
                  <a:rPr lang="sv-SE" dirty="0" smtClean="0"/>
                  <a:t> from different </a:t>
                </a:r>
                <a:r>
                  <a:rPr lang="sv-SE" dirty="0" err="1" smtClean="0"/>
                  <a:t>sources</a:t>
                </a:r>
                <a:endParaRPr lang="sv-SE" dirty="0" smtClean="0"/>
              </a:p>
              <a:p>
                <a:pPr lvl="2"/>
                <a:r>
                  <a:rPr lang="sv-SE" dirty="0" err="1" smtClean="0"/>
                  <a:t>Clustering</a:t>
                </a:r>
                <a:endParaRPr lang="sv-SE" dirty="0" smtClean="0"/>
              </a:p>
              <a:p>
                <a:pPr lvl="3"/>
                <a:r>
                  <a:rPr lang="sv-SE" dirty="0" err="1" smtClean="0"/>
                  <a:t>Density</a:t>
                </a:r>
                <a:r>
                  <a:rPr lang="sv-SE" dirty="0" smtClean="0"/>
                  <a:t> in </a:t>
                </a:r>
                <a:r>
                  <a:rPr lang="sv-SE" dirty="0" err="1" smtClean="0"/>
                  <a:t>each</a:t>
                </a:r>
                <a:r>
                  <a:rPr lang="sv-SE" dirty="0" smtClean="0"/>
                  <a:t> cluster is </a:t>
                </a:r>
                <a:r>
                  <a:rPr lang="sv-SE" dirty="0" err="1" smtClean="0"/>
                  <a:t>normally</a:t>
                </a:r>
                <a:r>
                  <a:rPr lang="sv-SE" dirty="0" smtClean="0"/>
                  <a:t> distributed</a:t>
                </a:r>
              </a:p>
              <a:p>
                <a:pPr lvl="3"/>
                <a:r>
                  <a:rPr lang="sv-SE" dirty="0" smtClean="0"/>
                  <a:t>Cluster </a:t>
                </a:r>
                <a:r>
                  <a:rPr lang="sv-SE" dirty="0" err="1" smtClean="0"/>
                  <a:t>label</a:t>
                </a:r>
                <a:r>
                  <a:rPr lang="sv-SE" dirty="0" smtClean="0"/>
                  <a:t> is latent</a:t>
                </a:r>
              </a:p>
              <a:p>
                <a:pPr lvl="3"/>
                <a:endParaRPr lang="sv-SE" dirty="0"/>
              </a:p>
              <a:p>
                <a:pPr lvl="3"/>
                <a:endParaRPr lang="sv-SE" dirty="0" smtClean="0"/>
              </a:p>
              <a:p>
                <a:pPr marL="457200" lvl="1" indent="0">
                  <a:buNone/>
                </a:pPr>
                <a:r>
                  <a:rPr lang="sv-SE" dirty="0" err="1" smtClean="0"/>
                  <a:t>Maximizing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likelihood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directly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leads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to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numerical</a:t>
                </a:r>
                <a:r>
                  <a:rPr lang="sv-SE" dirty="0" smtClean="0"/>
                  <a:t> problems</a:t>
                </a:r>
                <a:r>
                  <a:rPr lang="sv-SE" dirty="0" smtClean="0">
                    <a:sym typeface="Wingdings" panose="05000000000000000000" pitchFamily="2" charset="2"/>
                  </a:rPr>
                  <a:t> latent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class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variables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are</a:t>
                </a:r>
                <a:r>
                  <a:rPr lang="sv-SE" dirty="0" smtClean="0">
                    <a:sym typeface="Wingdings" panose="05000000000000000000" pitchFamily="2" charset="2"/>
                  </a:rPr>
                  <a:t>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introduced</a:t>
                </a:r>
                <a:r>
                  <a:rPr lang="sv-SE" dirty="0" smtClean="0">
                    <a:sym typeface="Wingdings" panose="05000000000000000000" pitchFamily="2" charset="2"/>
                  </a:rPr>
                  <a:t> and EM is </a:t>
                </a:r>
                <a:r>
                  <a:rPr lang="sv-SE" dirty="0" err="1" smtClean="0">
                    <a:sym typeface="Wingdings" panose="05000000000000000000" pitchFamily="2" charset="2"/>
                  </a:rPr>
                  <a:t>used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770984" cy="4525963"/>
              </a:xfrm>
              <a:blipFill rotWithShape="1">
                <a:blip r:embed="rId2"/>
                <a:stretch>
                  <a:fillRect l="-1584" t="-1078" r="-4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50882" name="Picture 2" descr="http://i1.wp.com/3.bp.blogspot.com/-kbk_korLXMw/Tj2JMvEPiPI/AAAAAAAAADE/avAFubexWKk/s1600/mixtoolsFig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4944"/>
            <a:ext cx="2373925" cy="236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77914"/>
            <a:ext cx="2304256" cy="59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69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EM </a:t>
            </a:r>
            <a:r>
              <a:rPr lang="sv-SE" dirty="0" err="1" smtClean="0"/>
              <a:t>algorithm</a:t>
            </a:r>
            <a:r>
              <a:rPr lang="sv-SE" dirty="0" smtClean="0"/>
              <a:t> for </a:t>
            </a:r>
            <a:r>
              <a:rPr lang="sv-SE" dirty="0" err="1" smtClean="0"/>
              <a:t>gaussian</a:t>
            </a:r>
            <a:r>
              <a:rPr lang="sv-SE" dirty="0" smtClean="0"/>
              <a:t> </a:t>
            </a:r>
            <a:r>
              <a:rPr lang="sv-SE" dirty="0" err="1" smtClean="0"/>
              <a:t>mixtures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4248472" cy="12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87620"/>
            <a:ext cx="4284464" cy="347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00192" y="2965836"/>
                <a:ext cx="1716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𝑛𝑘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=</m:t>
                      </m:r>
                      <m:r>
                        <a:rPr lang="sv-SE" b="0" i="1" smtClean="0">
                          <a:latin typeface="Cambria Math"/>
                        </a:rPr>
                        <m:t>𝛾</m:t>
                      </m:r>
                      <m:r>
                        <a:rPr lang="sv-SE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𝑛𝑘</m:t>
                          </m:r>
                        </m:sub>
                      </m:sSub>
                      <m:r>
                        <a:rPr lang="sv-SE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65836"/>
                <a:ext cx="171668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88224" y="5805264"/>
            <a:ext cx="17281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smtClean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sv-SE" sz="600" dirty="0" err="1" smtClean="0">
                <a:solidFill>
                  <a:schemeClr val="bg1">
                    <a:lumMod val="50000"/>
                  </a:schemeClr>
                </a:solidFill>
              </a:rPr>
              <a:t>Pattern</a:t>
            </a:r>
            <a:r>
              <a:rPr lang="sv-SE" sz="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v-SE" sz="600" dirty="0" err="1" smtClean="0">
                <a:solidFill>
                  <a:schemeClr val="bg1">
                    <a:lumMod val="50000"/>
                  </a:schemeClr>
                </a:solidFill>
              </a:rPr>
              <a:t>recognition</a:t>
            </a:r>
            <a:r>
              <a:rPr lang="sv-SE" sz="600" dirty="0" smtClean="0">
                <a:solidFill>
                  <a:schemeClr val="bg1">
                    <a:lumMod val="50000"/>
                  </a:schemeClr>
                </a:solidFill>
              </a:rPr>
              <a:t> by Bishop</a:t>
            </a:r>
            <a:endParaRPr lang="sv-SE" sz="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4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err="1" smtClean="0"/>
              <a:t>Stochastic</a:t>
            </a:r>
            <a:r>
              <a:rPr lang="sv-SE" sz="2800" dirty="0" smtClean="0"/>
              <a:t> and </a:t>
            </a:r>
            <a:r>
              <a:rPr lang="sv-SE" sz="2800" dirty="0" err="1" smtClean="0"/>
              <a:t>combinatorial</a:t>
            </a:r>
            <a:r>
              <a:rPr lang="sv-SE" sz="2800" dirty="0" smtClean="0"/>
              <a:t> </a:t>
            </a:r>
            <a:r>
              <a:rPr lang="sv-SE" sz="2800" dirty="0" err="1" smtClean="0"/>
              <a:t>optimization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Given set of states S, objective to minimize </a:t>
            </a:r>
            <a:r>
              <a:rPr lang="en-US" i="1" dirty="0" smtClean="0"/>
              <a:t>f(s), </a:t>
            </a:r>
            <a:r>
              <a:rPr lang="en-US" dirty="0" smtClean="0"/>
              <a:t>typically S is large.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Sometimes, exhaustive search is possible (shortest path algorithm)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Often exhaustive search is computationally expensive, sometimes NP-hard (traveling salesman)</a:t>
            </a:r>
          </a:p>
          <a:p>
            <a:endParaRPr lang="en-US" dirty="0" smtClean="0"/>
          </a:p>
          <a:p>
            <a:r>
              <a:rPr lang="en-US" dirty="0" smtClean="0"/>
              <a:t>Alternative – a solution (sometimes exact) can be obtained by </a:t>
            </a:r>
            <a:r>
              <a:rPr lang="en-US" i="1" dirty="0" smtClean="0">
                <a:solidFill>
                  <a:srgbClr val="0070C0"/>
                </a:solidFill>
              </a:rPr>
              <a:t>stochastic methods</a:t>
            </a:r>
            <a:r>
              <a:rPr lang="en-US" dirty="0" smtClean="0"/>
              <a:t> (ex: simulated annealing, genetic algorithms)</a:t>
            </a:r>
          </a:p>
          <a:p>
            <a:pPr>
              <a:buNone/>
            </a:pPr>
            <a:endParaRPr lang="en-US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Idea comes from physics (melted metal is being cooled)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Energy of the metal (decreasing, but not monotonic)</a:t>
            </a:r>
          </a:p>
          <a:p>
            <a:pPr lvl="1"/>
            <a:r>
              <a:rPr lang="en-US" dirty="0" smtClean="0"/>
              <a:t>Temperature (decreasing)</a:t>
            </a:r>
          </a:p>
          <a:p>
            <a:endParaRPr lang="en-US" dirty="0" smtClean="0"/>
          </a:p>
          <a:p>
            <a:r>
              <a:rPr lang="en-US" dirty="0" smtClean="0"/>
              <a:t>How to find minimum energy (global one)? 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625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1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700808"/>
            <a:ext cx="6343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07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Comments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Check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www.youtube.com/watch?v=iaq_Fpr4KZc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to generate new state?</a:t>
            </a:r>
          </a:p>
          <a:p>
            <a:pPr lvl="1"/>
            <a:r>
              <a:rPr lang="en-US" dirty="0" smtClean="0"/>
              <a:t>Continuous inputs: choose new point at some distance </a:t>
            </a:r>
            <a:r>
              <a:rPr lang="en-US" i="1" dirty="0" smtClean="0"/>
              <a:t>r</a:t>
            </a:r>
            <a:r>
              <a:rPr lang="en-US" dirty="0" smtClean="0"/>
              <a:t> from the current point </a:t>
            </a:r>
            <a:r>
              <a:rPr lang="en-US" i="1" dirty="0" smtClean="0"/>
              <a:t>(r</a:t>
            </a:r>
            <a:r>
              <a:rPr lang="en-US" dirty="0" smtClean="0"/>
              <a:t> can be a random variable..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Discrete inputs: same idea or rearrangements</a:t>
            </a:r>
          </a:p>
          <a:p>
            <a:endParaRPr lang="en-US" dirty="0" smtClean="0"/>
          </a:p>
          <a:p>
            <a:r>
              <a:rPr lang="en-US" dirty="0" smtClean="0"/>
              <a:t>How to choose selection probability</a:t>
            </a:r>
          </a:p>
          <a:p>
            <a:pPr lvl="1"/>
            <a:r>
              <a:rPr lang="en-US" dirty="0" smtClean="0"/>
              <a:t>Sometimes chosen as exp(-</a:t>
            </a:r>
            <a:r>
              <a:rPr lang="el-GR" dirty="0" smtClean="0"/>
              <a:t>δ</a:t>
            </a:r>
            <a:r>
              <a:rPr lang="en-US" dirty="0" smtClean="0"/>
              <a:t>f/T)</a:t>
            </a:r>
          </a:p>
          <a:p>
            <a:endParaRPr lang="en-US" dirty="0" smtClean="0"/>
          </a:p>
          <a:p>
            <a:r>
              <a:rPr lang="en-US" dirty="0" smtClean="0"/>
              <a:t>How to choose temperature function?</a:t>
            </a:r>
          </a:p>
          <a:p>
            <a:pPr lvl="1"/>
            <a:r>
              <a:rPr lang="en-US" dirty="0" smtClean="0"/>
              <a:t>continuous or noisy functions, taken constant</a:t>
            </a:r>
          </a:p>
          <a:p>
            <a:pPr lvl="1"/>
            <a:r>
              <a:rPr lang="en-US" dirty="0" smtClean="0"/>
              <a:t>Another choice</a:t>
            </a:r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5625394"/>
            <a:ext cx="3505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34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Traveling salesman</a:t>
            </a:r>
          </a:p>
          <a:p>
            <a:r>
              <a:rPr lang="en-US" dirty="0"/>
              <a:t>	</a:t>
            </a:r>
            <a:r>
              <a:rPr lang="en-US" dirty="0" smtClean="0"/>
              <a:t>Assume constant temperature</a:t>
            </a:r>
          </a:p>
          <a:p>
            <a:pPr>
              <a:buNone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Choose initial configuration (A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Generate new configuration by 2-rearrangement:</a:t>
            </a:r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endParaRPr lang="en-US" dirty="0" smtClean="0"/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Measure difference in path length </a:t>
            </a:r>
            <a:r>
              <a:rPr lang="el-GR" dirty="0" smtClean="0"/>
              <a:t>δ</a:t>
            </a:r>
            <a:r>
              <a:rPr lang="en-US" dirty="0" smtClean="0"/>
              <a:t>f between new and old configuration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If shorter path found, accept it otherwise accept it with probability P(</a:t>
            </a:r>
            <a:r>
              <a:rPr lang="el-GR" dirty="0" smtClean="0"/>
              <a:t>δ</a:t>
            </a:r>
            <a:r>
              <a:rPr lang="en-US" dirty="0" smtClean="0"/>
              <a:t>f)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 smtClean="0"/>
              <a:t>Repeat until maximum iteration condition fulfilled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sv-SE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474343"/>
            <a:ext cx="3457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39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 comes from biology (the fittest survives)</a:t>
            </a:r>
          </a:p>
          <a:p>
            <a:endParaRPr lang="en-US" dirty="0" smtClean="0"/>
          </a:p>
          <a:p>
            <a:r>
              <a:rPr lang="en-US" dirty="0" smtClean="0"/>
              <a:t>Variables=genotypes</a:t>
            </a:r>
          </a:p>
          <a:p>
            <a:r>
              <a:rPr lang="en-US" dirty="0" smtClean="0"/>
              <a:t>Observation=organism, characterized by genetic code</a:t>
            </a:r>
          </a:p>
          <a:p>
            <a:r>
              <a:rPr lang="en-US" dirty="0" smtClean="0"/>
              <a:t>State space= Population of organisms</a:t>
            </a:r>
          </a:p>
          <a:p>
            <a:r>
              <a:rPr lang="en-US" dirty="0" smtClean="0"/>
              <a:t>Objective function=fitness of organism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New points are obtained from old points by crossover and mutation, the population retains only fittest organisms (with better objective function)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How to code the points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Enumerate each point in </a:t>
            </a:r>
            <a:r>
              <a:rPr lang="en-US" sz="1400" i="1" dirty="0" smtClean="0"/>
              <a:t>S</a:t>
            </a:r>
            <a:endParaRPr lang="en-US" sz="14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1400" dirty="0" smtClean="0"/>
              <a:t>Code for observation </a:t>
            </a:r>
            <a:r>
              <a:rPr lang="en-US" sz="1400" i="1" dirty="0" err="1" smtClean="0"/>
              <a:t>i</a:t>
            </a:r>
            <a:r>
              <a:rPr lang="en-US" sz="1400" dirty="0" smtClean="0"/>
              <a:t> is presented by binary representation of </a:t>
            </a:r>
            <a:r>
              <a:rPr lang="en-US" sz="1400" i="1" dirty="0" err="1" smtClean="0"/>
              <a:t>i</a:t>
            </a:r>
            <a:endParaRPr lang="en-US" sz="1400" dirty="0" smtClean="0"/>
          </a:p>
          <a:p>
            <a:pPr lvl="1"/>
            <a:r>
              <a:rPr lang="en-US" sz="1400" dirty="0" smtClean="0"/>
              <a:t>Other encodings are possible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Mutation and recombination rules</a:t>
            </a:r>
          </a:p>
          <a:p>
            <a:pPr>
              <a:buNone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732A38</a:t>
            </a:r>
            <a:endParaRPr lang="sv-SE" dirty="0"/>
          </a:p>
        </p:txBody>
      </p:sp>
      <p:pic>
        <p:nvPicPr>
          <p:cNvPr id="284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60956"/>
            <a:ext cx="4704168" cy="290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40769</TotalTime>
  <Words>1298</Words>
  <Application>Microsoft Office PowerPoint</Application>
  <PresentationFormat>On-screen Show (4:3)</PresentationFormat>
  <Paragraphs>248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Theme1</vt:lpstr>
      <vt:lpstr>Ekvation</vt:lpstr>
      <vt:lpstr>Lecture 6: Stochastic optimization  EM algorithm</vt:lpstr>
      <vt:lpstr>Stochastic and combinatorial optimization</vt:lpstr>
      <vt:lpstr>Stochastic and combinatorial optimization</vt:lpstr>
      <vt:lpstr>Simulated annealing</vt:lpstr>
      <vt:lpstr>Simulated annealing</vt:lpstr>
      <vt:lpstr>Simulated annealing</vt:lpstr>
      <vt:lpstr>Simulated annealing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Stochastic gradient descent</vt:lpstr>
      <vt:lpstr>Stochastic gradient descent</vt:lpstr>
      <vt:lpstr>Stochastic gradient descent</vt:lpstr>
      <vt:lpstr>EM algorithm</vt:lpstr>
      <vt:lpstr>EM algorithm</vt:lpstr>
      <vt:lpstr>R: EM Algorithm</vt:lpstr>
      <vt:lpstr>R: EM Algorithm</vt:lpstr>
      <vt:lpstr>R: EM Algorithm</vt:lpstr>
      <vt:lpstr>EM algorithm</vt:lpstr>
      <vt:lpstr>EM algorithm for gaussian mixtures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2909</cp:revision>
  <dcterms:created xsi:type="dcterms:W3CDTF">2010-03-24T13:38:58Z</dcterms:created>
  <dcterms:modified xsi:type="dcterms:W3CDTF">2016-03-10T08:34:56Z</dcterms:modified>
</cp:coreProperties>
</file>