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7" r:id="rId15"/>
    <p:sldId id="279" r:id="rId16"/>
    <p:sldId id="280" r:id="rId17"/>
    <p:sldId id="282" r:id="rId18"/>
    <p:sldId id="269" r:id="rId19"/>
    <p:sldId id="270" r:id="rId20"/>
    <p:sldId id="271" r:id="rId21"/>
    <p:sldId id="272" r:id="rId22"/>
    <p:sldId id="281" r:id="rId23"/>
    <p:sldId id="274" r:id="rId24"/>
    <p:sldId id="273" r:id="rId25"/>
    <p:sldId id="283" r:id="rId26"/>
    <p:sldId id="275" r:id="rId27"/>
    <p:sldId id="276" r:id="rId28"/>
    <p:sldId id="285" r:id="rId29"/>
    <p:sldId id="286" r:id="rId30"/>
    <p:sldId id="287" r:id="rId31"/>
    <p:sldId id="284" r:id="rId32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7" autoAdjust="0"/>
  </p:normalViewPr>
  <p:slideViewPr>
    <p:cSldViewPr>
      <p:cViewPr varScale="1">
        <p:scale>
          <a:sx n="53" d="100"/>
          <a:sy n="53" d="100"/>
        </p:scale>
        <p:origin x="-143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 altLang="sv-SE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sv-SE" smtClean="0"/>
              <a:t>Introductory course "Statistics &amp; Data Mining" 2012</a:t>
            </a:r>
            <a:endParaRPr lang="sv-SE" altLang="sv-S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F7E423-A86E-48F2-9901-888148B60AB9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FDD64-4552-49D1-91D9-583CBF40CAD3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8387-1DFD-4487-9C39-B0F69FEE30BC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E58FF-B2FE-43A6-8622-A6AF4899E48C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0857-6695-47BC-9102-FBD2DABEDE4A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715B9-0668-4C00-BA63-A79FB0EF2E91}" type="datetime1">
              <a:rPr lang="sv-SE" smtClean="0"/>
              <a:t>2016-01-05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1A5D-3234-434A-9EED-B0DD869D7316}" type="datetime1">
              <a:rPr lang="sv-SE" smtClean="0"/>
              <a:t>2016-01-05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CF7B-AAAB-461F-BEAF-98B185D3BFF1}" type="datetime1">
              <a:rPr lang="sv-SE" smtClean="0"/>
              <a:t>2016-01-05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F6FC-89D1-4EFF-8EED-1715E10DE9C8}" type="datetime1">
              <a:rPr lang="sv-SE" smtClean="0"/>
              <a:t>2016-01-05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89F4-6B10-443F-BA21-0BDE28E12CB7}" type="datetime1">
              <a:rPr lang="sv-SE" smtClean="0"/>
              <a:t>2016-01-05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4D8D5-DFB9-4BBE-8DC2-7CF629328E30}" type="datetime1">
              <a:rPr lang="sv-SE" smtClean="0"/>
              <a:t>2016-01-05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 smtClean="0"/>
              <a:t>Click to edit Master text styles</a:t>
            </a:r>
          </a:p>
          <a:p>
            <a:pPr lvl="1"/>
            <a:r>
              <a:rPr lang="en-US" altLang="sv-SE" smtClean="0"/>
              <a:t>Second level</a:t>
            </a:r>
          </a:p>
          <a:p>
            <a:pPr lvl="2"/>
            <a:r>
              <a:rPr lang="en-US" altLang="sv-SE" smtClean="0"/>
              <a:t>Third level</a:t>
            </a:r>
          </a:p>
          <a:p>
            <a:pPr lvl="3"/>
            <a:r>
              <a:rPr lang="en-US" altLang="sv-SE" smtClean="0"/>
              <a:t>Fourth level</a:t>
            </a:r>
          </a:p>
          <a:p>
            <a:pPr lvl="4"/>
            <a:r>
              <a:rPr lang="en-US" altLang="sv-SE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AE7DD0-2A4E-4967-AA34-A98B8B6B1F0B}" type="datetime1">
              <a:rPr lang="sv-SE" smtClean="0"/>
              <a:t>2016-01-05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772400" cy="1470025"/>
          </a:xfrm>
        </p:spPr>
        <p:txBody>
          <a:bodyPr/>
          <a:lstStyle/>
          <a:p>
            <a:pPr eaLnBrk="1" hangingPunct="1"/>
            <a:r>
              <a:rPr lang="sv-SE" altLang="sv-SE" sz="4800" dirty="0" err="1" smtClean="0"/>
              <a:t>Introduction</a:t>
            </a:r>
            <a:r>
              <a:rPr lang="sv-SE" altLang="sv-SE" sz="4800" dirty="0" smtClean="0"/>
              <a:t> </a:t>
            </a:r>
            <a:r>
              <a:rPr lang="sv-SE" altLang="sv-SE" sz="4800" dirty="0" err="1" smtClean="0"/>
              <a:t>to</a:t>
            </a:r>
            <a:r>
              <a:rPr lang="sv-SE" altLang="sv-SE" sz="4800" dirty="0" smtClean="0"/>
              <a:t> R</a:t>
            </a:r>
            <a:br>
              <a:rPr lang="sv-SE" altLang="sv-SE" sz="4800" dirty="0" smtClean="0"/>
            </a:br>
            <a:endParaRPr lang="sv-SE" altLang="sv-SE" sz="4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23528" y="1628775"/>
            <a:ext cx="633571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>
                <a:latin typeface="Courier New" pitchFamily="49" charset="0"/>
              </a:rPr>
              <a:t>matrix()</a:t>
            </a: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</a:t>
            </a:r>
            <a:r>
              <a:rPr lang="en-GB" altLang="sv-SE" sz="1600" dirty="0">
                <a:latin typeface="Courier New" pitchFamily="49" charset="0"/>
              </a:rPr>
              <a:t>a&lt;-matrix(</a:t>
            </a:r>
            <a:r>
              <a:rPr lang="en-GB" altLang="sv-SE" sz="1600" i="1" dirty="0" err="1"/>
              <a:t>values</a:t>
            </a:r>
            <a:r>
              <a:rPr lang="en-GB" altLang="sv-SE" sz="1600" dirty="0" err="1">
                <a:latin typeface="Courier New" pitchFamily="49" charset="0"/>
              </a:rPr>
              <a:t>,nrow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 err="1"/>
              <a:t>m</a:t>
            </a:r>
            <a:r>
              <a:rPr lang="en-GB" altLang="sv-SE" sz="1600" dirty="0" err="1">
                <a:latin typeface="Courier New" pitchFamily="49" charset="0"/>
              </a:rPr>
              <a:t>,ncol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i="1" dirty="0"/>
              <a:t>n</a:t>
            </a:r>
            <a:r>
              <a:rPr lang="en-GB" altLang="sv-SE" sz="1600" dirty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i="1" dirty="0"/>
              <a:t>Values should be listed </a:t>
            </a:r>
            <a:r>
              <a:rPr lang="en-GB" altLang="sv-SE" sz="1600" i="1" dirty="0" err="1"/>
              <a:t>columnvise</a:t>
            </a:r>
            <a:endParaRPr lang="en-GB" altLang="sv-SE" sz="1600" i="1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	 </a:t>
            </a:r>
            <a:r>
              <a:rPr lang="en-GB" altLang="sv-SE" sz="1600" dirty="0" err="1">
                <a:latin typeface="Courier New" pitchFamily="49" charset="0"/>
              </a:rPr>
              <a:t>nrow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and </a:t>
            </a:r>
            <a:r>
              <a:rPr lang="en-GB" altLang="sv-SE" sz="1600" dirty="0" err="1">
                <a:latin typeface="Courier New" pitchFamily="49" charset="0"/>
              </a:rPr>
              <a:t>ncol</a:t>
            </a:r>
            <a:r>
              <a:rPr lang="en-GB" altLang="sv-SE" sz="1600" dirty="0">
                <a:latin typeface="Courier New" pitchFamily="49" charset="0"/>
              </a:rPr>
              <a:t>=</a:t>
            </a:r>
            <a:r>
              <a:rPr lang="en-GB" altLang="sv-SE" sz="1600" dirty="0"/>
              <a:t> can be </a:t>
            </a:r>
            <a:r>
              <a:rPr lang="en-GB" altLang="sv-SE" sz="1600" dirty="0" smtClean="0"/>
              <a:t>skipped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 smtClean="0"/>
          </a:p>
          <a:p>
            <a:pPr marL="285750" indent="-285750">
              <a:spcBef>
                <a:spcPct val="50000"/>
              </a:spcBef>
            </a:pPr>
            <a:r>
              <a:rPr lang="en-GB" altLang="sv-SE" sz="1600" dirty="0" smtClean="0"/>
              <a:t>Create empty matrix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sv-SE" sz="1600" dirty="0"/>
          </a:p>
        </p:txBody>
      </p:sp>
      <p:graphicFrame>
        <p:nvGraphicFramePr>
          <p:cNvPr id="276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8953"/>
              </p:ext>
            </p:extLst>
          </p:nvPr>
        </p:nvGraphicFramePr>
        <p:xfrm>
          <a:off x="5436096" y="1916832"/>
          <a:ext cx="3456261" cy="1495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Bitmappsbild" r:id="rId3" imgW="3172268" imgH="1371429" progId="PBrush">
                  <p:embed/>
                </p:oleObj>
              </mc:Choice>
              <mc:Fallback>
                <p:oleObj name="Bitmappsbild" r:id="rId3" imgW="3172268" imgH="137142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456261" cy="1495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8082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27653" name="Title 4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sv-SE" sz="4400" dirty="0">
                <a:solidFill>
                  <a:schemeClr val="bg1"/>
                </a:solidFill>
              </a:rPr>
              <a:t>Matrices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09120"/>
            <a:ext cx="280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61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286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Matrix operations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4058320" cy="36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48064" y="191683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/>
              <a:t>Usual</a:t>
            </a:r>
            <a:r>
              <a:rPr lang="sv-SE" dirty="0" smtClean="0"/>
              <a:t> </a:t>
            </a:r>
            <a:r>
              <a:rPr lang="sv-SE" dirty="0" err="1" smtClean="0"/>
              <a:t>vector</a:t>
            </a:r>
            <a:r>
              <a:rPr lang="sv-SE" dirty="0" smtClean="0"/>
              <a:t> operations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be </a:t>
            </a:r>
            <a:r>
              <a:rPr lang="sv-SE" dirty="0" err="1" smtClean="0"/>
              <a:t>applied</a:t>
            </a:r>
            <a:r>
              <a:rPr lang="sv-SE" dirty="0" smtClean="0"/>
              <a:t>:</a:t>
            </a:r>
            <a:endParaRPr lang="sv-SE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80" y="3068960"/>
            <a:ext cx="3105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080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sv-SE" sz="2400" dirty="0" smtClean="0"/>
              <a:t>Matrix operators/functions:</a:t>
            </a:r>
          </a:p>
          <a:p>
            <a:pPr>
              <a:spcBef>
                <a:spcPct val="50000"/>
              </a:spcBef>
            </a:pPr>
            <a:r>
              <a:rPr lang="en-GB" altLang="sv-SE" sz="2400" dirty="0" smtClean="0"/>
              <a:t>transpose	</a:t>
            </a:r>
            <a:r>
              <a:rPr lang="en-GB" altLang="sv-SE" sz="2400" dirty="0" smtClean="0">
                <a:latin typeface="Courier New" pitchFamily="49" charset="0"/>
              </a:rPr>
              <a:t>b=t(a)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 smtClean="0">
                <a:latin typeface="Courier New" pitchFamily="49" charset="0"/>
              </a:rPr>
              <a:t>	</a:t>
            </a:r>
            <a:r>
              <a:rPr lang="en-GB" altLang="sv-SE" sz="2400" i="1" dirty="0" smtClean="0"/>
              <a:t>b</a:t>
            </a:r>
            <a:r>
              <a:rPr lang="en-GB" altLang="sv-SE" sz="2400" dirty="0" smtClean="0"/>
              <a:t> = </a:t>
            </a:r>
            <a:r>
              <a:rPr lang="en-GB" altLang="sv-SE" sz="2400" i="1" dirty="0" err="1" smtClean="0"/>
              <a:t>a</a:t>
            </a:r>
            <a:r>
              <a:rPr lang="en-GB" altLang="sv-SE" sz="2400" baseline="30000" dirty="0" err="1" smtClean="0"/>
              <a:t>T</a:t>
            </a:r>
            <a:endParaRPr lang="en-GB" altLang="sv-SE" sz="2400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GB" altLang="sv-SE" sz="2400" dirty="0" smtClean="0"/>
              <a:t>Inverse </a:t>
            </a:r>
            <a:r>
              <a:rPr lang="en-GB" altLang="sv-SE" sz="2400" i="1" dirty="0"/>
              <a:t>b</a:t>
            </a:r>
            <a:r>
              <a:rPr lang="en-GB" altLang="sv-SE" sz="2400" dirty="0"/>
              <a:t> = </a:t>
            </a:r>
            <a:r>
              <a:rPr lang="en-GB" altLang="sv-SE" sz="2400" i="1" dirty="0"/>
              <a:t>a</a:t>
            </a:r>
            <a:r>
              <a:rPr lang="en-GB" altLang="sv-SE" sz="2400" baseline="30000" dirty="0"/>
              <a:t>-1</a:t>
            </a:r>
            <a:endParaRPr lang="sv-SE" altLang="sv-SE" sz="2400" dirty="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2400" dirty="0" smtClean="0"/>
              <a:t>		</a:t>
            </a:r>
            <a:r>
              <a:rPr lang="en-GB" altLang="sv-SE" sz="2400" dirty="0" smtClean="0">
                <a:latin typeface="Courier New" pitchFamily="49" charset="0"/>
              </a:rPr>
              <a:t>b=solve(a)</a:t>
            </a:r>
            <a:r>
              <a:rPr lang="en-GB" altLang="sv-SE" sz="2400" dirty="0" smtClean="0"/>
              <a:t>	</a:t>
            </a:r>
          </a:p>
          <a:p>
            <a:pPr>
              <a:spcBef>
                <a:spcPct val="50000"/>
              </a:spcBef>
            </a:pPr>
            <a:r>
              <a:rPr lang="sv-SE" altLang="sv-SE" sz="2400" dirty="0" err="1" smtClean="0"/>
              <a:t>Solve</a:t>
            </a:r>
            <a:r>
              <a:rPr lang="sv-SE" altLang="sv-SE" sz="2400" i="1" dirty="0" smtClean="0"/>
              <a:t> d=</a:t>
            </a:r>
            <a:r>
              <a:rPr lang="en-GB" altLang="sv-SE" sz="2400" i="1" dirty="0" smtClean="0"/>
              <a:t>a</a:t>
            </a:r>
            <a:r>
              <a:rPr lang="en-GB" altLang="sv-SE" sz="2400" baseline="30000" dirty="0" smtClean="0"/>
              <a:t>-1</a:t>
            </a:r>
            <a:r>
              <a:rPr lang="en-GB" altLang="sv-SE" sz="2400" dirty="0" smtClean="0"/>
              <a:t>b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GB" altLang="sv-SE" sz="2400" dirty="0"/>
              <a:t>	</a:t>
            </a:r>
            <a:r>
              <a:rPr lang="en-GB" altLang="sv-SE" sz="2400" dirty="0" smtClean="0">
                <a:latin typeface="Courier New" pitchFamily="49" charset="0"/>
              </a:rPr>
              <a:t>d=solve(</a:t>
            </a:r>
            <a:r>
              <a:rPr lang="en-GB" altLang="sv-SE" sz="2400" dirty="0" err="1" smtClean="0">
                <a:latin typeface="Courier New" pitchFamily="49" charset="0"/>
              </a:rPr>
              <a:t>a,b</a:t>
            </a:r>
            <a:r>
              <a:rPr lang="en-GB" altLang="sv-SE" sz="2400" dirty="0" smtClean="0">
                <a:latin typeface="Courier New" pitchFamily="49" charset="0"/>
              </a:rPr>
              <a:t>)</a:t>
            </a:r>
            <a:r>
              <a:rPr lang="en-GB" altLang="sv-SE" sz="2400" dirty="0"/>
              <a:t>	</a:t>
            </a:r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sv-SE" altLang="sv-SE" sz="2400" dirty="0"/>
          </a:p>
          <a:p>
            <a:pPr>
              <a:spcBef>
                <a:spcPct val="50000"/>
              </a:spcBef>
            </a:pPr>
            <a:endParaRPr lang="en-GB" altLang="sv-SE" sz="2400" dirty="0" smtClean="0"/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2970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Matrix operations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30256"/>
            <a:ext cx="3995936" cy="345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96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dirty="0" err="1" smtClean="0"/>
              <a:t>Indexing</a:t>
            </a:r>
            <a:r>
              <a:rPr lang="sv-SE" altLang="sv-SE" dirty="0" smtClean="0"/>
              <a:t> for </a:t>
            </a:r>
            <a:r>
              <a:rPr lang="sv-SE" altLang="sv-SE" dirty="0" err="1" smtClean="0"/>
              <a:t>matrices</a:t>
            </a:r>
            <a:endParaRPr lang="sv-SE" altLang="sv-SE" dirty="0" smtClean="0"/>
          </a:p>
        </p:txBody>
      </p:sp>
      <p:sp>
        <p:nvSpPr>
          <p:cNvPr id="2560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sv-SE" sz="2000" dirty="0" smtClean="0"/>
              <a:t>Positive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x[1,6]     x[2:10,]</a:t>
            </a:r>
          </a:p>
          <a:p>
            <a:pPr>
              <a:defRPr/>
            </a:pPr>
            <a:endParaRPr lang="en-US" altLang="sv-SE" sz="2000" dirty="0" smtClean="0"/>
          </a:p>
          <a:p>
            <a:pPr>
              <a:defRPr/>
            </a:pPr>
            <a:r>
              <a:rPr lang="en-US" altLang="sv-SE" sz="2000" dirty="0" smtClean="0"/>
              <a:t>Negative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x[2,-(1:5)]   </a:t>
            </a:r>
            <a:r>
              <a:rPr lang="en-US" altLang="sv-SE" sz="2000" dirty="0" smtClean="0"/>
              <a:t>row 2 and all columns except 1:5</a:t>
            </a:r>
          </a:p>
          <a:p>
            <a:pPr>
              <a:buFont typeface="Wingdings" pitchFamily="2" charset="2"/>
              <a:buNone/>
              <a:defRPr/>
            </a:pPr>
            <a:endParaRPr lang="en-US" altLang="sv-SE" sz="2000" dirty="0" smtClean="0"/>
          </a:p>
          <a:p>
            <a:pPr>
              <a:defRPr/>
            </a:pPr>
            <a:r>
              <a:rPr lang="en-US" altLang="sv-SE" sz="2000" dirty="0" smtClean="0"/>
              <a:t>Entire column or row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y=x[2,]  entire row </a:t>
            </a:r>
            <a:r>
              <a:rPr lang="en-US" altLang="sv-SE" sz="2000" dirty="0" smtClean="0"/>
              <a:t>2</a:t>
            </a:r>
          </a:p>
          <a:p>
            <a:pPr>
              <a:defRPr/>
            </a:pPr>
            <a:endParaRPr lang="en-US" altLang="sv-SE" sz="2000" dirty="0"/>
          </a:p>
          <a:p>
            <a:pPr>
              <a:defRPr/>
            </a:pPr>
            <a:r>
              <a:rPr lang="en-US" altLang="sv-SE" sz="2000" dirty="0" smtClean="0"/>
              <a:t>Extraction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x[x&gt;5]</a:t>
            </a:r>
            <a:endParaRPr lang="en-US" altLang="sv-SE" sz="2000" dirty="0" smtClean="0"/>
          </a:p>
          <a:p>
            <a:pPr>
              <a:buFont typeface="Wingdings" pitchFamily="2" charset="2"/>
              <a:buNone/>
              <a:defRPr/>
            </a:pPr>
            <a:endParaRPr lang="en-US" altLang="sv-SE" sz="2000" dirty="0" smtClean="0"/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869160"/>
            <a:ext cx="21621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6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Replication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 smtClean="0"/>
              <a:t>Replication</a:t>
            </a:r>
            <a:r>
              <a:rPr lang="sv-SE" sz="2400" dirty="0" smtClean="0"/>
              <a:t> for </a:t>
            </a:r>
            <a:r>
              <a:rPr lang="sv-SE" sz="2400" dirty="0" err="1" smtClean="0"/>
              <a:t>vectors</a:t>
            </a:r>
            <a:endParaRPr lang="sv-SE" sz="2400" dirty="0" smtClean="0"/>
          </a:p>
          <a:p>
            <a:pPr lvl="1"/>
            <a:r>
              <a:rPr lang="sv-SE" sz="2000" dirty="0" smtClean="0"/>
              <a:t>rep(</a:t>
            </a:r>
            <a:r>
              <a:rPr lang="sv-SE" sz="2000" dirty="0" err="1" smtClean="0"/>
              <a:t>what</a:t>
            </a:r>
            <a:r>
              <a:rPr lang="sv-SE" sz="2000" dirty="0" smtClean="0"/>
              <a:t>, </a:t>
            </a:r>
            <a:r>
              <a:rPr lang="sv-SE" sz="2000" dirty="0" err="1" smtClean="0"/>
              <a:t>times</a:t>
            </a:r>
            <a:r>
              <a:rPr lang="sv-SE" sz="2000" dirty="0" smtClean="0"/>
              <a:t>)</a:t>
            </a:r>
          </a:p>
          <a:p>
            <a:pPr lvl="1"/>
            <a:endParaRPr lang="sv-SE" sz="2000" dirty="0" smtClean="0"/>
          </a:p>
          <a:p>
            <a:r>
              <a:rPr lang="sv-SE" sz="2400" dirty="0" err="1" smtClean="0"/>
              <a:t>Replication</a:t>
            </a:r>
            <a:r>
              <a:rPr lang="sv-SE" sz="2400" dirty="0" smtClean="0"/>
              <a:t> for </a:t>
            </a:r>
            <a:r>
              <a:rPr lang="sv-SE" sz="2400" dirty="0" err="1" smtClean="0"/>
              <a:t>matrices</a:t>
            </a:r>
            <a:endParaRPr lang="sv-SE" sz="2400" dirty="0" smtClean="0"/>
          </a:p>
          <a:p>
            <a:pPr lvl="1"/>
            <a:r>
              <a:rPr lang="sv-SE" sz="2000" dirty="0" smtClean="0"/>
              <a:t>matrix()</a:t>
            </a:r>
          </a:p>
          <a:p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1916832"/>
            <a:ext cx="39719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25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Matrix operations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 lnSpcReduction="20000"/>
          </a:bodyPr>
          <a:lstStyle/>
          <a:p>
            <a:r>
              <a:rPr lang="sv-SE" sz="2400" dirty="0" smtClean="0"/>
              <a:t>Dimension</a:t>
            </a:r>
          </a:p>
          <a:p>
            <a:pPr lvl="1"/>
            <a:r>
              <a:rPr lang="sv-SE" sz="2000" dirty="0" err="1" smtClean="0"/>
              <a:t>dim</a:t>
            </a:r>
            <a:r>
              <a:rPr lang="sv-SE" sz="2000" dirty="0" smtClean="0"/>
              <a:t>(mat)</a:t>
            </a:r>
          </a:p>
          <a:p>
            <a:r>
              <a:rPr lang="sv-SE" sz="2400" dirty="0" err="1" smtClean="0"/>
              <a:t>Row</a:t>
            </a:r>
            <a:r>
              <a:rPr lang="sv-SE" sz="2400" dirty="0" smtClean="0"/>
              <a:t>/</a:t>
            </a:r>
            <a:r>
              <a:rPr lang="sv-SE" sz="2400" dirty="0" err="1" smtClean="0"/>
              <a:t>column</a:t>
            </a:r>
            <a:r>
              <a:rPr lang="sv-SE" sz="2400" dirty="0" smtClean="0"/>
              <a:t> </a:t>
            </a:r>
            <a:r>
              <a:rPr lang="sv-SE" sz="2400" dirty="0" err="1" smtClean="0"/>
              <a:t>stististics</a:t>
            </a:r>
            <a:endParaRPr lang="sv-SE" sz="2400" dirty="0" smtClean="0"/>
          </a:p>
          <a:p>
            <a:pPr lvl="1"/>
            <a:r>
              <a:rPr lang="sv-SE" sz="2000" dirty="0" err="1" smtClean="0"/>
              <a:t>colMeans</a:t>
            </a:r>
            <a:r>
              <a:rPr lang="sv-SE" sz="2000" dirty="0" smtClean="0"/>
              <a:t>, </a:t>
            </a:r>
            <a:r>
              <a:rPr lang="sv-SE" sz="2000" dirty="0" err="1" smtClean="0"/>
              <a:t>rowMeans</a:t>
            </a:r>
            <a:r>
              <a:rPr lang="sv-SE" sz="2000" dirty="0" smtClean="0"/>
              <a:t>, </a:t>
            </a:r>
            <a:r>
              <a:rPr lang="sv-SE" sz="2000" dirty="0" err="1" smtClean="0"/>
              <a:t>colSums,rowSums</a:t>
            </a:r>
            <a:endParaRPr lang="sv-SE" sz="2000" dirty="0" smtClean="0"/>
          </a:p>
          <a:p>
            <a:pPr lvl="1"/>
            <a:endParaRPr lang="sv-SE" sz="2000" dirty="0"/>
          </a:p>
          <a:p>
            <a:pPr lvl="1"/>
            <a:endParaRPr lang="sv-SE" sz="2000" dirty="0" smtClean="0"/>
          </a:p>
          <a:p>
            <a:pPr lvl="1"/>
            <a:endParaRPr lang="sv-SE" sz="2000" dirty="0"/>
          </a:p>
          <a:p>
            <a:pPr lvl="1"/>
            <a:endParaRPr lang="sv-SE" sz="2000" dirty="0" smtClean="0"/>
          </a:p>
          <a:p>
            <a:pPr lvl="1"/>
            <a:endParaRPr lang="sv-SE" sz="2000" dirty="0"/>
          </a:p>
          <a:p>
            <a:pPr lvl="1"/>
            <a:endParaRPr lang="sv-SE" sz="2000" dirty="0" smtClean="0"/>
          </a:p>
          <a:p>
            <a:r>
              <a:rPr lang="sv-SE" sz="2400" dirty="0" err="1" smtClean="0"/>
              <a:t>Apply</a:t>
            </a:r>
            <a:r>
              <a:rPr lang="sv-SE" sz="2400" dirty="0" smtClean="0"/>
              <a:t> a </a:t>
            </a:r>
            <a:r>
              <a:rPr lang="sv-SE" sz="2400" dirty="0" err="1" smtClean="0"/>
              <a:t>function</a:t>
            </a:r>
            <a:r>
              <a:rPr lang="sv-SE" sz="2400" dirty="0" smtClean="0"/>
              <a:t> over </a:t>
            </a:r>
            <a:r>
              <a:rPr lang="sv-SE" sz="2400" dirty="0" err="1" smtClean="0"/>
              <a:t>vector</a:t>
            </a:r>
            <a:r>
              <a:rPr lang="sv-SE" sz="2400" dirty="0" smtClean="0"/>
              <a:t>/matrix</a:t>
            </a:r>
          </a:p>
          <a:p>
            <a:pPr lvl="1"/>
            <a:r>
              <a:rPr lang="sv-SE" sz="2000" dirty="0" err="1" smtClean="0"/>
              <a:t>Sapply</a:t>
            </a:r>
            <a:r>
              <a:rPr lang="sv-SE" sz="2000" dirty="0" smtClean="0"/>
              <a:t>()</a:t>
            </a:r>
          </a:p>
          <a:p>
            <a:pPr lvl="1"/>
            <a:r>
              <a:rPr lang="sv-SE" sz="2000" dirty="0" err="1" smtClean="0"/>
              <a:t>Normally</a:t>
            </a:r>
            <a:r>
              <a:rPr lang="sv-SE" sz="2000" dirty="0" smtClean="0"/>
              <a:t> </a:t>
            </a:r>
            <a:r>
              <a:rPr lang="sv-SE" sz="2000" dirty="0" err="1" smtClean="0"/>
              <a:t>used</a:t>
            </a:r>
            <a:r>
              <a:rPr lang="sv-SE" sz="2000" dirty="0" smtClean="0"/>
              <a:t> </a:t>
            </a:r>
            <a:r>
              <a:rPr lang="sv-SE" sz="2000" dirty="0" err="1" smtClean="0"/>
              <a:t>when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</a:t>
            </a:r>
            <a:r>
              <a:rPr lang="sv-SE" sz="2000" dirty="0" smtClean="0"/>
              <a:t> </a:t>
            </a:r>
            <a:r>
              <a:rPr lang="sv-SE" sz="2000" dirty="0" err="1" smtClean="0"/>
              <a:t>works</a:t>
            </a:r>
            <a:r>
              <a:rPr lang="sv-SE" sz="2000" dirty="0" smtClean="0"/>
              <a:t> </a:t>
            </a:r>
            <a:r>
              <a:rPr lang="sv-SE" sz="2000" dirty="0" err="1" smtClean="0"/>
              <a:t>only</a:t>
            </a:r>
            <a:r>
              <a:rPr lang="sv-SE" sz="2000" dirty="0" smtClean="0"/>
              <a:t> element-</a:t>
            </a:r>
            <a:r>
              <a:rPr lang="sv-SE" sz="2000" dirty="0" err="1" smtClean="0"/>
              <a:t>wise</a:t>
            </a:r>
            <a:endParaRPr lang="sv-SE" sz="2000" dirty="0" smtClean="0"/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19275"/>
            <a:ext cx="18573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3240360" cy="177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518016"/>
            <a:ext cx="3384376" cy="66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5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Vector</a:t>
            </a:r>
            <a:r>
              <a:rPr lang="sv-SE" dirty="0" smtClean="0"/>
              <a:t>/matrix operations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err="1" smtClean="0"/>
              <a:t>confusion</a:t>
            </a:r>
            <a:r>
              <a:rPr lang="sv-SE" sz="2400" dirty="0" smtClean="0"/>
              <a:t> matrix (</a:t>
            </a:r>
            <a:r>
              <a:rPr lang="sv-SE" sz="2400" dirty="0" err="1" smtClean="0"/>
              <a:t>classification</a:t>
            </a:r>
            <a:r>
              <a:rPr lang="sv-SE" sz="2400" dirty="0" smtClean="0"/>
              <a:t>)</a:t>
            </a:r>
          </a:p>
          <a:p>
            <a:pPr lvl="1"/>
            <a:r>
              <a:rPr lang="sv-SE" sz="2000" dirty="0" smtClean="0"/>
              <a:t>table(X,Y)</a:t>
            </a:r>
          </a:p>
          <a:p>
            <a:pPr lvl="1"/>
            <a:endParaRPr lang="sv-SE" sz="2000" dirty="0"/>
          </a:p>
          <a:p>
            <a:r>
              <a:rPr lang="sv-SE" sz="2400" dirty="0" err="1" smtClean="0"/>
              <a:t>Extract</a:t>
            </a:r>
            <a:r>
              <a:rPr lang="sv-SE" sz="2400" dirty="0" smtClean="0"/>
              <a:t> diagonal</a:t>
            </a:r>
          </a:p>
          <a:p>
            <a:pPr lvl="1"/>
            <a:r>
              <a:rPr lang="sv-SE" sz="2000" dirty="0" err="1" smtClean="0"/>
              <a:t>Diag</a:t>
            </a:r>
            <a:r>
              <a:rPr lang="sv-SE" sz="2000" dirty="0" smtClean="0"/>
              <a:t>(X)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08920"/>
            <a:ext cx="3552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6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Factors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Text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</a:p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13" y="2636912"/>
            <a:ext cx="69151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45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/>
          <p:cNvSpPr>
            <a:spLocks noGrp="1"/>
          </p:cNvSpPr>
          <p:nvPr>
            <p:ph idx="1"/>
          </p:nvPr>
        </p:nvSpPr>
        <p:spPr>
          <a:xfrm>
            <a:off x="1762125" y="1778000"/>
            <a:ext cx="6994525" cy="4430713"/>
          </a:xfrm>
        </p:spPr>
        <p:txBody>
          <a:bodyPr/>
          <a:lstStyle/>
          <a:p>
            <a:r>
              <a:rPr lang="sv-SE" altLang="sv-SE" smtClean="0"/>
              <a:t>List is a collection of objects</a:t>
            </a:r>
          </a:p>
          <a:p>
            <a:endParaRPr lang="sv-SE" altLang="sv-SE" smtClean="0"/>
          </a:p>
        </p:txBody>
      </p:sp>
      <p:sp>
        <p:nvSpPr>
          <p:cNvPr id="3174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3174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Lists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40005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2757488"/>
            <a:ext cx="157162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66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35150" y="1700213"/>
            <a:ext cx="7019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dirty="0"/>
              <a:t>Vectors and matrices of the row length can be collected into a data frame</a:t>
            </a:r>
          </a:p>
          <a:p>
            <a:pPr lvl="1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Arial" charset="0"/>
              <a:buChar char="•"/>
            </a:pPr>
            <a:r>
              <a:rPr lang="en-GB" altLang="sv-SE" sz="2000" dirty="0"/>
              <a:t>Used to store the data of different types into a single table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GB" altLang="sv-SE" sz="1600" dirty="0"/>
              <a:t>Use </a:t>
            </a:r>
            <a:r>
              <a:rPr lang="en-GB" altLang="sv-SE" sz="1600" dirty="0" err="1">
                <a:latin typeface="Courier New" pitchFamily="49" charset="0"/>
              </a:rPr>
              <a:t>data.frame</a:t>
            </a:r>
            <a:r>
              <a:rPr lang="en-GB" altLang="sv-SE" sz="1600" dirty="0">
                <a:latin typeface="Courier New" pitchFamily="49" charset="0"/>
              </a:rPr>
              <a:t>(</a:t>
            </a:r>
            <a:r>
              <a:rPr lang="en-GB" altLang="sv-SE" sz="1600" i="1" dirty="0"/>
              <a:t>object 1</a:t>
            </a:r>
            <a:r>
              <a:rPr lang="en-GB" altLang="sv-SE" sz="1600" dirty="0"/>
              <a:t>, </a:t>
            </a:r>
            <a:r>
              <a:rPr lang="en-GB" altLang="sv-SE" sz="1600" i="1" dirty="0"/>
              <a:t>object 2</a:t>
            </a:r>
            <a:r>
              <a:rPr lang="en-GB" altLang="sv-SE" sz="1600" dirty="0"/>
              <a:t>, … , </a:t>
            </a:r>
            <a:r>
              <a:rPr lang="en-GB" altLang="sv-SE" sz="1600" i="1" dirty="0"/>
              <a:t>object k</a:t>
            </a:r>
            <a:r>
              <a:rPr lang="en-GB" altLang="sv-SE" sz="1600" dirty="0">
                <a:latin typeface="Courier New" pitchFamily="49" charset="0"/>
              </a:rPr>
              <a:t>)</a:t>
            </a:r>
            <a:endParaRPr lang="en-GB" altLang="sv-SE" sz="1600" dirty="0"/>
          </a:p>
        </p:txBody>
      </p:sp>
      <p:sp>
        <p:nvSpPr>
          <p:cNvPr id="32771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32772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2773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221163"/>
            <a:ext cx="2554288" cy="159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6994525" cy="4430712"/>
          </a:xfrm>
        </p:spPr>
        <p:txBody>
          <a:bodyPr/>
          <a:lstStyle/>
          <a:p>
            <a:r>
              <a:rPr lang="en-US" altLang="sv-SE" sz="2000" dirty="0" smtClean="0"/>
              <a:t>R is a </a:t>
            </a:r>
            <a:r>
              <a:rPr lang="en-US" altLang="sv-SE" sz="2000" b="1" dirty="0" smtClean="0"/>
              <a:t>programming language</a:t>
            </a:r>
            <a:r>
              <a:rPr lang="en-US" altLang="sv-SE" sz="2000" dirty="0" smtClean="0"/>
              <a:t> of a higher-level</a:t>
            </a:r>
          </a:p>
          <a:p>
            <a:r>
              <a:rPr lang="en-US" altLang="sv-SE" sz="2000" dirty="0" smtClean="0"/>
              <a:t>Constantly increasing amount of packages (new research)</a:t>
            </a:r>
          </a:p>
          <a:p>
            <a:r>
              <a:rPr lang="en-US" altLang="sv-SE" sz="2000" dirty="0" smtClean="0"/>
              <a:t>Free of charge</a:t>
            </a:r>
          </a:p>
          <a:p>
            <a:r>
              <a:rPr lang="en-US" altLang="sv-SE" sz="2000" dirty="0" smtClean="0"/>
              <a:t>Website: </a:t>
            </a:r>
            <a:r>
              <a:rPr lang="en-US" altLang="sv-SE" sz="2000" dirty="0" smtClean="0">
                <a:hlinkClick r:id="rId2"/>
              </a:rPr>
              <a:t>http://www.r-project.org/</a:t>
            </a:r>
            <a:endParaRPr lang="en-US" altLang="sv-SE" sz="2000" dirty="0" smtClean="0"/>
          </a:p>
          <a:p>
            <a:r>
              <a:rPr lang="en-US" altLang="sv-SE" sz="2000" dirty="0" smtClean="0"/>
              <a:t>Code Editor: </a:t>
            </a:r>
            <a:r>
              <a:rPr lang="en-US" altLang="sv-SE" sz="2000" dirty="0" smtClean="0">
                <a:hlinkClick r:id="rId3"/>
              </a:rPr>
              <a:t>http://rstudio.org/</a:t>
            </a:r>
            <a:endParaRPr lang="en-US" altLang="sv-SE" sz="2000" dirty="0" smtClean="0"/>
          </a:p>
          <a:p>
            <a:endParaRPr lang="en-US" altLang="sv-SE" sz="2000" dirty="0" smtClean="0"/>
          </a:p>
          <a:p>
            <a:endParaRPr lang="en-US" altLang="sv-SE" sz="2000" dirty="0" smtClean="0"/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sv-SE" altLang="sv-SE" sz="1000" smtClean="0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357688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24075" y="1844675"/>
            <a:ext cx="54721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n"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buClr>
                <a:schemeClr val="accent2"/>
              </a:buClr>
              <a:buSzPct val="60000"/>
              <a:buChar char="q"/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buChar char="n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buClr>
                <a:schemeClr val="accent2"/>
              </a:buClr>
              <a:buSzPct val="70000"/>
              <a:buChar char="q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buSzPct val="75000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 smtClean="0"/>
              <a:t>Any column in the data frame can be retrieved by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GB" altLang="sv-SE" sz="1600" dirty="0" smtClean="0"/>
              <a:t>	</a:t>
            </a:r>
            <a:r>
              <a:rPr lang="en-GB" altLang="sv-SE" sz="1600" i="1" dirty="0" err="1" smtClean="0"/>
              <a:t>dataframe</a:t>
            </a:r>
            <a:r>
              <a:rPr lang="en-GB" altLang="sv-SE" sz="1600" dirty="0" err="1" smtClean="0">
                <a:latin typeface="Courier New" pitchFamily="49" charset="0"/>
              </a:rPr>
              <a:t>$</a:t>
            </a:r>
            <a:r>
              <a:rPr lang="en-GB" altLang="sv-SE" sz="1600" i="1" dirty="0" err="1" smtClean="0"/>
              <a:t>object</a:t>
            </a: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GB" altLang="sv-SE" sz="1600" i="1" dirty="0" smtClean="0"/>
          </a:p>
          <a:p>
            <a:pPr marL="285750" indent="-285750" eaLnBrk="1" hangingPunct="1"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GB" altLang="sv-SE" sz="1600" dirty="0" smtClean="0"/>
              <a:t>Any row in the data frame can be extracted by using matrix notation, for ex: </a:t>
            </a:r>
            <a:r>
              <a:rPr lang="en-GB" altLang="sv-SE" sz="1600" b="1" dirty="0" smtClean="0"/>
              <a:t>z[1,]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2320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33796" name="Title 3"/>
          <p:cNvSpPr txBox="1">
            <a:spLocks/>
          </p:cNvSpPr>
          <p:nvPr/>
        </p:nvSpPr>
        <p:spPr bwMode="auto">
          <a:xfrm>
            <a:off x="455613" y="4048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sv-SE" altLang="sv-SE" sz="4400" dirty="0">
                <a:solidFill>
                  <a:schemeClr val="bg1"/>
                </a:solidFill>
              </a:rPr>
              <a:t>Data</a:t>
            </a:r>
            <a:r>
              <a:rPr lang="sv-SE" altLang="sv-SE" sz="4400" dirty="0">
                <a:solidFill>
                  <a:srgbClr val="0070C0"/>
                </a:solidFill>
              </a:rPr>
              <a:t> </a:t>
            </a:r>
            <a:r>
              <a:rPr lang="sv-SE" altLang="sv-SE" sz="4400" dirty="0" err="1">
                <a:solidFill>
                  <a:schemeClr val="bg1"/>
                </a:solidFill>
              </a:rPr>
              <a:t>frame</a:t>
            </a:r>
            <a:endParaRPr lang="sv-SE" altLang="sv-SE" sz="4400" dirty="0">
              <a:solidFill>
                <a:schemeClr val="bg1"/>
              </a:solidFill>
            </a:endParaRPr>
          </a:p>
        </p:txBody>
      </p:sp>
      <p:pic>
        <p:nvPicPr>
          <p:cNvPr id="33797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552700"/>
            <a:ext cx="2030413" cy="170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745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Read data from Excel file</a:t>
            </a:r>
          </a:p>
        </p:txBody>
      </p:sp>
      <p:sp>
        <p:nvSpPr>
          <p:cNvPr id="3481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smtClean="0"/>
              <a:t>Save as ”</a:t>
            </a:r>
            <a:r>
              <a:rPr lang="sv-SE" altLang="sv-SE" sz="2000" dirty="0" err="1" smtClean="0"/>
              <a:t>comma</a:t>
            </a:r>
            <a:r>
              <a:rPr lang="sv-SE" altLang="sv-SE" sz="2000" dirty="0" smtClean="0"/>
              <a:t>-separated </a:t>
            </a:r>
            <a:r>
              <a:rPr lang="sv-SE" altLang="sv-SE" sz="2000" dirty="0" err="1" smtClean="0"/>
              <a:t>file</a:t>
            </a:r>
            <a:r>
              <a:rPr lang="sv-SE" altLang="sv-SE" sz="2000" dirty="0" smtClean="0"/>
              <a:t>”(</a:t>
            </a:r>
            <a:r>
              <a:rPr lang="sv-SE" altLang="sv-SE" sz="2000" dirty="0" err="1" smtClean="0"/>
              <a:t>csv</a:t>
            </a:r>
            <a:r>
              <a:rPr lang="sv-SE" altLang="sv-SE" sz="2000" dirty="0" smtClean="0"/>
              <a:t>)</a:t>
            </a:r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smtClean="0"/>
              <a:t>Change </a:t>
            </a:r>
            <a:r>
              <a:rPr lang="sv-SE" altLang="sv-SE" sz="2000" dirty="0" err="1" smtClean="0"/>
              <a:t>current</a:t>
            </a:r>
            <a:r>
              <a:rPr lang="sv-SE" altLang="sv-SE" sz="2000" dirty="0" smtClean="0"/>
              <a:t> directory, Session</a:t>
            </a:r>
            <a:r>
              <a:rPr lang="sv-SE" altLang="sv-SE" sz="2000" dirty="0" smtClean="0">
                <a:sym typeface="Wingdings" pitchFamily="2" charset="2"/>
              </a:rPr>
              <a:t> Set </a:t>
            </a:r>
            <a:r>
              <a:rPr lang="sv-SE" altLang="sv-SE" sz="2000" dirty="0" err="1" smtClean="0">
                <a:sym typeface="Wingdings" pitchFamily="2" charset="2"/>
              </a:rPr>
              <a:t>Working</a:t>
            </a:r>
            <a:r>
              <a:rPr lang="sv-SE" altLang="sv-SE" sz="2000" dirty="0" smtClean="0">
                <a:sym typeface="Wingdings" pitchFamily="2" charset="2"/>
              </a:rPr>
              <a:t> Directory or </a:t>
            </a:r>
            <a:r>
              <a:rPr lang="sv-SE" altLang="sv-SE" sz="2000" dirty="0" err="1" smtClean="0">
                <a:sym typeface="Wingdings" pitchFamily="2" charset="2"/>
              </a:rPr>
              <a:t>setwd</a:t>
            </a:r>
            <a:r>
              <a:rPr lang="sv-SE" altLang="sv-SE" sz="2000" dirty="0" smtClean="0">
                <a:sym typeface="Wingdings" pitchFamily="2" charset="2"/>
              </a:rPr>
              <a:t>()</a:t>
            </a:r>
            <a:endParaRPr lang="sv-SE" altLang="sv-SE" sz="2000" dirty="0" smtClean="0"/>
          </a:p>
          <a:p>
            <a:pPr marL="566738" indent="-457200">
              <a:buFont typeface="Arial" charset="0"/>
              <a:buAutoNum type="arabicPeriod"/>
            </a:pPr>
            <a:r>
              <a:rPr lang="sv-SE" altLang="sv-SE" sz="2000" dirty="0" err="1" smtClean="0"/>
              <a:t>Use</a:t>
            </a:r>
            <a:endParaRPr lang="sv-SE" altLang="sv-SE" sz="2000" dirty="0" smtClean="0"/>
          </a:p>
          <a:p>
            <a:pPr marL="566738" indent="-457200">
              <a:buFont typeface="Wingdings" pitchFamily="2" charset="2"/>
              <a:buNone/>
            </a:pPr>
            <a:endParaRPr lang="sv-SE" altLang="sv-SE" sz="2000" dirty="0" smtClean="0"/>
          </a:p>
          <a:p>
            <a:pPr marL="566738" indent="-457200">
              <a:buFont typeface="Wingdings" pitchFamily="2" charset="2"/>
              <a:buNone/>
            </a:pPr>
            <a:r>
              <a:rPr lang="en-US" altLang="sv-SE" sz="2000" i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r>
              <a:rPr lang="en-US" altLang="sv-SE" sz="2000" i="1" dirty="0" smtClean="0">
                <a:latin typeface="Courier New" pitchFamily="49" charset="0"/>
                <a:cs typeface="Courier New" pitchFamily="49" charset="0"/>
              </a:rPr>
              <a:t>=read.csv2(</a:t>
            </a:r>
            <a:r>
              <a:rPr lang="en-US" altLang="sv-SE" sz="2000" i="1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altLang="sv-SE" sz="20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66738" indent="-457200">
              <a:buFont typeface="Wingdings" pitchFamily="2" charset="2"/>
              <a:buNone/>
            </a:pPr>
            <a:endParaRPr lang="en-US" altLang="sv-SE" sz="2000" dirty="0" smtClean="0">
              <a:latin typeface="Courier New" pitchFamily="49" charset="0"/>
              <a:cs typeface="Courier New" pitchFamily="49" charset="0"/>
            </a:endParaRPr>
          </a:p>
          <a:p>
            <a:pPr marL="566738" indent="-457200">
              <a:buFont typeface="Wingdings" pitchFamily="2" charset="2"/>
              <a:buNone/>
            </a:pPr>
            <a:endParaRPr lang="en-US" altLang="sv-SE" sz="2000" dirty="0" smtClean="0">
              <a:latin typeface="Courier New" pitchFamily="49" charset="0"/>
              <a:cs typeface="Courier New" pitchFamily="49" charset="0"/>
            </a:endParaRPr>
          </a:p>
          <a:p>
            <a:pPr marL="566738" indent="-457200">
              <a:buFont typeface="Wingdings" pitchFamily="2" charset="2"/>
              <a:buNone/>
            </a:pPr>
            <a:r>
              <a:rPr lang="sv-SE" altLang="sv-SE" sz="2000" dirty="0" err="1" smtClean="0">
                <a:solidFill>
                  <a:srgbClr val="C00000"/>
                </a:solidFill>
              </a:rPr>
              <a:t>Exercise</a:t>
            </a:r>
            <a:r>
              <a:rPr lang="sv-SE" altLang="sv-SE" sz="2000" dirty="0" smtClean="0">
                <a:solidFill>
                  <a:srgbClr val="C00000"/>
                </a:solidFill>
              </a:rPr>
              <a:t>: </a:t>
            </a:r>
          </a:p>
          <a:p>
            <a:pPr marL="566738" indent="-457200"/>
            <a:r>
              <a:rPr lang="sv-SE" altLang="sv-SE" sz="2000" dirty="0" err="1" smtClean="0"/>
              <a:t>Use</a:t>
            </a:r>
            <a:r>
              <a:rPr lang="sv-SE" altLang="sv-SE" sz="2000" dirty="0" smtClean="0"/>
              <a:t> Excel </a:t>
            </a:r>
            <a:r>
              <a:rPr lang="sv-SE" altLang="sv-SE" sz="2000" dirty="0" err="1" smtClean="0"/>
              <a:t>file</a:t>
            </a:r>
            <a:r>
              <a:rPr lang="sv-SE" altLang="sv-SE" sz="2000" dirty="0" smtClean="0"/>
              <a:t> </a:t>
            </a:r>
            <a:r>
              <a:rPr lang="sv-SE" altLang="sv-SE" sz="2000" b="1" dirty="0" smtClean="0"/>
              <a:t>Bilexempel.xls </a:t>
            </a:r>
            <a:r>
              <a:rPr lang="sv-SE" altLang="sv-SE" sz="2000" dirty="0" smtClean="0"/>
              <a:t>and import it </a:t>
            </a:r>
            <a:r>
              <a:rPr lang="sv-SE" altLang="sv-SE" sz="2000" dirty="0" err="1" smtClean="0"/>
              <a:t>to</a:t>
            </a:r>
            <a:r>
              <a:rPr lang="sv-SE" altLang="sv-SE" sz="2000" dirty="0" smtClean="0"/>
              <a:t> R</a:t>
            </a:r>
          </a:p>
          <a:p>
            <a:pPr marL="822325" lvl="1" indent="-457200"/>
            <a:endParaRPr lang="sv-SE" altLang="sv-SE" sz="1800" dirty="0" smtClean="0"/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05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</p:spTree>
    <p:extLst>
      <p:ext uri="{BB962C8B-B14F-4D97-AF65-F5344CB8AC3E}">
        <p14:creationId xmlns:p14="http://schemas.microsoft.com/office/powerpoint/2010/main" val="3230622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Conversion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types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 smtClean="0"/>
              <a:t>Data </a:t>
            </a:r>
            <a:r>
              <a:rPr lang="sv-SE" sz="1800" dirty="0" err="1" smtClean="0"/>
              <a:t>frame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matrix</a:t>
            </a:r>
          </a:p>
          <a:p>
            <a:r>
              <a:rPr lang="sv-SE" sz="1800" dirty="0" smtClean="0"/>
              <a:t>Matrix </a:t>
            </a:r>
            <a:r>
              <a:rPr lang="sv-SE" sz="1800" dirty="0" err="1" smtClean="0"/>
              <a:t>to</a:t>
            </a:r>
            <a:r>
              <a:rPr lang="sv-SE" sz="1800" dirty="0" smtClean="0"/>
              <a:t> data </a:t>
            </a:r>
            <a:r>
              <a:rPr lang="sv-SE" sz="1800" dirty="0" err="1" smtClean="0"/>
              <a:t>frame</a:t>
            </a:r>
            <a:endParaRPr lang="sv-SE" sz="1800" dirty="0" smtClean="0"/>
          </a:p>
          <a:p>
            <a:r>
              <a:rPr lang="sv-SE" sz="1800" dirty="0" err="1" smtClean="0"/>
              <a:t>Numeric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factor</a:t>
            </a:r>
            <a:endParaRPr lang="sv-SE" sz="1800" dirty="0" smtClean="0"/>
          </a:p>
          <a:p>
            <a:r>
              <a:rPr lang="sv-SE" sz="1800" dirty="0" err="1" smtClean="0"/>
              <a:t>Factor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numeric</a:t>
            </a:r>
            <a:endParaRPr lang="sv-SE" sz="1800" dirty="0" smtClean="0"/>
          </a:p>
          <a:p>
            <a:r>
              <a:rPr lang="sv-SE" sz="1800" dirty="0" smtClean="0"/>
              <a:t>List </a:t>
            </a:r>
            <a:r>
              <a:rPr lang="sv-SE" sz="1800" dirty="0" err="1" smtClean="0"/>
              <a:t>to</a:t>
            </a:r>
            <a:r>
              <a:rPr lang="sv-SE" sz="1800" dirty="0" smtClean="0"/>
              <a:t> </a:t>
            </a:r>
            <a:r>
              <a:rPr lang="sv-SE" sz="1800" dirty="0" err="1" smtClean="0"/>
              <a:t>vector</a:t>
            </a:r>
            <a:endParaRPr lang="sv-SE" sz="1800" dirty="0" smtClean="0"/>
          </a:p>
          <a:p>
            <a:r>
              <a:rPr lang="sv-SE" sz="1800" dirty="0" err="1" smtClean="0"/>
              <a:t>Vector</a:t>
            </a:r>
            <a:r>
              <a:rPr lang="sv-SE" sz="1800" dirty="0" smtClean="0"/>
              <a:t> </a:t>
            </a:r>
            <a:r>
              <a:rPr lang="sv-SE" sz="1800" dirty="0" err="1" smtClean="0"/>
              <a:t>to</a:t>
            </a:r>
            <a:r>
              <a:rPr lang="sv-SE" sz="1800" dirty="0" smtClean="0"/>
              <a:t> list</a:t>
            </a:r>
          </a:p>
          <a:p>
            <a:endParaRPr lang="sv-SE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42005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708423"/>
            <a:ext cx="3046350" cy="4698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261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sv-SE" altLang="sv-SE" sz="2000" i="1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  in </a:t>
            </a:r>
            <a:r>
              <a:rPr lang="sv-SE" altLang="sv-SE" sz="2000" i="1" dirty="0" smtClean="0">
                <a:latin typeface="Courier New" pitchFamily="49" charset="0"/>
                <a:cs typeface="Courier New" pitchFamily="49" charset="0"/>
              </a:rPr>
              <a:t>expr1 </a:t>
            </a: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sv-SE" altLang="sv-SE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sv-SE" altLang="sv-SE" sz="2000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sv-SE" altLang="sv-SE" sz="2000" i="1" dirty="0" err="1" smtClean="0">
                <a:latin typeface="Courier New" pitchFamily="49" charset="0"/>
                <a:cs typeface="Courier New" pitchFamily="49" charset="0"/>
              </a:rPr>
              <a:t>condition</a:t>
            </a: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Wingdings" pitchFamily="2" charset="2"/>
              <a:buNone/>
            </a:pPr>
            <a:r>
              <a:rPr lang="sv-SE" altLang="sv-SE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sv-SE" altLang="sv-SE" sz="2000" dirty="0" smtClean="0"/>
          </a:p>
        </p:txBody>
      </p:sp>
      <p:sp>
        <p:nvSpPr>
          <p:cNvPr id="36867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547813" y="6315075"/>
            <a:ext cx="237648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3686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Loops</a:t>
            </a: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2782887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94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Conditioning and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sv-SE" dirty="0" err="1" smtClean="0"/>
              <a:t>If</a:t>
            </a:r>
            <a:r>
              <a:rPr lang="sv-SE" dirty="0" smtClean="0"/>
              <a:t> (x==3)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} </a:t>
            </a:r>
            <a:r>
              <a:rPr lang="sv-SE" dirty="0" err="1" smtClean="0"/>
              <a:t>else</a:t>
            </a:r>
            <a:r>
              <a:rPr lang="sv-SE" dirty="0" smtClean="0"/>
              <a:t>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for (i in 2:99)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endParaRPr lang="sv-SE" dirty="0" smtClean="0"/>
          </a:p>
          <a:p>
            <a:pPr>
              <a:buFont typeface="Wingdings" pitchFamily="2" charset="2"/>
              <a:buNone/>
              <a:defRPr/>
            </a:pPr>
            <a:r>
              <a:rPr lang="sv-SE" dirty="0" err="1" smtClean="0"/>
              <a:t>while</a:t>
            </a:r>
            <a:r>
              <a:rPr lang="sv-SE" dirty="0" smtClean="0"/>
              <a:t>(x!=29) {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…</a:t>
            </a:r>
          </a:p>
          <a:p>
            <a:pPr>
              <a:buFont typeface="Wingdings" pitchFamily="2" charset="2"/>
              <a:buNone/>
              <a:defRPr/>
            </a:pPr>
            <a:r>
              <a:rPr lang="sv-SE" dirty="0" smtClean="0"/>
              <a:t>}</a:t>
            </a:r>
          </a:p>
        </p:txBody>
      </p:sp>
      <p:sp>
        <p:nvSpPr>
          <p:cNvPr id="3584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331913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36912"/>
            <a:ext cx="32480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44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Random </a:t>
            </a:r>
            <a:r>
              <a:rPr lang="sv-SE" dirty="0" err="1" smtClean="0"/>
              <a:t>number</a:t>
            </a:r>
            <a:r>
              <a:rPr lang="sv-SE" dirty="0" smtClean="0"/>
              <a:t> generation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>
            <a:normAutofit lnSpcReduction="10000"/>
          </a:bodyPr>
          <a:lstStyle/>
          <a:p>
            <a:r>
              <a:rPr lang="sv-SE" sz="2000" dirty="0" smtClean="0"/>
              <a:t>Random </a:t>
            </a:r>
            <a:r>
              <a:rPr lang="sv-SE" sz="2000" dirty="0" err="1" smtClean="0"/>
              <a:t>are</a:t>
            </a:r>
            <a:r>
              <a:rPr lang="sv-SE" sz="2000" dirty="0" smtClean="0"/>
              <a:t> not random</a:t>
            </a:r>
          </a:p>
          <a:p>
            <a:pPr lvl="1"/>
            <a:r>
              <a:rPr lang="sv-SE" sz="1800" dirty="0" err="1" smtClean="0"/>
              <a:t>Use</a:t>
            </a:r>
            <a:r>
              <a:rPr lang="sv-SE" sz="1800" dirty="0" smtClean="0"/>
              <a:t> </a:t>
            </a:r>
            <a:r>
              <a:rPr lang="sv-SE" sz="1800" dirty="0" err="1" smtClean="0"/>
              <a:t>set.seed</a:t>
            </a:r>
            <a:r>
              <a:rPr lang="sv-SE" sz="1800" dirty="0" smtClean="0"/>
              <a:t>(12345) </a:t>
            </a:r>
            <a:r>
              <a:rPr lang="sv-SE" sz="1800" dirty="0" err="1" smtClean="0"/>
              <a:t>to</a:t>
            </a:r>
            <a:r>
              <a:rPr lang="sv-SE" sz="1800" dirty="0" smtClean="0"/>
              <a:t> get </a:t>
            </a:r>
            <a:r>
              <a:rPr lang="sv-SE" sz="1800" dirty="0" err="1" smtClean="0"/>
              <a:t>identical</a:t>
            </a:r>
            <a:r>
              <a:rPr lang="sv-SE" sz="1800" dirty="0" smtClean="0"/>
              <a:t> </a:t>
            </a:r>
            <a:r>
              <a:rPr lang="sv-SE" sz="1800" dirty="0" err="1" smtClean="0"/>
              <a:t>results</a:t>
            </a:r>
            <a:endParaRPr lang="sv-SE" sz="1800" dirty="0" smtClean="0"/>
          </a:p>
          <a:p>
            <a:r>
              <a:rPr lang="sv-SE" sz="2000" dirty="0" smtClean="0"/>
              <a:t>A </a:t>
            </a:r>
            <a:r>
              <a:rPr lang="sv-SE" sz="2000" dirty="0" err="1" smtClean="0"/>
              <a:t>plenty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random </a:t>
            </a:r>
            <a:r>
              <a:rPr lang="sv-SE" sz="2000" dirty="0" err="1" smtClean="0"/>
              <a:t>number</a:t>
            </a:r>
            <a:r>
              <a:rPr lang="sv-SE" sz="2000" dirty="0" smtClean="0"/>
              <a:t> generators</a:t>
            </a:r>
          </a:p>
          <a:p>
            <a:pPr lvl="1"/>
            <a:r>
              <a:rPr lang="sv-SE" sz="1600" dirty="0" err="1" smtClean="0"/>
              <a:t>Rnorm</a:t>
            </a:r>
            <a:endParaRPr lang="sv-SE" sz="1600" dirty="0" smtClean="0"/>
          </a:p>
          <a:p>
            <a:pPr lvl="1"/>
            <a:r>
              <a:rPr lang="sv-SE" sz="1600" dirty="0" err="1" smtClean="0"/>
              <a:t>Runif</a:t>
            </a:r>
            <a:endParaRPr lang="sv-SE" sz="1600" dirty="0" smtClean="0"/>
          </a:p>
          <a:p>
            <a:pPr lvl="1"/>
            <a:r>
              <a:rPr lang="sv-SE" sz="1600" dirty="0" smtClean="0"/>
              <a:t>…</a:t>
            </a:r>
          </a:p>
          <a:p>
            <a:r>
              <a:rPr lang="nb-NO" sz="2000" dirty="0"/>
              <a:t>Use d for density p for CDF q for quantiles and r for simulation:</a:t>
            </a:r>
          </a:p>
          <a:p>
            <a:pPr>
              <a:buNone/>
            </a:pPr>
            <a:r>
              <a:rPr lang="nb-NO" sz="2000" dirty="0"/>
              <a:t>(ex: rnorm  pnorm  dnorm qnorm)</a:t>
            </a:r>
          </a:p>
          <a:p>
            <a:endParaRPr lang="sv-SE" sz="2000" dirty="0" smtClean="0"/>
          </a:p>
          <a:p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1988840"/>
            <a:ext cx="50387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14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Using a function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 sz="1600" smtClean="0"/>
              <a:t>Use ?</a:t>
            </a:r>
            <a:r>
              <a:rPr lang="sv-SE" altLang="sv-SE" sz="1600" i="1" smtClean="0"/>
              <a:t>name_of_function </a:t>
            </a:r>
            <a:r>
              <a:rPr lang="sv-SE" altLang="sv-SE" sz="1600" smtClean="0"/>
              <a:t>to see function parameters</a:t>
            </a:r>
          </a:p>
          <a:p>
            <a:pPr lvl="1"/>
            <a:r>
              <a:rPr lang="sv-SE" altLang="sv-SE" sz="1400" smtClean="0"/>
              <a:t>For ex. </a:t>
            </a:r>
            <a:r>
              <a:rPr lang="sv-SE" altLang="sv-SE" sz="1400" i="1" smtClean="0"/>
              <a:t>?lm</a:t>
            </a:r>
          </a:p>
          <a:p>
            <a:r>
              <a:rPr lang="sv-SE" altLang="sv-SE" sz="1600" smtClean="0"/>
              <a:t>There are some obligatory parameters and optional parameters</a:t>
            </a:r>
          </a:p>
          <a:p>
            <a:r>
              <a:rPr lang="sv-SE" altLang="sv-SE" sz="1600" smtClean="0"/>
              <a:t>The optional parameters can be specified in different order</a:t>
            </a:r>
          </a:p>
          <a:p>
            <a:endParaRPr lang="sv-SE" altLang="sv-SE" sz="160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sv-SE" altLang="sv-SE" sz="100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403350" y="2997200"/>
            <a:ext cx="45720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X=1:10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Y=1:10+rnorm(10)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W=c(rep(1,5), rep(2,5))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mydata=data.frame(X,Y)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result=lm(Y~X,  weights=W,data=mydata)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?predict.lm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Fit=predict(result)</a:t>
            </a:r>
          </a:p>
          <a:p>
            <a:pPr eaLnBrk="1" hangingPunct="1">
              <a:buFont typeface="Wingdings" pitchFamily="2" charset="2"/>
              <a:buNone/>
            </a:pPr>
            <a:endParaRPr lang="sv-SE" altLang="sv-SE" sz="140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plot(X,Y)</a:t>
            </a:r>
          </a:p>
          <a:p>
            <a:pPr eaLnBrk="1" hangingPunct="1">
              <a:buFont typeface="Wingdings" pitchFamily="2" charset="2"/>
              <a:buNone/>
            </a:pPr>
            <a:r>
              <a:rPr lang="sv-SE" altLang="sv-SE" sz="1400">
                <a:latin typeface="Consolas" pitchFamily="49" charset="0"/>
                <a:cs typeface="Consolas" pitchFamily="49" charset="0"/>
              </a:rPr>
              <a:t>points(X,Fit, type="l", col="blue")</a:t>
            </a: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24944"/>
            <a:ext cx="3370736" cy="329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1331640" y="1772816"/>
            <a:ext cx="2447925" cy="4525962"/>
          </a:xfrm>
        </p:spPr>
        <p:txBody>
          <a:bodyPr/>
          <a:lstStyle/>
          <a:p>
            <a:r>
              <a:rPr lang="sv-SE" altLang="sv-SE" sz="2000" dirty="0" err="1" smtClean="0"/>
              <a:t>Function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writing</a:t>
            </a:r>
            <a:r>
              <a:rPr lang="sv-SE" altLang="sv-SE" sz="2000" dirty="0" smtClean="0"/>
              <a:t> must </a:t>
            </a:r>
            <a:r>
              <a:rPr lang="sv-SE" altLang="sv-SE" sz="2000" dirty="0" err="1" smtClean="0"/>
              <a:t>always</a:t>
            </a:r>
            <a:r>
              <a:rPr lang="sv-SE" altLang="sv-SE" sz="2000" dirty="0" smtClean="0"/>
              <a:t> end </a:t>
            </a:r>
            <a:r>
              <a:rPr lang="sv-SE" altLang="sv-SE" sz="2000" dirty="0" err="1" smtClean="0"/>
              <a:t>with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writing</a:t>
            </a:r>
            <a:r>
              <a:rPr lang="sv-SE" altLang="sv-SE" sz="2000" dirty="0" smtClean="0"/>
              <a:t> the </a:t>
            </a:r>
            <a:r>
              <a:rPr lang="sv-SE" altLang="sv-SE" sz="2000" dirty="0" err="1" smtClean="0"/>
              <a:t>value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which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should</a:t>
            </a:r>
            <a:r>
              <a:rPr lang="sv-SE" altLang="sv-SE" sz="2000" dirty="0" smtClean="0"/>
              <a:t> be </a:t>
            </a:r>
            <a:r>
              <a:rPr lang="sv-SE" altLang="sv-SE" sz="2000" dirty="0" err="1" smtClean="0"/>
              <a:t>returned</a:t>
            </a:r>
            <a:r>
              <a:rPr lang="sv-SE" altLang="sv-SE" sz="2000" dirty="0" smtClean="0"/>
              <a:t>!</a:t>
            </a:r>
          </a:p>
          <a:p>
            <a:r>
              <a:rPr lang="sv-SE" altLang="sv-SE" sz="2000" dirty="0" err="1" smtClean="0"/>
              <a:t>You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may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also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use</a:t>
            </a:r>
            <a:r>
              <a:rPr lang="sv-SE" altLang="sv-SE" sz="2000" dirty="0" smtClean="0"/>
              <a:t> ”</a:t>
            </a:r>
            <a:r>
              <a:rPr lang="sv-SE" altLang="sv-SE" sz="2000" b="1" dirty="0" err="1" smtClean="0"/>
              <a:t>return</a:t>
            </a:r>
            <a:r>
              <a:rPr lang="sv-SE" altLang="sv-SE" sz="2000" b="1" dirty="0" smtClean="0"/>
              <a:t>(</a:t>
            </a:r>
            <a:r>
              <a:rPr lang="sv-SE" altLang="sv-SE" sz="2000" b="1" dirty="0" err="1" smtClean="0"/>
              <a:t>value</a:t>
            </a:r>
            <a:r>
              <a:rPr lang="sv-SE" altLang="sv-SE" sz="2000" b="1" dirty="0" smtClean="0"/>
              <a:t>)</a:t>
            </a:r>
            <a:r>
              <a:rPr lang="sv-SE" altLang="sv-SE" sz="2000" dirty="0" smtClean="0"/>
              <a:t>” </a:t>
            </a:r>
            <a:r>
              <a:rPr lang="sv-SE" altLang="sv-SE" sz="2000" dirty="0" err="1" smtClean="0"/>
              <a:t>to</a:t>
            </a:r>
            <a:r>
              <a:rPr lang="sv-SE" altLang="sv-SE" sz="2000" dirty="0" smtClean="0"/>
              <a:t> show </a:t>
            </a:r>
            <a:r>
              <a:rPr lang="sv-SE" altLang="sv-SE" sz="2000" dirty="0" err="1" smtClean="0"/>
              <a:t>what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value</a:t>
            </a:r>
            <a:r>
              <a:rPr lang="sv-SE" altLang="sv-SE" sz="2000" dirty="0" smtClean="0"/>
              <a:t> the </a:t>
            </a:r>
            <a:r>
              <a:rPr lang="sv-SE" altLang="sv-SE" sz="2000" dirty="0" err="1" smtClean="0"/>
              <a:t>function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should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return</a:t>
            </a:r>
            <a:endParaRPr lang="sv-SE" altLang="sv-SE" sz="2000" dirty="0" smtClean="0"/>
          </a:p>
          <a:p>
            <a:endParaRPr lang="sv-SE" altLang="sv-SE" sz="2000" dirty="0" smtClean="0"/>
          </a:p>
          <a:p>
            <a:endParaRPr lang="sv-SE" altLang="sv-SE" sz="2000" dirty="0" smtClean="0"/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3994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Writing your own functions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313882" cy="30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7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9720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r>
              <a:rPr lang="sv-SE" b="1" dirty="0" err="1" smtClean="0"/>
              <a:t>Some</a:t>
            </a:r>
            <a:r>
              <a:rPr lang="sv-SE" b="1" dirty="0" smtClean="0"/>
              <a:t> common </a:t>
            </a:r>
            <a:r>
              <a:rPr lang="sv-SE" b="1" dirty="0" err="1" smtClean="0"/>
              <a:t>procedures</a:t>
            </a:r>
            <a:r>
              <a:rPr lang="sv-SE" b="1" dirty="0" smtClean="0"/>
              <a:t>:</a:t>
            </a:r>
          </a:p>
          <a:p>
            <a:pPr marL="0" indent="0">
              <a:buNone/>
            </a:pPr>
            <a:endParaRPr lang="sv-SE" dirty="0" smtClean="0"/>
          </a:p>
          <a:p>
            <a:r>
              <a:rPr lang="sv-SE" dirty="0" err="1" smtClean="0"/>
              <a:t>plot</a:t>
            </a:r>
            <a:r>
              <a:rPr lang="sv-SE" dirty="0" smtClean="0"/>
              <a:t>(x,..) </a:t>
            </a:r>
            <a:r>
              <a:rPr lang="sv-SE" dirty="0" err="1" smtClean="0"/>
              <a:t>plots</a:t>
            </a:r>
            <a:r>
              <a:rPr lang="sv-SE" dirty="0" smtClean="0"/>
              <a:t> time series</a:t>
            </a:r>
          </a:p>
          <a:p>
            <a:endParaRPr lang="sv-SE" dirty="0" smtClean="0"/>
          </a:p>
          <a:p>
            <a:r>
              <a:rPr lang="sv-SE" dirty="0" err="1" smtClean="0"/>
              <a:t>plot</a:t>
            </a:r>
            <a:r>
              <a:rPr lang="sv-SE" dirty="0" smtClean="0"/>
              <a:t>(</a:t>
            </a:r>
            <a:r>
              <a:rPr lang="sv-SE" dirty="0" err="1" smtClean="0"/>
              <a:t>x,y</a:t>
            </a:r>
            <a:r>
              <a:rPr lang="sv-SE" dirty="0" smtClean="0"/>
              <a:t>) </a:t>
            </a:r>
            <a:r>
              <a:rPr lang="sv-SE" dirty="0" err="1" smtClean="0"/>
              <a:t>scatter</a:t>
            </a:r>
            <a:r>
              <a:rPr lang="sv-SE" dirty="0" smtClean="0"/>
              <a:t> </a:t>
            </a:r>
            <a:r>
              <a:rPr lang="sv-SE" dirty="0" err="1" smtClean="0"/>
              <a:t>plot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plot</a:t>
            </a:r>
            <a:r>
              <a:rPr lang="sv-SE" dirty="0" smtClean="0"/>
              <a:t>(</a:t>
            </a:r>
            <a:r>
              <a:rPr lang="sv-SE" dirty="0" err="1" smtClean="0"/>
              <a:t>x,y</a:t>
            </a:r>
            <a:r>
              <a:rPr lang="sv-SE" dirty="0" smtClean="0"/>
              <a:t>) </a:t>
            </a:r>
            <a:r>
              <a:rPr lang="sv-SE" dirty="0" err="1" smtClean="0"/>
              <a:t>followed</a:t>
            </a:r>
            <a:r>
              <a:rPr lang="sv-SE" dirty="0" smtClean="0"/>
              <a:t> by points(</a:t>
            </a:r>
            <a:r>
              <a:rPr lang="sv-SE" dirty="0" err="1" smtClean="0"/>
              <a:t>x,y</a:t>
            </a:r>
            <a:r>
              <a:rPr lang="sv-SE" dirty="0" smtClean="0"/>
              <a:t>) </a:t>
            </a:r>
            <a:r>
              <a:rPr lang="sv-SE" dirty="0" err="1" smtClean="0"/>
              <a:t>plots</a:t>
            </a:r>
            <a:r>
              <a:rPr lang="sv-SE" dirty="0" smtClean="0"/>
              <a:t> </a:t>
            </a:r>
            <a:r>
              <a:rPr lang="sv-SE" dirty="0" err="1" smtClean="0"/>
              <a:t>several</a:t>
            </a:r>
            <a:r>
              <a:rPr lang="sv-SE" dirty="0" smtClean="0"/>
              <a:t> </a:t>
            </a:r>
            <a:r>
              <a:rPr lang="sv-SE" dirty="0" err="1" smtClean="0"/>
              <a:t>scatterplots</a:t>
            </a:r>
            <a:r>
              <a:rPr lang="sv-SE" dirty="0" smtClean="0"/>
              <a:t> in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coordinate</a:t>
            </a:r>
            <a:r>
              <a:rPr lang="sv-SE" dirty="0" smtClean="0"/>
              <a:t> system</a:t>
            </a:r>
          </a:p>
          <a:p>
            <a:endParaRPr lang="sv-SE" dirty="0" smtClean="0"/>
          </a:p>
          <a:p>
            <a:r>
              <a:rPr lang="sv-SE" dirty="0" err="1" smtClean="0"/>
              <a:t>hist</a:t>
            </a:r>
            <a:r>
              <a:rPr lang="sv-SE" dirty="0" smtClean="0"/>
              <a:t>(x,..) </a:t>
            </a:r>
            <a:r>
              <a:rPr lang="sv-SE" dirty="0" err="1" smtClean="0"/>
              <a:t>plots</a:t>
            </a:r>
            <a:r>
              <a:rPr lang="sv-SE" dirty="0" smtClean="0"/>
              <a:t> a </a:t>
            </a:r>
            <a:r>
              <a:rPr lang="sv-SE" dirty="0" err="1" smtClean="0"/>
              <a:t>hitogram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persp</a:t>
            </a:r>
            <a:r>
              <a:rPr lang="sv-SE" dirty="0" smtClean="0"/>
              <a:t>(</a:t>
            </a:r>
            <a:r>
              <a:rPr lang="sv-SE" dirty="0" err="1" smtClean="0"/>
              <a:t>x,y,z</a:t>
            </a:r>
            <a:r>
              <a:rPr lang="sv-SE" dirty="0" smtClean="0"/>
              <a:t>,…) </a:t>
            </a:r>
            <a:r>
              <a:rPr lang="sv-SE" dirty="0" err="1" smtClean="0"/>
              <a:t>creates</a:t>
            </a:r>
            <a:r>
              <a:rPr lang="sv-SE" dirty="0" smtClean="0"/>
              <a:t> </a:t>
            </a:r>
            <a:r>
              <a:rPr lang="sv-SE" dirty="0" err="1" smtClean="0"/>
              <a:t>surface</a:t>
            </a:r>
            <a:r>
              <a:rPr lang="sv-SE" dirty="0" smtClean="0"/>
              <a:t> </a:t>
            </a:r>
            <a:r>
              <a:rPr lang="sv-SE" dirty="0" err="1" smtClean="0"/>
              <a:t>plots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/>
              <a:t>c</a:t>
            </a:r>
            <a:r>
              <a:rPr lang="sv-SE" dirty="0" err="1" smtClean="0"/>
              <a:t>loud</a:t>
            </a:r>
            <a:r>
              <a:rPr lang="sv-SE" dirty="0" smtClean="0"/>
              <a:t>(</a:t>
            </a:r>
            <a:r>
              <a:rPr lang="sv-SE" dirty="0" err="1" smtClean="0"/>
              <a:t>formula,data</a:t>
            </a:r>
            <a:r>
              <a:rPr lang="sv-SE" dirty="0" smtClean="0"/>
              <a:t>..) </a:t>
            </a:r>
            <a:r>
              <a:rPr lang="sv-SE" dirty="0" err="1" smtClean="0"/>
              <a:t>creates</a:t>
            </a:r>
            <a:r>
              <a:rPr lang="sv-SE" dirty="0" smtClean="0"/>
              <a:t> 3D </a:t>
            </a:r>
            <a:r>
              <a:rPr lang="sv-SE" dirty="0" err="1" smtClean="0"/>
              <a:t>scatter</a:t>
            </a:r>
            <a:r>
              <a:rPr lang="sv-SE" dirty="0" smtClean="0"/>
              <a:t> </a:t>
            </a:r>
            <a:r>
              <a:rPr lang="sv-SE" dirty="0" err="1" smtClean="0"/>
              <a:t>plot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Graphical</a:t>
            </a:r>
            <a:r>
              <a:rPr lang="sv-SE" dirty="0" smtClean="0"/>
              <a:t> </a:t>
            </a:r>
            <a:r>
              <a:rPr lang="sv-SE" dirty="0" err="1" smtClean="0"/>
              <a:t>procedures</a:t>
            </a:r>
            <a:endParaRPr lang="sv-SE" dirty="0"/>
          </a:p>
        </p:txBody>
      </p:sp>
      <p:pic>
        <p:nvPicPr>
          <p:cNvPr id="778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3" y="1628800"/>
            <a:ext cx="425374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429000"/>
            <a:ext cx="2748930" cy="270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34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102123"/>
            <a:ext cx="5472608" cy="2551014"/>
          </a:xfrm>
        </p:spPr>
        <p:txBody>
          <a:bodyPr>
            <a:normAutofit fontScale="62500" lnSpcReduction="20000"/>
          </a:bodyPr>
          <a:lstStyle/>
          <a:p>
            <a:r>
              <a:rPr lang="sv-SE" dirty="0" err="1" smtClean="0"/>
              <a:t>Adjust</a:t>
            </a:r>
            <a:r>
              <a:rPr lang="sv-SE" dirty="0" smtClean="0"/>
              <a:t> color </a:t>
            </a:r>
            <a:r>
              <a:rPr lang="sv-SE" dirty="0" err="1" smtClean="0"/>
              <a:t>of</a:t>
            </a:r>
            <a:r>
              <a:rPr lang="sv-SE" dirty="0" smtClean="0"/>
              <a:t> a </a:t>
            </a:r>
            <a:r>
              <a:rPr lang="sv-SE" dirty="0" err="1" smtClean="0"/>
              <a:t>graphical</a:t>
            </a:r>
            <a:r>
              <a:rPr lang="sv-SE" dirty="0" smtClean="0"/>
              <a:t> </a:t>
            </a:r>
            <a:r>
              <a:rPr lang="sv-SE" dirty="0" err="1" smtClean="0"/>
              <a:t>object</a:t>
            </a:r>
            <a:r>
              <a:rPr lang="sv-SE" dirty="0" smtClean="0"/>
              <a:t> by </a:t>
            </a:r>
            <a:r>
              <a:rPr lang="sv-SE" dirty="0" err="1" smtClean="0"/>
              <a:t>specifying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col</a:t>
            </a:r>
            <a:r>
              <a:rPr lang="sv-SE" dirty="0" smtClean="0"/>
              <a:t>=</a:t>
            </a:r>
          </a:p>
          <a:p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typical</a:t>
            </a:r>
            <a:r>
              <a:rPr lang="sv-SE" dirty="0" smtClean="0"/>
              <a:t> parameters for </a:t>
            </a:r>
            <a:r>
              <a:rPr lang="sv-SE" dirty="0" err="1" smtClean="0"/>
              <a:t>graphical</a:t>
            </a:r>
            <a:r>
              <a:rPr lang="sv-SE" dirty="0" smtClean="0"/>
              <a:t> </a:t>
            </a:r>
            <a:r>
              <a:rPr lang="sv-SE" dirty="0" err="1" smtClean="0"/>
              <a:t>functions</a:t>
            </a:r>
            <a:endParaRPr lang="sv-SE" dirty="0" smtClean="0"/>
          </a:p>
          <a:p>
            <a:pPr lvl="1"/>
            <a:r>
              <a:rPr lang="sv-SE" dirty="0" err="1" smtClean="0"/>
              <a:t>main</a:t>
            </a:r>
            <a:r>
              <a:rPr lang="sv-SE" dirty="0" smtClean="0"/>
              <a:t>=”text”   </a:t>
            </a:r>
            <a:r>
              <a:rPr lang="sv-SE" dirty="0" err="1" smtClean="0"/>
              <a:t>Title”text</a:t>
            </a:r>
            <a:r>
              <a:rPr lang="sv-SE" dirty="0" smtClean="0"/>
              <a:t>”</a:t>
            </a:r>
          </a:p>
          <a:p>
            <a:pPr lvl="1"/>
            <a:r>
              <a:rPr lang="sv-SE" dirty="0" err="1" smtClean="0"/>
              <a:t>sub</a:t>
            </a:r>
            <a:r>
              <a:rPr lang="sv-SE" dirty="0" smtClean="0"/>
              <a:t>=”text”   </a:t>
            </a:r>
            <a:r>
              <a:rPr lang="sv-SE" dirty="0" err="1" smtClean="0"/>
              <a:t>Footnote</a:t>
            </a:r>
            <a:r>
              <a:rPr lang="sv-SE" dirty="0" smtClean="0"/>
              <a:t>  ”text”</a:t>
            </a:r>
          </a:p>
          <a:p>
            <a:pPr lvl="1"/>
            <a:r>
              <a:rPr lang="sv-SE" dirty="0" err="1" smtClean="0"/>
              <a:t>xlab</a:t>
            </a:r>
            <a:r>
              <a:rPr lang="sv-SE" dirty="0" smtClean="0"/>
              <a:t>=”text” X-</a:t>
            </a:r>
            <a:r>
              <a:rPr lang="sv-SE" dirty="0" err="1" smtClean="0"/>
              <a:t>axis</a:t>
            </a:r>
            <a:r>
              <a:rPr lang="sv-SE" dirty="0" smtClean="0"/>
              <a:t> </a:t>
            </a:r>
            <a:r>
              <a:rPr lang="sv-SE" dirty="0" err="1" smtClean="0"/>
              <a:t>label</a:t>
            </a:r>
            <a:endParaRPr lang="sv-SE" dirty="0" smtClean="0"/>
          </a:p>
          <a:p>
            <a:pPr lvl="1"/>
            <a:r>
              <a:rPr lang="sv-SE" dirty="0" err="1" smtClean="0"/>
              <a:t>ylab</a:t>
            </a:r>
            <a:r>
              <a:rPr lang="sv-SE" dirty="0" smtClean="0"/>
              <a:t>=”text” Y-</a:t>
            </a:r>
            <a:r>
              <a:rPr lang="sv-SE" dirty="0" err="1" smtClean="0"/>
              <a:t>axis</a:t>
            </a:r>
            <a:r>
              <a:rPr lang="sv-SE" dirty="0" smtClean="0"/>
              <a:t> </a:t>
            </a:r>
            <a:r>
              <a:rPr lang="sv-SE" dirty="0" err="1" smtClean="0"/>
              <a:t>label</a:t>
            </a:r>
            <a:endParaRPr lang="sv-SE" dirty="0" smtClean="0"/>
          </a:p>
          <a:p>
            <a:pPr lvl="1"/>
            <a:endParaRPr lang="sv-SE" dirty="0" smtClean="0"/>
          </a:p>
          <a:p>
            <a:pPr lvl="1"/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Graphical</a:t>
            </a:r>
            <a:r>
              <a:rPr lang="sv-SE" dirty="0" smtClean="0"/>
              <a:t> parameters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755576" y="4869160"/>
            <a:ext cx="7704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&lt;-read.csv2("Counties.csv");</a:t>
            </a:r>
          </a:p>
          <a:p>
            <a:r>
              <a:rPr lang="sv-SE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sv-SE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sv-SE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main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=”Area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of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 the US regions”,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xlab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=”County”, </a:t>
            </a:r>
            <a:r>
              <a:rPr lang="sv-SE" sz="1400" dirty="0" err="1" smtClean="0">
                <a:latin typeface="Consolas" pitchFamily="49" charset="0"/>
                <a:cs typeface="Consolas" pitchFamily="49" charset="0"/>
              </a:rPr>
              <a:t>ylab</a:t>
            </a:r>
            <a:r>
              <a:rPr lang="sv-SE" sz="1400" dirty="0" smtClean="0">
                <a:latin typeface="Consolas" pitchFamily="49" charset="0"/>
                <a:cs typeface="Consolas" pitchFamily="49" charset="0"/>
              </a:rPr>
              <a:t>=”Area”);</a:t>
            </a:r>
            <a:endParaRPr lang="sv-SE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18159"/>
            <a:ext cx="3639766" cy="225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49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Software: use RStudio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sv-SE" smtClean="0"/>
              <a:t>Install R: </a:t>
            </a:r>
            <a:r>
              <a:rPr lang="sv-SE" altLang="sv-SE" smtClean="0">
                <a:hlinkClick r:id="rId2"/>
              </a:rPr>
              <a:t>http://www.r-project.org/</a:t>
            </a:r>
            <a:endParaRPr lang="sv-SE" altLang="sv-SE" smtClean="0"/>
          </a:p>
          <a:p>
            <a:r>
              <a:rPr lang="sv-SE" altLang="sv-SE" smtClean="0"/>
              <a:t>Install RStudio: </a:t>
            </a:r>
            <a:r>
              <a:rPr lang="sv-SE" altLang="sv-SE" smtClean="0">
                <a:hlinkClick r:id="rId3"/>
              </a:rPr>
              <a:t>http://rstudio.org/</a:t>
            </a:r>
            <a:endParaRPr lang="sv-SE" altLang="sv-SE" smtClean="0"/>
          </a:p>
          <a:p>
            <a:endParaRPr lang="sv-SE" altLang="sv-SE" smtClean="0"/>
          </a:p>
          <a:p>
            <a:endParaRPr lang="sv-SE" altLang="sv-SE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403350" y="6237288"/>
            <a:ext cx="446405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dirty="0" smtClean="0"/>
          </a:p>
        </p:txBody>
      </p:sp>
      <p:pic>
        <p:nvPicPr>
          <p:cNvPr id="20485" name="Picture 2" descr="RStudio on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974975"/>
            <a:ext cx="4022725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28775" y="3983038"/>
            <a:ext cx="1079500" cy="433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38300" y="5424488"/>
            <a:ext cx="1081088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05488" y="3840163"/>
            <a:ext cx="1800225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948363" y="4945063"/>
            <a:ext cx="1296987" cy="957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2"/>
          <p:cNvSpPr txBox="1">
            <a:spLocks noChangeArrowheads="1"/>
          </p:cNvSpPr>
          <p:nvPr/>
        </p:nvSpPr>
        <p:spPr bwMode="auto">
          <a:xfrm>
            <a:off x="1196975" y="4338638"/>
            <a:ext cx="971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Program</a:t>
            </a: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1089025" y="5892800"/>
            <a:ext cx="1187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Execution console</a:t>
            </a:r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7245350" y="5670550"/>
            <a:ext cx="1511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Plots</a:t>
            </a:r>
          </a:p>
        </p:txBody>
      </p:sp>
      <p:sp>
        <p:nvSpPr>
          <p:cNvPr id="20493" name="TextBox 15"/>
          <p:cNvSpPr txBox="1">
            <a:spLocks noChangeArrowheads="1"/>
          </p:cNvSpPr>
          <p:nvPr/>
        </p:nvSpPr>
        <p:spPr bwMode="auto">
          <a:xfrm>
            <a:off x="7513638" y="4271963"/>
            <a:ext cx="160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sv-SE" altLang="sv-SE" sz="160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35881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9"/>
            <a:ext cx="3846491" cy="3387832"/>
          </a:xfrm>
        </p:spPr>
        <p:txBody>
          <a:bodyPr>
            <a:noAutofit/>
          </a:bodyPr>
          <a:lstStyle/>
          <a:p>
            <a:endParaRPr lang="sv-SE" sz="1600" dirty="0" smtClean="0"/>
          </a:p>
          <a:p>
            <a:r>
              <a:rPr lang="sv-SE" sz="1600" dirty="0" err="1" smtClean="0"/>
              <a:t>Some</a:t>
            </a:r>
            <a:r>
              <a:rPr lang="sv-SE" sz="1600" dirty="0" smtClean="0"/>
              <a:t> parameters </a:t>
            </a:r>
            <a:r>
              <a:rPr lang="sv-SE" sz="1600" dirty="0" err="1" smtClean="0"/>
              <a:t>need</a:t>
            </a:r>
            <a:r>
              <a:rPr lang="sv-SE" sz="1600" dirty="0" smtClean="0"/>
              <a:t> </a:t>
            </a:r>
            <a:r>
              <a:rPr lang="sv-SE" sz="1600" dirty="0" err="1" smtClean="0"/>
              <a:t>to</a:t>
            </a:r>
            <a:r>
              <a:rPr lang="sv-SE" sz="1600" dirty="0" smtClean="0"/>
              <a:t> be </a:t>
            </a:r>
            <a:r>
              <a:rPr lang="sv-SE" sz="1600" dirty="0" err="1" smtClean="0"/>
              <a:t>specified</a:t>
            </a:r>
            <a:r>
              <a:rPr lang="sv-SE" sz="1600" dirty="0" smtClean="0"/>
              <a:t> </a:t>
            </a:r>
            <a:r>
              <a:rPr lang="sv-SE" sz="1600" dirty="0" err="1" smtClean="0"/>
              <a:t>either</a:t>
            </a:r>
            <a:r>
              <a:rPr lang="sv-SE" sz="1600" dirty="0" smtClean="0"/>
              <a:t> in the </a:t>
            </a:r>
            <a:r>
              <a:rPr lang="sv-SE" sz="1600" dirty="0" err="1" smtClean="0"/>
              <a:t>plotting</a:t>
            </a:r>
            <a:r>
              <a:rPr lang="sv-SE" sz="1600" dirty="0" smtClean="0"/>
              <a:t> </a:t>
            </a:r>
            <a:r>
              <a:rPr lang="sv-SE" sz="1600" dirty="0" err="1" smtClean="0"/>
              <a:t>function</a:t>
            </a:r>
            <a:r>
              <a:rPr lang="sv-SE" sz="1600" dirty="0" smtClean="0"/>
              <a:t> or inside par(…)</a:t>
            </a:r>
          </a:p>
          <a:p>
            <a:pPr lvl="1"/>
            <a:r>
              <a:rPr lang="sv-SE" sz="1400" dirty="0" err="1" smtClean="0"/>
              <a:t>Pch</a:t>
            </a:r>
            <a:r>
              <a:rPr lang="sv-SE" sz="1400" dirty="0" smtClean="0"/>
              <a:t>=</a:t>
            </a:r>
            <a:r>
              <a:rPr lang="sv-SE" sz="1400" dirty="0" err="1" smtClean="0"/>
              <a:t>number</a:t>
            </a:r>
            <a:r>
              <a:rPr lang="sv-SE" sz="1400" dirty="0" smtClean="0"/>
              <a:t> – symbol </a:t>
            </a:r>
            <a:r>
              <a:rPr lang="sv-SE" sz="1400" dirty="0" err="1" smtClean="0"/>
              <a:t>that</a:t>
            </a:r>
            <a:r>
              <a:rPr lang="sv-SE" sz="1400" dirty="0" smtClean="0"/>
              <a:t> is </a:t>
            </a:r>
            <a:r>
              <a:rPr lang="sv-SE" sz="1400" dirty="0" err="1" smtClean="0"/>
              <a:t>plotted</a:t>
            </a:r>
            <a:endParaRPr lang="sv-SE" sz="1400" dirty="0" smtClean="0"/>
          </a:p>
          <a:p>
            <a:pPr lvl="1"/>
            <a:r>
              <a:rPr lang="sv-SE" sz="1400" dirty="0" err="1" smtClean="0"/>
              <a:t>Lty</a:t>
            </a:r>
            <a:r>
              <a:rPr lang="sv-SE" sz="1400" dirty="0" smtClean="0"/>
              <a:t>=</a:t>
            </a:r>
            <a:r>
              <a:rPr lang="sv-SE" sz="1400" dirty="0" err="1" smtClean="0"/>
              <a:t>number</a:t>
            </a:r>
            <a:r>
              <a:rPr lang="sv-SE" sz="1400" dirty="0" smtClean="0"/>
              <a:t> – </a:t>
            </a:r>
            <a:r>
              <a:rPr lang="sv-SE" sz="1400" dirty="0" err="1" smtClean="0"/>
              <a:t>linetype</a:t>
            </a:r>
            <a:endParaRPr lang="sv-SE" sz="1400" dirty="0" smtClean="0"/>
          </a:p>
          <a:p>
            <a:pPr lvl="1"/>
            <a:r>
              <a:rPr lang="sv-SE" sz="1400" dirty="0" smtClean="0"/>
              <a:t>Las=0 1 eller 2 </a:t>
            </a:r>
            <a:r>
              <a:rPr lang="sv-SE" sz="1400" dirty="0" err="1" smtClean="0"/>
              <a:t>Direction</a:t>
            </a:r>
            <a:r>
              <a:rPr lang="sv-SE" sz="1400" dirty="0" smtClean="0"/>
              <a:t> </a:t>
            </a:r>
            <a:r>
              <a:rPr lang="sv-SE" sz="1400" dirty="0" err="1" smtClean="0"/>
              <a:t>of</a:t>
            </a:r>
            <a:r>
              <a:rPr lang="sv-SE" sz="1400" dirty="0" smtClean="0"/>
              <a:t> </a:t>
            </a:r>
            <a:r>
              <a:rPr lang="sv-SE" sz="1400" dirty="0" err="1" smtClean="0"/>
              <a:t>axis</a:t>
            </a:r>
            <a:r>
              <a:rPr lang="sv-SE" sz="1400" dirty="0" smtClean="0"/>
              <a:t> </a:t>
            </a:r>
            <a:r>
              <a:rPr lang="sv-SE" sz="1400" dirty="0" err="1" smtClean="0"/>
              <a:t>values</a:t>
            </a:r>
            <a:endParaRPr lang="sv-SE" sz="1400" dirty="0" smtClean="0"/>
          </a:p>
          <a:p>
            <a:pPr lvl="1"/>
            <a:r>
              <a:rPr lang="sv-SE" sz="1400" dirty="0" err="1" smtClean="0"/>
              <a:t>mai=c</a:t>
            </a:r>
            <a:r>
              <a:rPr lang="sv-SE" sz="1400" dirty="0" smtClean="0"/>
              <a:t>(</a:t>
            </a:r>
            <a:r>
              <a:rPr lang="en-US" sz="1400" dirty="0" smtClean="0"/>
              <a:t>bottom, left, top, right</a:t>
            </a:r>
            <a:r>
              <a:rPr lang="sv-SE" sz="1400" dirty="0" smtClean="0"/>
              <a:t>) – </a:t>
            </a:r>
            <a:r>
              <a:rPr lang="sv-SE" sz="1400" dirty="0" err="1" smtClean="0"/>
              <a:t>margins</a:t>
            </a:r>
            <a:r>
              <a:rPr lang="sv-SE" sz="1400" dirty="0" smtClean="0"/>
              <a:t> (</a:t>
            </a:r>
            <a:r>
              <a:rPr lang="sv-SE" sz="1400" dirty="0" err="1" smtClean="0"/>
              <a:t>inch</a:t>
            </a:r>
            <a:r>
              <a:rPr lang="sv-SE" sz="1400" dirty="0" smtClean="0"/>
              <a:t>)</a:t>
            </a:r>
          </a:p>
          <a:p>
            <a:pPr lvl="1"/>
            <a:r>
              <a:rPr lang="sv-SE" sz="1400" dirty="0" err="1" smtClean="0"/>
              <a:t>adj</a:t>
            </a:r>
            <a:r>
              <a:rPr lang="sv-SE" sz="1400" dirty="0" smtClean="0"/>
              <a:t>=</a:t>
            </a:r>
            <a:r>
              <a:rPr lang="sv-SE" sz="1400" dirty="0" err="1" smtClean="0"/>
              <a:t>between</a:t>
            </a:r>
            <a:r>
              <a:rPr lang="sv-SE" sz="1400" dirty="0" smtClean="0"/>
              <a:t> 0 and 1, </a:t>
            </a:r>
            <a:r>
              <a:rPr lang="sv-SE" sz="1400" dirty="0" err="1" smtClean="0"/>
              <a:t>horizontal</a:t>
            </a:r>
            <a:r>
              <a:rPr lang="sv-SE" sz="1400" dirty="0" smtClean="0"/>
              <a:t> </a:t>
            </a:r>
            <a:r>
              <a:rPr lang="sv-SE" sz="1400" dirty="0" err="1" smtClean="0"/>
              <a:t>justification</a:t>
            </a:r>
            <a:endParaRPr lang="sv-SE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Graphical</a:t>
            </a:r>
            <a:r>
              <a:rPr lang="sv-SE" dirty="0" smtClean="0"/>
              <a:t> parametes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187624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barplot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mydata$Area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names.arg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mydata$County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horiz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=TRUE,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=1,  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xlim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=c(0,1000), col="orange", main="Area of the US regions",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xlab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="Area");</a:t>
            </a:r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691" y="2060847"/>
            <a:ext cx="4516781" cy="279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43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examples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400" dirty="0" smtClean="0"/>
              <a:t>Dividing </a:t>
            </a:r>
            <a:r>
              <a:rPr lang="sv-SE" sz="2400" dirty="0" err="1" smtClean="0"/>
              <a:t>training</a:t>
            </a:r>
            <a:r>
              <a:rPr lang="sv-SE" sz="2400" dirty="0" smtClean="0"/>
              <a:t>/test</a:t>
            </a:r>
            <a:endParaRPr lang="sv-SE" sz="1600" dirty="0" smtClean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endParaRPr lang="sv-SE" sz="2000" dirty="0" smtClean="0"/>
          </a:p>
          <a:p>
            <a:endParaRPr lang="sv-SE" sz="2000" dirty="0" smtClean="0"/>
          </a:p>
          <a:p>
            <a:endParaRPr lang="sv-SE" sz="2000" dirty="0" smtClean="0"/>
          </a:p>
          <a:p>
            <a:r>
              <a:rPr lang="sv-SE" sz="2000" dirty="0" err="1" smtClean="0"/>
              <a:t>Computing</a:t>
            </a:r>
            <a:r>
              <a:rPr lang="sv-SE" sz="2000" dirty="0" smtClean="0"/>
              <a:t> </a:t>
            </a:r>
            <a:r>
              <a:rPr lang="sv-SE" sz="2000" dirty="0" err="1" smtClean="0"/>
              <a:t>misclassification</a:t>
            </a:r>
            <a:r>
              <a:rPr lang="sv-SE" sz="2000" dirty="0" smtClean="0"/>
              <a:t> rate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683568" y="2262063"/>
            <a:ext cx="5027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data=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(X=c(1,1,2,2,3), Y=c("M","F","M","M","F"))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(data)[1]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(12345)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id=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(1:n,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floor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(n*0.5)) </a:t>
            </a:r>
          </a:p>
          <a:p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train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=data[id,] 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test=data[-id,]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32856"/>
            <a:ext cx="13430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2332" y="40349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missclass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(X,X1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(1-sum(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diag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(table(X,X1)))/n)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49" y="5229200"/>
            <a:ext cx="36099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mtClean="0"/>
              <a:t>Basics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sv-SE" sz="2400" b="1" dirty="0" err="1" smtClean="0"/>
              <a:t>Important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to</a:t>
            </a:r>
            <a:r>
              <a:rPr lang="sv-SE" sz="2400" b="1" dirty="0" smtClean="0"/>
              <a:t> </a:t>
            </a:r>
            <a:r>
              <a:rPr lang="sv-SE" sz="2400" b="1" dirty="0" err="1" smtClean="0"/>
              <a:t>know</a:t>
            </a:r>
            <a:r>
              <a:rPr lang="sv-SE" sz="2400" b="1" dirty="0" smtClean="0"/>
              <a:t>:</a:t>
            </a:r>
          </a:p>
          <a:p>
            <a:pPr>
              <a:defRPr/>
            </a:pPr>
            <a:r>
              <a:rPr lang="sv-SE" sz="2400" dirty="0" err="1" smtClean="0"/>
              <a:t>Create</a:t>
            </a:r>
            <a:r>
              <a:rPr lang="sv-SE" sz="2400" dirty="0" smtClean="0"/>
              <a:t> a new </a:t>
            </a:r>
            <a:r>
              <a:rPr lang="sv-SE" sz="2400" dirty="0" err="1" smtClean="0"/>
              <a:t>file</a:t>
            </a:r>
            <a:r>
              <a:rPr lang="sv-SE" sz="2400" dirty="0" smtClean="0"/>
              <a:t> and save it (</a:t>
            </a:r>
            <a:r>
              <a:rPr lang="sv-SE" sz="2400" dirty="0" err="1" smtClean="0"/>
              <a:t>File</a:t>
            </a:r>
            <a:r>
              <a:rPr lang="sv-SE" sz="2400" dirty="0" smtClean="0"/>
              <a:t> </a:t>
            </a:r>
            <a:r>
              <a:rPr lang="sv-SE" sz="2400" dirty="0" err="1" smtClean="0"/>
              <a:t>menu</a:t>
            </a:r>
            <a:r>
              <a:rPr lang="sv-SE" sz="2400" dirty="0" smtClean="0"/>
              <a:t>)</a:t>
            </a:r>
          </a:p>
          <a:p>
            <a:pPr>
              <a:defRPr/>
            </a:pPr>
            <a:r>
              <a:rPr lang="sv-SE" sz="2400" dirty="0" err="1" smtClean="0"/>
              <a:t>Running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line</a:t>
            </a:r>
            <a:r>
              <a:rPr lang="sv-SE" sz="2400" dirty="0" smtClean="0"/>
              <a:t> or </a:t>
            </a:r>
            <a:r>
              <a:rPr lang="sv-SE" sz="2400" dirty="0" err="1" smtClean="0"/>
              <a:t>entire</a:t>
            </a:r>
            <a:r>
              <a:rPr lang="sv-SE" sz="2400" dirty="0" smtClean="0"/>
              <a:t> </a:t>
            </a:r>
            <a:r>
              <a:rPr lang="sv-SE" sz="2400" dirty="0" err="1" smtClean="0"/>
              <a:t>code</a:t>
            </a:r>
            <a:r>
              <a:rPr lang="sv-SE" sz="2400" dirty="0" smtClean="0"/>
              <a:t> (Edit </a:t>
            </a:r>
            <a:r>
              <a:rPr lang="sv-SE" sz="2400" dirty="0" err="1" smtClean="0"/>
              <a:t>menu</a:t>
            </a:r>
            <a:r>
              <a:rPr lang="sv-SE" sz="2400" dirty="0" smtClean="0"/>
              <a:t>)</a:t>
            </a:r>
          </a:p>
          <a:p>
            <a:pPr>
              <a:defRPr/>
            </a:pPr>
            <a:r>
              <a:rPr lang="sv-SE" sz="2400" dirty="0" err="1" smtClean="0"/>
              <a:t>Running</a:t>
            </a:r>
            <a:r>
              <a:rPr lang="sv-SE" sz="2400" dirty="0" smtClean="0"/>
              <a:t> </a:t>
            </a:r>
            <a:r>
              <a:rPr lang="sv-SE" sz="2400" dirty="0" err="1" smtClean="0"/>
              <a:t>one</a:t>
            </a:r>
            <a:r>
              <a:rPr lang="sv-SE" sz="2400" dirty="0" smtClean="0"/>
              <a:t> </a:t>
            </a:r>
            <a:r>
              <a:rPr lang="sv-SE" sz="2400" dirty="0" err="1" smtClean="0"/>
              <a:t>line</a:t>
            </a:r>
            <a:r>
              <a:rPr lang="sv-SE" sz="2400" dirty="0" smtClean="0"/>
              <a:t> in </a:t>
            </a:r>
            <a:r>
              <a:rPr lang="sv-SE" sz="2400" dirty="0" err="1" smtClean="0"/>
              <a:t>console</a:t>
            </a:r>
            <a:endParaRPr lang="sv-SE" sz="2400" dirty="0" smtClean="0"/>
          </a:p>
          <a:p>
            <a:pPr>
              <a:defRPr/>
            </a:pPr>
            <a:r>
              <a:rPr lang="sv-SE" sz="2400" dirty="0" err="1" smtClean="0"/>
              <a:t>Workspace</a:t>
            </a:r>
            <a:r>
              <a:rPr lang="sv-SE" sz="2400" dirty="0" smtClean="0"/>
              <a:t> (</a:t>
            </a:r>
            <a:r>
              <a:rPr lang="sv-SE" sz="2400" dirty="0" err="1" smtClean="0"/>
              <a:t>Observe</a:t>
            </a:r>
            <a:r>
              <a:rPr lang="sv-SE" sz="2400" dirty="0" smtClean="0"/>
              <a:t>, Save, Clear)</a:t>
            </a:r>
          </a:p>
          <a:p>
            <a:pPr>
              <a:defRPr/>
            </a:pPr>
            <a:r>
              <a:rPr lang="sv-SE" sz="2400" dirty="0" err="1" smtClean="0"/>
              <a:t>Setting</a:t>
            </a:r>
            <a:r>
              <a:rPr lang="sv-SE" sz="2400" dirty="0" smtClean="0"/>
              <a:t> </a:t>
            </a:r>
            <a:r>
              <a:rPr lang="sv-SE" sz="2400" dirty="0" err="1" smtClean="0"/>
              <a:t>current</a:t>
            </a:r>
            <a:r>
              <a:rPr lang="sv-SE" sz="2400" dirty="0" smtClean="0"/>
              <a:t> directory (Tools)</a:t>
            </a:r>
          </a:p>
          <a:p>
            <a:pPr>
              <a:defRPr/>
            </a:pPr>
            <a:r>
              <a:rPr lang="sv-SE" sz="2400" dirty="0" err="1" smtClean="0"/>
              <a:t>Installing</a:t>
            </a:r>
            <a:r>
              <a:rPr lang="sv-SE" sz="2400" dirty="0" smtClean="0"/>
              <a:t> new </a:t>
            </a:r>
            <a:r>
              <a:rPr lang="sv-SE" sz="2400" dirty="0" err="1" smtClean="0"/>
              <a:t>package</a:t>
            </a:r>
            <a:r>
              <a:rPr lang="sv-SE" sz="2400" dirty="0" smtClean="0"/>
              <a:t> (Packages </a:t>
            </a:r>
            <a:r>
              <a:rPr lang="sv-SE" sz="2400" dirty="0" err="1" smtClean="0"/>
              <a:t>tabs</a:t>
            </a:r>
            <a:r>
              <a:rPr lang="sv-SE" sz="2400" dirty="0" smtClean="0"/>
              <a:t>)</a:t>
            </a:r>
          </a:p>
          <a:p>
            <a:pPr>
              <a:defRPr/>
            </a:pPr>
            <a:endParaRPr lang="sv-SE" sz="2400" dirty="0" smtClean="0"/>
          </a:p>
          <a:p>
            <a:pPr>
              <a:defRPr/>
            </a:pPr>
            <a:endParaRPr lang="sv-SE" sz="2400" dirty="0" smtClean="0"/>
          </a:p>
          <a:p>
            <a:pPr>
              <a:defRPr/>
            </a:pPr>
            <a:endParaRPr lang="sv-SE" sz="2400" dirty="0" smtClean="0"/>
          </a:p>
          <a:p>
            <a:pPr>
              <a:defRPr/>
            </a:pPr>
            <a:endParaRPr lang="sv-SE" sz="2400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</p:spTree>
    <p:extLst>
      <p:ext uri="{BB962C8B-B14F-4D97-AF65-F5344CB8AC3E}">
        <p14:creationId xmlns:p14="http://schemas.microsoft.com/office/powerpoint/2010/main" val="250529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Call help</a:t>
            </a:r>
            <a:endParaRPr lang="sv-SE" altLang="sv-SE" smtClean="0"/>
          </a:p>
        </p:txBody>
      </p:sp>
      <p:sp>
        <p:nvSpPr>
          <p:cNvPr id="22531" name="Content Placeholder 1"/>
          <p:cNvSpPr>
            <a:spLocks noGrp="1"/>
          </p:cNvSpPr>
          <p:nvPr>
            <p:ph idx="1"/>
          </p:nvPr>
        </p:nvSpPr>
        <p:spPr>
          <a:xfrm>
            <a:off x="1258888" y="1484313"/>
            <a:ext cx="6769100" cy="4525962"/>
          </a:xfrm>
        </p:spPr>
        <p:txBody>
          <a:bodyPr/>
          <a:lstStyle/>
          <a:p>
            <a:r>
              <a:rPr lang="en-US" altLang="sv-SE" sz="2000" dirty="0" smtClean="0"/>
              <a:t>Specific function</a:t>
            </a:r>
          </a:p>
          <a:p>
            <a:pPr lvl="1"/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altLang="sv-SE" sz="1800" i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sv-SE" sz="2000" dirty="0" smtClean="0"/>
              <a:t>Help browser</a:t>
            </a:r>
          </a:p>
          <a:p>
            <a:pPr lvl="1"/>
            <a:r>
              <a:rPr lang="en-US" altLang="sv-SE" sz="1800" dirty="0" err="1" smtClean="0">
                <a:latin typeface="Courier New" pitchFamily="49" charset="0"/>
                <a:cs typeface="Courier New" pitchFamily="49" charset="0"/>
              </a:rPr>
              <a:t>help.start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sv-SE" sz="2000" dirty="0" smtClean="0"/>
              <a:t>Search for something in help</a:t>
            </a:r>
          </a:p>
          <a:p>
            <a:pPr lvl="1"/>
            <a:r>
              <a:rPr lang="en-US" altLang="sv-SE" sz="1800" dirty="0" err="1" smtClean="0">
                <a:latin typeface="Courier New" pitchFamily="49" charset="0"/>
                <a:cs typeface="Courier New" pitchFamily="49" charset="0"/>
              </a:rPr>
              <a:t>help.search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altLang="sv-SE" sz="1800" i="1" dirty="0" smtClean="0">
                <a:latin typeface="Courier New" pitchFamily="49" charset="0"/>
                <a:cs typeface="Courier New" pitchFamily="49" charset="0"/>
              </a:rPr>
              <a:t>expression”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 smtClean="0"/>
              <a:t>Quick </a:t>
            </a:r>
            <a:r>
              <a:rPr lang="sv-SE" altLang="sv-SE" sz="2000" dirty="0" err="1" smtClean="0"/>
              <a:t>reminder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of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function</a:t>
            </a:r>
            <a:r>
              <a:rPr lang="sv-SE" altLang="sv-SE" sz="2000" dirty="0" smtClean="0"/>
              <a:t> arguments:</a:t>
            </a:r>
          </a:p>
          <a:p>
            <a:pPr lvl="1"/>
            <a:r>
              <a:rPr lang="en-US" altLang="sv-SE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sv-SE" sz="1800" i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 smtClean="0"/>
              <a:t>Examples </a:t>
            </a:r>
            <a:r>
              <a:rPr lang="sv-SE" altLang="sv-SE" sz="2000" dirty="0" err="1" smtClean="0"/>
              <a:t>of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how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to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use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function</a:t>
            </a:r>
            <a:r>
              <a:rPr lang="sv-SE" altLang="sv-SE" sz="2000" dirty="0" smtClean="0"/>
              <a:t>:</a:t>
            </a:r>
          </a:p>
          <a:p>
            <a:pPr lvl="1"/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example(</a:t>
            </a:r>
            <a:r>
              <a:rPr lang="en-US" altLang="sv-SE" sz="1800" i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v-SE" altLang="sv-SE" sz="2000" dirty="0" smtClean="0"/>
              <a:t>If </a:t>
            </a:r>
            <a:r>
              <a:rPr lang="sv-SE" altLang="sv-SE" sz="2000" dirty="0" err="1" smtClean="0"/>
              <a:t>some</a:t>
            </a:r>
            <a:r>
              <a:rPr lang="sv-SE" altLang="sv-SE" sz="2000" dirty="0" smtClean="0"/>
              <a:t> </a:t>
            </a:r>
            <a:r>
              <a:rPr lang="sv-SE" altLang="sv-SE" sz="2000" dirty="0" err="1" smtClean="0"/>
              <a:t>method</a:t>
            </a:r>
            <a:r>
              <a:rPr lang="sv-SE" altLang="sv-SE" sz="2000" dirty="0" smtClean="0"/>
              <a:t> is not </a:t>
            </a:r>
            <a:r>
              <a:rPr lang="sv-SE" altLang="sv-SE" sz="2000" dirty="0" err="1" smtClean="0"/>
              <a:t>installed</a:t>
            </a:r>
            <a:r>
              <a:rPr lang="sv-SE" altLang="sv-SE" sz="2000" dirty="0" smtClean="0"/>
              <a:t> on the computer:</a:t>
            </a:r>
          </a:p>
          <a:p>
            <a:pPr lvl="1"/>
            <a:r>
              <a:rPr lang="sv-SE" altLang="sv-SE" sz="1800" dirty="0" err="1" smtClean="0">
                <a:latin typeface="Courier New" pitchFamily="49" charset="0"/>
                <a:cs typeface="Courier New" pitchFamily="49" charset="0"/>
              </a:rPr>
              <a:t>RSiteSearch</a:t>
            </a:r>
            <a:r>
              <a:rPr lang="sv-SE" altLang="sv-SE" sz="1800" dirty="0" smtClean="0">
                <a:latin typeface="Courier New" pitchFamily="49" charset="0"/>
                <a:cs typeface="Courier New" pitchFamily="49" charset="0"/>
              </a:rPr>
              <a:t>(”expression")</a:t>
            </a:r>
          </a:p>
          <a:p>
            <a:pPr lvl="1">
              <a:buFont typeface="Wingdings" pitchFamily="2" charset="2"/>
              <a:buNone/>
            </a:pPr>
            <a:endParaRPr lang="sv-SE" altLang="sv-SE" sz="1800" dirty="0" smtClean="0"/>
          </a:p>
          <a:p>
            <a:endParaRPr lang="sv-SE" altLang="sv-SE" sz="2000" dirty="0" smtClean="0"/>
          </a:p>
        </p:txBody>
      </p:sp>
      <p:sp>
        <p:nvSpPr>
          <p:cNvPr id="22532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187450" y="6315075"/>
            <a:ext cx="23764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</p:spTree>
    <p:extLst>
      <p:ext uri="{BB962C8B-B14F-4D97-AF65-F5344CB8AC3E}">
        <p14:creationId xmlns:p14="http://schemas.microsoft.com/office/powerpoint/2010/main" val="195800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Introduction</a:t>
            </a:r>
            <a:endParaRPr lang="sv-SE" altLang="sv-SE" smtClean="0"/>
          </a:p>
        </p:txBody>
      </p:sp>
      <p:sp>
        <p:nvSpPr>
          <p:cNvPr id="235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2000" dirty="0" smtClean="0"/>
              <a:t>R is case-sensitive (A and a)</a:t>
            </a:r>
          </a:p>
          <a:p>
            <a:r>
              <a:rPr lang="en-US" altLang="sv-SE" sz="2000" dirty="0" smtClean="0"/>
              <a:t>Each command on a new line</a:t>
            </a:r>
          </a:p>
          <a:p>
            <a:r>
              <a:rPr lang="en-US" altLang="sv-SE" sz="2000" dirty="0" smtClean="0"/>
              <a:t>Comment: 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#R is a very cool language!</a:t>
            </a:r>
          </a:p>
          <a:p>
            <a:pPr>
              <a:buFont typeface="Wingdings" pitchFamily="2" charset="2"/>
              <a:buNone/>
            </a:pPr>
            <a:endParaRPr lang="en-US" altLang="sv-SE" sz="2000" dirty="0" smtClean="0"/>
          </a:p>
          <a:p>
            <a:pPr>
              <a:buFont typeface="Wingdings" pitchFamily="2" charset="2"/>
              <a:buNone/>
            </a:pPr>
            <a:r>
              <a:rPr lang="en-US" altLang="sv-SE" sz="2000" dirty="0" smtClean="0">
                <a:solidFill>
                  <a:srgbClr val="0070C0"/>
                </a:solidFill>
              </a:rPr>
              <a:t>Initialize/set the variable</a:t>
            </a:r>
          </a:p>
          <a:p>
            <a:pPr>
              <a:buFont typeface="Wingdings" pitchFamily="2" charset="2"/>
              <a:buNone/>
            </a:pPr>
            <a:endParaRPr lang="en-US" altLang="sv-SE" sz="2000" dirty="0" smtClean="0"/>
          </a:p>
          <a:p>
            <a:pPr>
              <a:buFont typeface="Wingdings" pitchFamily="2" charset="2"/>
              <a:buNone/>
            </a:pPr>
            <a:r>
              <a:rPr lang="en-US" altLang="sv-SE" sz="2000" dirty="0" smtClean="0"/>
              <a:t>Use-&gt; or &lt;- or =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a&lt;-3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a=3</a:t>
            </a:r>
          </a:p>
          <a:p>
            <a:pPr>
              <a:buFont typeface="Wingdings" pitchFamily="2" charset="2"/>
              <a:buNone/>
            </a:pPr>
            <a:r>
              <a:rPr lang="en-US" altLang="sv-SE" sz="2000" dirty="0" smtClean="0">
                <a:latin typeface="Courier New" pitchFamily="49" charset="0"/>
                <a:cs typeface="Courier New" pitchFamily="49" charset="0"/>
              </a:rPr>
              <a:t>3-&gt;b</a:t>
            </a:r>
          </a:p>
          <a:p>
            <a:pPr>
              <a:buFont typeface="Wingdings" pitchFamily="2" charset="2"/>
              <a:buNone/>
            </a:pPr>
            <a:endParaRPr lang="en-US" altLang="sv-SE" sz="2000" dirty="0" smtClean="0"/>
          </a:p>
          <a:p>
            <a:pPr>
              <a:buFont typeface="Wingdings" pitchFamily="2" charset="2"/>
              <a:buNone/>
            </a:pPr>
            <a:endParaRPr lang="en-US" altLang="sv-SE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6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258888" y="6315075"/>
            <a:ext cx="223361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</p:spTree>
    <p:extLst>
      <p:ext uri="{BB962C8B-B14F-4D97-AF65-F5344CB8AC3E}">
        <p14:creationId xmlns:p14="http://schemas.microsoft.com/office/powerpoint/2010/main" val="43610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Vectors</a:t>
            </a:r>
            <a:endParaRPr lang="sv-SE" altLang="sv-SE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72816"/>
            <a:ext cx="7067550" cy="4017962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Create a vector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 smtClean="0"/>
              <a:t>x&lt;-c(1,3)</a:t>
            </a:r>
          </a:p>
          <a:p>
            <a:pPr marL="514350" indent="-457200">
              <a:defRPr/>
            </a:pPr>
            <a:r>
              <a:rPr lang="en-US" sz="2000" dirty="0" smtClean="0"/>
              <a:t>See the result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 smtClean="0"/>
              <a:t>x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sz="1800" dirty="0" smtClean="0"/>
              <a:t>print(x)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200" dirty="0" smtClean="0"/>
              <a:t>Create an empty vector</a:t>
            </a:r>
          </a:p>
          <a:p>
            <a:pPr marL="457200" lvl="1" indent="0">
              <a:buNone/>
              <a:defRPr/>
            </a:pPr>
            <a:r>
              <a:rPr lang="en-US" sz="1800" dirty="0"/>
              <a:t>Y</a:t>
            </a:r>
            <a:r>
              <a:rPr lang="en-US" sz="1800" dirty="0" smtClean="0"/>
              <a:t>=numeric(10)</a:t>
            </a:r>
          </a:p>
          <a:p>
            <a:pPr marL="457200" lvl="1" indent="0">
              <a:buNone/>
              <a:defRPr/>
            </a:pPr>
            <a:r>
              <a:rPr lang="en-US" sz="1800" dirty="0" smtClean="0"/>
              <a:t>Y</a:t>
            </a:r>
          </a:p>
        </p:txBody>
      </p:sp>
      <p:sp>
        <p:nvSpPr>
          <p:cNvPr id="24580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03350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pic>
        <p:nvPicPr>
          <p:cNvPr id="24581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1368152" cy="94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653136"/>
            <a:ext cx="2647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2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Sequence</a:t>
            </a:r>
            <a:endParaRPr lang="sv-SE" altLang="sv-SE" smtClean="0"/>
          </a:p>
        </p:txBody>
      </p:sp>
      <p:sp>
        <p:nvSpPr>
          <p:cNvPr id="2662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mtClean="0"/>
              <a:t>Either‘: ‘ or seq()</a:t>
            </a:r>
          </a:p>
          <a:p>
            <a:endParaRPr lang="sv-SE" altLang="sv-SE" smtClean="0"/>
          </a:p>
        </p:txBody>
      </p:sp>
      <p:sp>
        <p:nvSpPr>
          <p:cNvPr id="26628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1476375" y="6315075"/>
            <a:ext cx="24479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57225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sv-SE" sz="1800" dirty="0" smtClean="0"/>
              <a:t>indexing</a:t>
            </a:r>
          </a:p>
          <a:p>
            <a:r>
              <a:rPr lang="en-US" altLang="sv-SE" sz="1800" dirty="0" smtClean="0"/>
              <a:t>Element-wise: +-*/</a:t>
            </a:r>
            <a:r>
              <a:rPr lang="sv-SE" altLang="sv-SE" sz="1800" dirty="0" smtClean="0"/>
              <a:t>^</a:t>
            </a:r>
            <a:endParaRPr lang="en-US" altLang="sv-SE" sz="1800" dirty="0" smtClean="0"/>
          </a:p>
          <a:p>
            <a:r>
              <a:rPr lang="en-US" altLang="sv-SE" sz="1800" dirty="0" smtClean="0"/>
              <a:t>log </a:t>
            </a:r>
            <a:r>
              <a:rPr lang="en-US" altLang="sv-SE" sz="1800" dirty="0" err="1" smtClean="0"/>
              <a:t>exp</a:t>
            </a:r>
            <a:r>
              <a:rPr lang="en-US" altLang="sv-SE" sz="1800" dirty="0" smtClean="0"/>
              <a:t> sin cos </a:t>
            </a:r>
          </a:p>
          <a:p>
            <a:r>
              <a:rPr lang="en-US" altLang="sv-SE" sz="1800" dirty="0" smtClean="0"/>
              <a:t>length –number of elements</a:t>
            </a:r>
          </a:p>
          <a:p>
            <a:r>
              <a:rPr lang="en-US" altLang="sv-SE" sz="1800" dirty="0" smtClean="0"/>
              <a:t>sum - sum of all elements</a:t>
            </a:r>
          </a:p>
          <a:p>
            <a:r>
              <a:rPr lang="en-US" altLang="sv-SE" sz="1800" dirty="0" smtClean="0"/>
              <a:t>max min sort order </a:t>
            </a:r>
          </a:p>
          <a:p>
            <a:r>
              <a:rPr lang="en-US" altLang="sv-SE" sz="1800" dirty="0" err="1" smtClean="0"/>
              <a:t>which.min</a:t>
            </a:r>
            <a:r>
              <a:rPr lang="en-US" altLang="sv-SE" sz="1800" dirty="0" smtClean="0"/>
              <a:t> </a:t>
            </a:r>
            <a:r>
              <a:rPr lang="en-US" altLang="sv-SE" sz="1800" dirty="0" err="1" smtClean="0"/>
              <a:t>which.max</a:t>
            </a:r>
            <a:endParaRPr lang="en-US" altLang="sv-SE" sz="1800" dirty="0" smtClean="0"/>
          </a:p>
          <a:p>
            <a:pPr>
              <a:buFont typeface="Wingdings" pitchFamily="2" charset="2"/>
              <a:buNone/>
            </a:pPr>
            <a:endParaRPr lang="en-US" altLang="sv-SE" sz="1800" dirty="0" smtClean="0"/>
          </a:p>
          <a:p>
            <a:pPr>
              <a:buFont typeface="Wingdings" pitchFamily="2" charset="2"/>
              <a:buNone/>
            </a:pPr>
            <a:r>
              <a:rPr lang="en-US" altLang="sv-SE" sz="1800" dirty="0" err="1" smtClean="0">
                <a:solidFill>
                  <a:srgbClr val="0070C0"/>
                </a:solidFill>
              </a:rPr>
              <a:t>Logicals</a:t>
            </a:r>
            <a:r>
              <a:rPr lang="en-US" altLang="sv-SE" sz="1800" dirty="0" smtClean="0">
                <a:solidFill>
                  <a:srgbClr val="0070C0"/>
                </a:solidFill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 smtClean="0"/>
              <a:t>TRUE or FALSE:</a:t>
            </a:r>
          </a:p>
          <a:p>
            <a:pPr>
              <a:buFont typeface="Wingdings" pitchFamily="2" charset="2"/>
              <a:buNone/>
            </a:pPr>
            <a:r>
              <a:rPr lang="en-US" altLang="sv-SE" sz="1800" dirty="0" smtClean="0">
                <a:latin typeface="Courier New" pitchFamily="49" charset="0"/>
                <a:cs typeface="Courier New" pitchFamily="49" charset="0"/>
              </a:rPr>
              <a:t>A=TRUE;</a:t>
            </a:r>
          </a:p>
          <a:p>
            <a:pPr>
              <a:buFont typeface="Wingdings" pitchFamily="2" charset="2"/>
              <a:buNone/>
            </a:pPr>
            <a:endParaRPr lang="en-US" altLang="sv-SE" sz="1800" dirty="0" smtClean="0"/>
          </a:p>
          <a:p>
            <a:pPr>
              <a:buFont typeface="Wingdings" pitchFamily="2" charset="2"/>
              <a:buNone/>
            </a:pPr>
            <a:r>
              <a:rPr lang="sv-SE" altLang="sv-SE" sz="1800" dirty="0" smtClean="0"/>
              <a:t>&gt;   &gt;=   &lt;   &lt;=   !=   &amp; (and)</a:t>
            </a:r>
            <a:r>
              <a:rPr lang="en-US" altLang="sv-SE" sz="1800" dirty="0" smtClean="0"/>
              <a:t>   | (or)</a:t>
            </a:r>
          </a:p>
          <a:p>
            <a:endParaRPr lang="en-US" altLang="sv-SE" sz="1800" dirty="0" smtClean="0"/>
          </a:p>
          <a:p>
            <a:endParaRPr lang="sv-SE" altLang="sv-SE" sz="1800" dirty="0" smtClean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4572000" y="6315075"/>
            <a:ext cx="123507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sv-SE" altLang="sv-SE" sz="1200" smtClean="0"/>
          </a:p>
        </p:txBody>
      </p:sp>
      <p:sp>
        <p:nvSpPr>
          <p:cNvPr id="2560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v-SE" smtClean="0"/>
              <a:t>Operation with vectors</a:t>
            </a:r>
            <a:endParaRPr lang="sv-SE" altLang="sv-SE" smtClean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90650"/>
            <a:ext cx="23145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238409"/>
            <a:ext cx="18478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98388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42576</TotalTime>
  <Words>957</Words>
  <Application>Microsoft Office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mytheme</vt:lpstr>
      <vt:lpstr>Bitmappsbild</vt:lpstr>
      <vt:lpstr>Introduction to R </vt:lpstr>
      <vt:lpstr>R</vt:lpstr>
      <vt:lpstr>Software: use RStudio</vt:lpstr>
      <vt:lpstr>Basics in RStudio</vt:lpstr>
      <vt:lpstr>Call help</vt:lpstr>
      <vt:lpstr>Introduction</vt:lpstr>
      <vt:lpstr>Vectors</vt:lpstr>
      <vt:lpstr>Sequence</vt:lpstr>
      <vt:lpstr>Operation with vectors</vt:lpstr>
      <vt:lpstr>PowerPoint Presentation</vt:lpstr>
      <vt:lpstr>Matrix operations</vt:lpstr>
      <vt:lpstr>Matrix operations</vt:lpstr>
      <vt:lpstr>Indexing for matrices</vt:lpstr>
      <vt:lpstr>Replication</vt:lpstr>
      <vt:lpstr>Matrix operations</vt:lpstr>
      <vt:lpstr>Vector/matrix operations</vt:lpstr>
      <vt:lpstr>Factors</vt:lpstr>
      <vt:lpstr>Lists</vt:lpstr>
      <vt:lpstr>PowerPoint Presentation</vt:lpstr>
      <vt:lpstr>PowerPoint Presentation</vt:lpstr>
      <vt:lpstr>Read data from Excel file</vt:lpstr>
      <vt:lpstr>Conversion between types</vt:lpstr>
      <vt:lpstr>Loops</vt:lpstr>
      <vt:lpstr>Conditioning and loops</vt:lpstr>
      <vt:lpstr>Random number generation</vt:lpstr>
      <vt:lpstr>Using a function</vt:lpstr>
      <vt:lpstr>Writing your own functions</vt:lpstr>
      <vt:lpstr>Graphical procedures</vt:lpstr>
      <vt:lpstr>Graphical parameters</vt:lpstr>
      <vt:lpstr>Graphical parametes</vt:lpstr>
      <vt:lpstr>Some more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Sysoevd</cp:lastModifiedBy>
  <cp:revision>584</cp:revision>
  <dcterms:created xsi:type="dcterms:W3CDTF">2008-10-17T08:20:23Z</dcterms:created>
  <dcterms:modified xsi:type="dcterms:W3CDTF">2016-01-05T10:32:39Z</dcterms:modified>
</cp:coreProperties>
</file>