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8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812-A366-43DC-AE14-478B1CE50B47}" type="datetime1">
              <a:rPr lang="sv-SE" smtClean="0"/>
              <a:t>2013-04-08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3779-9C9B-42AA-9558-7A2D4DBD040C}" type="datetime1">
              <a:rPr lang="sv-SE" smtClean="0"/>
              <a:t>2013-04-08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D3C5-FB6E-44AE-A81A-D0CEB7BEC9A8}" type="datetime1">
              <a:rPr lang="sv-SE" smtClean="0"/>
              <a:t>2013-04-08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3BE83-E3E2-407F-BEA3-ED0D515B0AF4}" type="datetime1">
              <a:rPr lang="sv-SE" smtClean="0"/>
              <a:t>2013-04-08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CC709-63A0-4EEB-942F-773DDE603639}" type="datetime1">
              <a:rPr lang="sv-SE" smtClean="0"/>
              <a:t>2013-04-08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962-F095-46E8-A820-503889F39AB8}" type="datetime1">
              <a:rPr lang="sv-SE" smtClean="0"/>
              <a:t>2013-04-08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63DD-E67B-49C8-BD8C-E12D350C4BE5}" type="datetime1">
              <a:rPr lang="sv-SE" smtClean="0"/>
              <a:t>2013-04-08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973-2A06-4DFD-92BA-BA876EB597A1}" type="datetime1">
              <a:rPr lang="sv-SE" smtClean="0"/>
              <a:t>2013-04-08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D5D1-5BB6-48B5-ADC7-A3004B266FB2}" type="datetime1">
              <a:rPr lang="sv-SE" smtClean="0"/>
              <a:t>2013-04-08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6D0-0B7F-4D1E-8F4D-8CED2A324150}" type="datetime1">
              <a:rPr lang="sv-SE" smtClean="0"/>
              <a:t>2013-04-08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FD7B-52F3-44E5-80D8-027AB60E1A00}" type="datetime1">
              <a:rPr lang="sv-SE" smtClean="0"/>
              <a:t>2013-04-08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FF8E-38C6-424D-A591-FC356CBCF9F1}" type="datetime1">
              <a:rPr lang="sv-SE" smtClean="0"/>
              <a:t>2013-04-08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DA61-DE7C-4AC7-A717-FEEF367D2732}" type="datetime1">
              <a:rPr lang="sv-SE" smtClean="0"/>
              <a:t>2013-04-08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A6BF-9F98-462F-9371-5211158EE286}" type="datetime1">
              <a:rPr lang="sv-SE" smtClean="0"/>
              <a:t>2013-04-08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3: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generation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exponentially distributed, i.e. with </a:t>
            </a:r>
            <a:r>
              <a:rPr lang="en-GB" dirty="0" err="1" smtClean="0"/>
              <a:t>pdf</a:t>
            </a: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	for </a:t>
            </a:r>
            <a:r>
              <a:rPr lang="en-GB" i="1" dirty="0" smtClean="0">
                <a:sym typeface="Wingdings" pitchFamily="2" charset="2"/>
              </a:rPr>
              <a:t>x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Symbol" pitchFamily="18" charset="2"/>
              </a:rPr>
              <a:t> 0   [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) = 0 for x &lt; 0]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23656"/>
              </p:ext>
            </p:extLst>
          </p:nvPr>
        </p:nvGraphicFramePr>
        <p:xfrm>
          <a:off x="1331640" y="2564904"/>
          <a:ext cx="4835370" cy="93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4835370" cy="932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97894"/>
              </p:ext>
            </p:extLst>
          </p:nvPr>
        </p:nvGraphicFramePr>
        <p:xfrm>
          <a:off x="1331640" y="4005064"/>
          <a:ext cx="6353219" cy="103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5" imgW="2946240" imgH="482400" progId="Equation.3">
                  <p:embed/>
                </p:oleObj>
              </mc:Choice>
              <mc:Fallback>
                <p:oleObj name="Equation" r:id="rId5" imgW="2946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05064"/>
                        <a:ext cx="6353219" cy="1039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Example(cont.)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To find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baseline="30000" dirty="0" smtClean="0"/>
              <a:t>-1</a:t>
            </a:r>
            <a:r>
              <a:rPr lang="en-GB" dirty="0" smtClean="0"/>
              <a:t> solve for </a:t>
            </a:r>
            <a:r>
              <a:rPr lang="en-GB" i="1" dirty="0" smtClean="0"/>
              <a:t>x </a:t>
            </a:r>
            <a:r>
              <a:rPr lang="en-GB" dirty="0" smtClean="0"/>
              <a:t>the equation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Thus the transform from </a:t>
            </a:r>
            <a:r>
              <a:rPr lang="en-GB" i="1" dirty="0" smtClean="0"/>
              <a:t>U</a:t>
            </a:r>
            <a:r>
              <a:rPr lang="en-GB" dirty="0" smtClean="0"/>
              <a:t> to </a:t>
            </a:r>
            <a:r>
              <a:rPr lang="en-GB" i="1" dirty="0" smtClean="0"/>
              <a:t>X </a:t>
            </a:r>
            <a:r>
              <a:rPr lang="en-GB" dirty="0" smtClean="0"/>
              <a:t>becomes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98744"/>
              </p:ext>
            </p:extLst>
          </p:nvPr>
        </p:nvGraphicFramePr>
        <p:xfrm>
          <a:off x="1331640" y="3140968"/>
          <a:ext cx="2312428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" imgW="1396800" imgH="1295280" progId="Equation.3">
                  <p:embed/>
                </p:oleObj>
              </mc:Choice>
              <mc:Fallback>
                <p:oleObj name="Equation" r:id="rId3" imgW="139680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2312428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52760"/>
              </p:ext>
            </p:extLst>
          </p:nvPr>
        </p:nvGraphicFramePr>
        <p:xfrm>
          <a:off x="6156176" y="5517232"/>
          <a:ext cx="1785950" cy="71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Equation" r:id="rId5" imgW="977760" imgH="393480" progId="Equation.3">
                  <p:embed/>
                </p:oleObj>
              </mc:Choice>
              <mc:Fallback>
                <p:oleObj name="Equation" r:id="rId5" imgW="977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517232"/>
                        <a:ext cx="1785950" cy="718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Inverse CDF method – discrete variables</a:t>
            </a:r>
          </a:p>
          <a:p>
            <a:pPr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Define distribution P(X=x</a:t>
            </a:r>
            <a:r>
              <a:rPr lang="en-US" baseline="-25000" dirty="0" smtClean="0"/>
              <a:t>i</a:t>
            </a:r>
            <a:r>
              <a:rPr lang="en-US" dirty="0" smtClean="0"/>
              <a:t>)=p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U</a:t>
            </a:r>
            <a:r>
              <a:rPr lang="en-US" dirty="0" smtClean="0"/>
              <a:t>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U≤p</a:t>
            </a:r>
            <a:r>
              <a:rPr lang="en-US" baseline="-25000" dirty="0" smtClean="0"/>
              <a:t>0</a:t>
            </a:r>
            <a:r>
              <a:rPr lang="en-US" dirty="0" smtClean="0"/>
              <a:t>, deliver X=x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U≤p</a:t>
            </a:r>
            <a:r>
              <a:rPr lang="en-US" baseline="-25000" dirty="0" smtClean="0"/>
              <a:t>0</a:t>
            </a:r>
            <a:r>
              <a:rPr lang="en-US" dirty="0" smtClean="0"/>
              <a:t>+ p</a:t>
            </a:r>
            <a:r>
              <a:rPr lang="en-US" baseline="-25000" dirty="0" smtClean="0"/>
              <a:t>1</a:t>
            </a:r>
            <a:r>
              <a:rPr lang="en-US" dirty="0" smtClean="0"/>
              <a:t>, deliver X=x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procedure from step 2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sv-SE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/>
              <a:t>When the inverse cumulative distribution can be explicitly derived </a:t>
            </a:r>
            <a:r>
              <a:rPr lang="en-GB" dirty="0" smtClean="0">
                <a:sym typeface="Wingdings" pitchFamily="2" charset="2"/>
              </a:rPr>
              <a:t> No problem!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 When not  Numerical solution necessary  Usually time-consuming</a:t>
            </a:r>
          </a:p>
          <a:p>
            <a:pPr marL="342900" indent="-342900">
              <a:spcBef>
                <a:spcPct val="50000"/>
              </a:spcBef>
            </a:pPr>
            <a:endParaRPr lang="en-GB" dirty="0" smtClean="0"/>
          </a:p>
          <a:p>
            <a:pPr marL="342900" indent="-342900">
              <a:spcBef>
                <a:spcPct val="50000"/>
              </a:spcBef>
            </a:pPr>
            <a:r>
              <a:rPr lang="en-GB" dirty="0" smtClean="0"/>
              <a:t>Unfortunately, situation 2 is quite typical, ex.: normally distributed random variables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N(0,1)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Assume </a:t>
            </a:r>
          </a:p>
          <a:p>
            <a:pPr>
              <a:spcBef>
                <a:spcPct val="50000"/>
              </a:spcBef>
            </a:pPr>
            <a:r>
              <a:rPr lang="el-GR" dirty="0" smtClean="0">
                <a:sym typeface="Symbol" pitchFamily="18" charset="2"/>
              </a:rPr>
              <a:t>Θ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ε</a:t>
            </a:r>
            <a:r>
              <a:rPr lang="en-US" dirty="0" smtClean="0">
                <a:sym typeface="Symbol" pitchFamily="18" charset="2"/>
              </a:rPr>
              <a:t> U(0, 2</a:t>
            </a:r>
            <a:r>
              <a:rPr lang="el-GR" dirty="0" smtClean="0">
                <a:sym typeface="Symbol" pitchFamily="18" charset="2"/>
              </a:rPr>
              <a:t>π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l-GR" dirty="0" smtClean="0">
                <a:sym typeface="Symbol" pitchFamily="18" charset="2"/>
              </a:rPr>
              <a:t> ε</a:t>
            </a:r>
            <a:r>
              <a:rPr lang="en-US" dirty="0" smtClean="0">
                <a:sym typeface="Symbol" pitchFamily="18" charset="2"/>
              </a:rPr>
              <a:t> U(0,1)</a:t>
            </a:r>
          </a:p>
          <a:p>
            <a:pPr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Algorithm 1</a:t>
            </a:r>
            <a:endParaRPr lang="en-GB" b="1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>
                <a:sym typeface="Symbol" pitchFamily="18" charset="2"/>
              </a:rPr>
              <a:t>D and </a:t>
            </a:r>
            <a:r>
              <a:rPr lang="el-GR" dirty="0" smtClean="0">
                <a:sym typeface="Symbol" pitchFamily="18" charset="2"/>
              </a:rPr>
              <a:t>Θ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as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are independent and normally distributed (see proof…)</a:t>
            </a:r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298654" y="2277195"/>
            <a:ext cx="2017713" cy="21605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7308304" y="1916832"/>
            <a:ext cx="0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939879" y="335669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7308304" y="2782020"/>
            <a:ext cx="5032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524204" y="3069357"/>
            <a:ext cx="142875" cy="287338"/>
          </a:xfrm>
          <a:custGeom>
            <a:avLst/>
            <a:gdLst/>
            <a:ahLst/>
            <a:cxnLst>
              <a:cxn ang="0">
                <a:pos x="90" y="181"/>
              </a:cxn>
              <a:cxn ang="0">
                <a:pos x="0" y="0"/>
              </a:cxn>
            </a:cxnLst>
            <a:rect l="0" t="0" r="r" b="b"/>
            <a:pathLst>
              <a:path w="90" h="181">
                <a:moveTo>
                  <a:pt x="90" y="181"/>
                </a:moveTo>
                <a:cubicBezTo>
                  <a:pt x="52" y="105"/>
                  <a:pt x="15" y="3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7811542" y="335669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7235279" y="278202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15714"/>
              </p:ext>
            </p:extLst>
          </p:nvPr>
        </p:nvGraphicFramePr>
        <p:xfrm>
          <a:off x="2267744" y="4013919"/>
          <a:ext cx="2165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kvation" r:id="rId3" imgW="1295280" imgH="507960" progId="Equation.3">
                  <p:embed/>
                </p:oleObj>
              </mc:Choice>
              <mc:Fallback>
                <p:oleObj name="Ekvation" r:id="rId3" imgW="129528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13919"/>
                        <a:ext cx="21653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Idea</a:t>
            </a:r>
            <a:r>
              <a:rPr lang="en-US" dirty="0" smtClean="0"/>
              <a:t>: to generate Y with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 similar to some known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Requirement: There should exist constant </a:t>
            </a:r>
            <a:r>
              <a:rPr lang="en-US" i="1" dirty="0" smtClean="0"/>
              <a:t>c</a:t>
            </a:r>
            <a:r>
              <a:rPr lang="en-US" dirty="0" smtClean="0"/>
              <a:t> such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cf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(x) </a:t>
            </a:r>
            <a:r>
              <a:rPr lang="en-US" dirty="0" err="1" smtClean="0">
                <a:solidFill>
                  <a:srgbClr val="006600"/>
                </a:solidFill>
              </a:rPr>
              <a:t>majorizing</a:t>
            </a:r>
            <a:r>
              <a:rPr lang="en-US" dirty="0" smtClean="0"/>
              <a:t> density,</a:t>
            </a:r>
          </a:p>
          <a:p>
            <a:pPr>
              <a:buNone/>
            </a:pPr>
            <a:r>
              <a:rPr lang="en-US" dirty="0" smtClean="0"/>
              <a:t> proposal density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(x) </a:t>
            </a:r>
            <a:r>
              <a:rPr lang="en-US" dirty="0" smtClean="0">
                <a:solidFill>
                  <a:srgbClr val="006600"/>
                </a:solidFill>
              </a:rPr>
              <a:t>target</a:t>
            </a:r>
            <a:r>
              <a:rPr lang="en-US" dirty="0" smtClean="0"/>
              <a:t> density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42874"/>
              </p:ext>
            </p:extLst>
          </p:nvPr>
        </p:nvGraphicFramePr>
        <p:xfrm>
          <a:off x="1243010" y="3212976"/>
          <a:ext cx="30432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kvation" r:id="rId3" imgW="1574640" imgH="215640" progId="Equation.3">
                  <p:embed/>
                </p:oleObj>
              </mc:Choice>
              <mc:Fallback>
                <p:oleObj name="Ekvation" r:id="rId3" imgW="1574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0" y="3212976"/>
                        <a:ext cx="304323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140968"/>
            <a:ext cx="3929089" cy="288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Algorithm 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Y from distribution with density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Y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U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                , take Y else return to step 2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/>
            <a:r>
              <a:rPr lang="en-US" dirty="0" smtClean="0"/>
              <a:t>It can be seen that variables obtained are from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X</a:t>
            </a:r>
            <a:r>
              <a:rPr lang="en-US" dirty="0" smtClean="0"/>
              <a:t> (see proof…)</a:t>
            </a:r>
          </a:p>
          <a:p>
            <a:pPr marL="566928" indent="-457200"/>
            <a:r>
              <a:rPr lang="en-US" dirty="0" smtClean="0"/>
              <a:t>The value of </a:t>
            </a:r>
            <a:r>
              <a:rPr lang="en-US" i="1" dirty="0" smtClean="0"/>
              <a:t>c</a:t>
            </a:r>
            <a:r>
              <a:rPr lang="en-US" dirty="0" smtClean="0"/>
              <a:t> should be as small as possible (minimize the frequency of rejection)</a:t>
            </a:r>
          </a:p>
          <a:p>
            <a:pPr marL="566928" indent="-457200"/>
            <a:r>
              <a:rPr lang="en-US" dirty="0" smtClean="0"/>
              <a:t>The method works for multivariate random cases, but the rejection proportion can be high (curse of dimensionality)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57785"/>
              </p:ext>
            </p:extLst>
          </p:nvPr>
        </p:nvGraphicFramePr>
        <p:xfrm>
          <a:off x="1331640" y="2564904"/>
          <a:ext cx="1143008" cy="69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kvation" r:id="rId3" imgW="711000" imgH="431640" progId="Equation.3">
                  <p:embed/>
                </p:oleObj>
              </mc:Choice>
              <mc:Fallback>
                <p:oleObj name="Ekvation" r:id="rId3" imgW="711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1143008" cy="694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How to use in generation N(0,1):</a:t>
            </a:r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i="1" dirty="0" smtClean="0"/>
              <a:t>sin</a:t>
            </a:r>
            <a:r>
              <a:rPr lang="en-US" dirty="0" smtClean="0"/>
              <a:t>, </a:t>
            </a:r>
            <a:r>
              <a:rPr lang="en-US" i="1" dirty="0" err="1" smtClean="0"/>
              <a:t>cos</a:t>
            </a:r>
            <a:r>
              <a:rPr lang="en-US" i="1" dirty="0" smtClean="0"/>
              <a:t> </a:t>
            </a:r>
            <a:r>
              <a:rPr lang="en-US" dirty="0" smtClean="0"/>
              <a:t> is time consuming.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Step 1: </a:t>
            </a:r>
          </a:p>
          <a:p>
            <a:pPr>
              <a:buNone/>
            </a:pPr>
            <a:r>
              <a:rPr lang="en-US" dirty="0" smtClean="0"/>
              <a:t>To generate multivariate uniform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density on the circle, </a:t>
            </a:r>
          </a:p>
          <a:p>
            <a:pPr>
              <a:buNone/>
            </a:pPr>
            <a:r>
              <a:rPr lang="en-US" dirty="0" smtClean="0"/>
              <a:t>consider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 – uniform on rectangle</a:t>
            </a:r>
          </a:p>
          <a:p>
            <a:pPr>
              <a:buNone/>
            </a:pPr>
            <a:r>
              <a:rPr lang="en-US" dirty="0" smtClean="0"/>
              <a:t>and Use accept/reject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501008"/>
            <a:ext cx="25178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Step 2</a:t>
            </a:r>
          </a:p>
          <a:p>
            <a:pPr>
              <a:buNone/>
            </a:pPr>
            <a:r>
              <a:rPr lang="en-US" dirty="0" smtClean="0"/>
              <a:t>Consider </a:t>
            </a:r>
            <a:r>
              <a:rPr lang="en-US" dirty="0" smtClean="0">
                <a:sym typeface="Symbol" pitchFamily="18" charset="2"/>
              </a:rPr>
              <a:t>R and 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 such that V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err="1" smtClean="0">
                <a:sym typeface="Symbol" pitchFamily="18" charset="2"/>
              </a:rPr>
              <a:t>Rcos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, V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err="1" smtClean="0">
                <a:sym typeface="Symbol" pitchFamily="18" charset="2"/>
              </a:rPr>
              <a:t>Rsin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 -&gt;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Normal distribution can be obtained (show..)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48628"/>
              </p:ext>
            </p:extLst>
          </p:nvPr>
        </p:nvGraphicFramePr>
        <p:xfrm>
          <a:off x="1907704" y="3717032"/>
          <a:ext cx="47307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kvation" r:id="rId3" imgW="2679480" imgH="1015920" progId="Equation.3">
                  <p:embed/>
                </p:oleObj>
              </mc:Choice>
              <mc:Fallback>
                <p:oleObj name="Ekvation" r:id="rId3" imgW="2679480" imgH="1015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17032"/>
                        <a:ext cx="473075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multivariate normal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Acceptance/rejection is difficult to apply</a:t>
            </a:r>
          </a:p>
          <a:p>
            <a:pPr lvl="1"/>
            <a:r>
              <a:rPr lang="en-US" dirty="0" smtClean="0"/>
              <a:t>Difficult to determine </a:t>
            </a:r>
            <a:r>
              <a:rPr lang="en-US" dirty="0" err="1" smtClean="0"/>
              <a:t>majorizing</a:t>
            </a:r>
            <a:r>
              <a:rPr lang="en-US" dirty="0" smtClean="0"/>
              <a:t> density</a:t>
            </a:r>
          </a:p>
          <a:p>
            <a:pPr lvl="1"/>
            <a:r>
              <a:rPr lang="en-US" dirty="0" smtClean="0"/>
              <a:t>High rejection rate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Suppose we need  to generate N(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dirty="0" smtClean="0"/>
              <a:t>):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 err="1" smtClean="0"/>
              <a:t>i.i.d</a:t>
            </a:r>
            <a:r>
              <a:rPr lang="en-US" dirty="0" smtClean="0"/>
              <a:t>. N(0,1) sequence X=(X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Cholesky</a:t>
            </a:r>
            <a:r>
              <a:rPr lang="en-US" dirty="0" smtClean="0"/>
              <a:t> factor or matrix square root,  i.e. matrix A: AA</a:t>
            </a:r>
            <a:r>
              <a:rPr lang="en-US" baseline="30000" dirty="0" smtClean="0"/>
              <a:t>T</a:t>
            </a:r>
            <a:r>
              <a:rPr lang="en-US" dirty="0" smtClean="0"/>
              <a:t>=</a:t>
            </a:r>
            <a:r>
              <a:rPr lang="el-GR" dirty="0" smtClean="0"/>
              <a:t> Σ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Y as </a:t>
            </a:r>
            <a:r>
              <a:rPr lang="el-GR" dirty="0" smtClean="0"/>
              <a:t>μ</a:t>
            </a:r>
            <a:r>
              <a:rPr lang="en-US" dirty="0" smtClean="0"/>
              <a:t>+AX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Observe: EY=</a:t>
            </a:r>
            <a:r>
              <a:rPr lang="el-GR" dirty="0" smtClean="0"/>
              <a:t> μ</a:t>
            </a:r>
            <a:r>
              <a:rPr lang="en-US" dirty="0" smtClean="0"/>
              <a:t>, </a:t>
            </a:r>
            <a:r>
              <a:rPr lang="en-US" dirty="0" err="1" smtClean="0"/>
              <a:t>cov</a:t>
            </a:r>
            <a:r>
              <a:rPr lang="en-US" dirty="0" smtClean="0"/>
              <a:t>(Y)=AA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Pseudorandom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smtClean="0">
                <a:solidFill>
                  <a:srgbClr val="0070C0"/>
                </a:solidFill>
              </a:rPr>
              <a:t>Pseudo Random Number Generators:</a:t>
            </a:r>
            <a:r>
              <a:rPr lang="en-GB" sz="32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Create random numbers using a mathematical algorithm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Classic examples: </a:t>
            </a:r>
            <a:r>
              <a:rPr lang="en-GB" sz="2000" i="1" dirty="0" err="1" smtClean="0"/>
              <a:t>Congruential</a:t>
            </a:r>
            <a:r>
              <a:rPr lang="en-GB" sz="2000" i="1" dirty="0" smtClean="0"/>
              <a:t> generators</a:t>
            </a:r>
            <a:endParaRPr lang="en-GB" sz="2000" dirty="0" smtClean="0"/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Come as embedded functions in software or can be linked as separate objects to the program code.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The numbers are not truly random; attention must be made to the type of application.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in 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 smtClean="0"/>
              <a:t>(ex: rnorm  pnorm  dnorm qnorm)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sv-SE" smtClean="0"/>
              <a:t>7.1-7.3 </a:t>
            </a:r>
            <a:r>
              <a:rPr lang="sv-SE" dirty="0"/>
              <a:t>	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21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Linear </a:t>
            </a:r>
            <a:r>
              <a:rPr lang="en-US" dirty="0" err="1" smtClean="0">
                <a:solidFill>
                  <a:srgbClr val="0070C0"/>
                </a:solidFill>
              </a:rPr>
              <a:t>congruential</a:t>
            </a:r>
            <a:r>
              <a:rPr lang="en-US" dirty="0" smtClean="0">
                <a:solidFill>
                  <a:srgbClr val="0070C0"/>
                </a:solidFill>
              </a:rPr>
              <a:t> generator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Define a sequence {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dirty="0" smtClean="0"/>
              <a:t>} of integers according to</a:t>
            </a:r>
            <a:r>
              <a:rPr lang="en-GB" sz="2800" dirty="0" smtClean="0"/>
              <a:t> </a:t>
            </a:r>
          </a:p>
          <a:p>
            <a:pPr>
              <a:spcBef>
                <a:spcPct val="50000"/>
              </a:spcBef>
            </a:pPr>
            <a:endParaRPr lang="en-GB" sz="2800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is called </a:t>
            </a:r>
            <a:r>
              <a:rPr lang="en-GB" b="1" dirty="0" smtClean="0"/>
              <a:t>seed , </a:t>
            </a:r>
            <a:r>
              <a:rPr lang="en-GB" dirty="0" smtClean="0"/>
              <a:t>“mod </a:t>
            </a:r>
            <a:r>
              <a:rPr lang="en-GB" i="1" dirty="0" smtClean="0"/>
              <a:t>m</a:t>
            </a:r>
            <a:r>
              <a:rPr lang="en-GB" dirty="0" smtClean="0"/>
              <a:t>” means that 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dirty="0" smtClean="0"/>
              <a:t> is the remainder after division by </a:t>
            </a:r>
            <a:r>
              <a:rPr lang="en-GB" i="1" dirty="0" smtClean="0"/>
              <a:t>m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ym typeface="Wingdings" pitchFamily="2" charset="2"/>
              </a:rPr>
              <a:t>The result is an integer in the interval [0, </a:t>
            </a:r>
            <a:r>
              <a:rPr lang="en-GB" i="1" dirty="0" smtClean="0">
                <a:sym typeface="Wingdings" pitchFamily="2" charset="2"/>
              </a:rPr>
              <a:t>m </a:t>
            </a:r>
            <a:r>
              <a:rPr lang="en-GB" dirty="0" smtClean="0">
                <a:sym typeface="Wingdings" pitchFamily="2" charset="2"/>
              </a:rPr>
              <a:t>– 1]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i="1" dirty="0" smtClean="0"/>
              <a:t>a</a:t>
            </a:r>
            <a:r>
              <a:rPr lang="en-GB" dirty="0" smtClean="0"/>
              <a:t> and </a:t>
            </a:r>
            <a:r>
              <a:rPr lang="en-GB" i="1" dirty="0" smtClean="0"/>
              <a:t>c</a:t>
            </a:r>
            <a:r>
              <a:rPr lang="en-GB" dirty="0" smtClean="0"/>
              <a:t> are constants in [0, </a:t>
            </a:r>
            <a:r>
              <a:rPr lang="en-GB" i="1" dirty="0" smtClean="0"/>
              <a:t>m</a:t>
            </a:r>
            <a:r>
              <a:rPr lang="en-GB" dirty="0" smtClean="0"/>
              <a:t>), need to be carefully selected</a:t>
            </a:r>
            <a:endParaRPr lang="en-GB" i="1" dirty="0" smtClean="0"/>
          </a:p>
          <a:p>
            <a:r>
              <a:rPr lang="en-US" dirty="0" smtClean="0"/>
              <a:t>To obtain U[0,1] ,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scaled, i.e.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:= x</a:t>
            </a:r>
            <a:r>
              <a:rPr lang="en-US" i="1" baseline="-25000" dirty="0" smtClean="0"/>
              <a:t>i</a:t>
            </a:r>
            <a:r>
              <a:rPr lang="en-US" i="1" dirty="0" smtClean="0"/>
              <a:t>/m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785918" y="2571744"/>
          <a:ext cx="410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3" imgW="1942920" imgH="228600" progId="Equation.3">
                  <p:embed/>
                </p:oleObj>
              </mc:Choice>
              <mc:Fallback>
                <p:oleObj name="Equation" r:id="rId3" imgW="1942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571744"/>
                        <a:ext cx="41052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Generated numbers will get into a “loop” with a certain </a:t>
            </a:r>
            <a:r>
              <a:rPr lang="en-GB" i="1" dirty="0" smtClean="0"/>
              <a:t>period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</a:rPr>
              <a:t>Example: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= </a:t>
            </a:r>
            <a:r>
              <a:rPr lang="en-GB" i="1" dirty="0" smtClean="0"/>
              <a:t>a</a:t>
            </a:r>
            <a:r>
              <a:rPr lang="en-GB" dirty="0" smtClean="0"/>
              <a:t> =</a:t>
            </a:r>
            <a:r>
              <a:rPr lang="en-GB" i="1" dirty="0" smtClean="0"/>
              <a:t> c</a:t>
            </a:r>
            <a:r>
              <a:rPr lang="en-GB" dirty="0" smtClean="0"/>
              <a:t> = 7 and </a:t>
            </a:r>
            <a:r>
              <a:rPr lang="en-GB" i="1" dirty="0" smtClean="0"/>
              <a:t>m</a:t>
            </a:r>
            <a:r>
              <a:rPr lang="en-GB" dirty="0" smtClean="0"/>
              <a:t> = 10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The period is thus 4 in this case </a:t>
            </a:r>
            <a:r>
              <a:rPr lang="en-GB" sz="2800" dirty="0" smtClean="0"/>
              <a:t> </a:t>
            </a:r>
            <a:endParaRPr lang="en-GB" sz="1800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38783"/>
              </p:ext>
            </p:extLst>
          </p:nvPr>
        </p:nvGraphicFramePr>
        <p:xfrm>
          <a:off x="1547664" y="3068960"/>
          <a:ext cx="388778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kvation" r:id="rId3" imgW="2286000" imgH="1346040" progId="Equation.3">
                  <p:embed/>
                </p:oleObj>
              </mc:Choice>
              <mc:Fallback>
                <p:oleObj name="Ekvation" r:id="rId3" imgW="228600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068960"/>
                        <a:ext cx="3887787" cy="228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Obviously, period can not be larger than </a:t>
            </a:r>
            <a:r>
              <a:rPr lang="en-US" i="1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Period and other constants should be carefully chosen, </a:t>
            </a:r>
            <a:r>
              <a:rPr lang="en-US" i="1" dirty="0" smtClean="0"/>
              <a:t>m</a:t>
            </a:r>
            <a:r>
              <a:rPr lang="en-US" dirty="0" smtClean="0"/>
              <a:t> is typically very large</a:t>
            </a:r>
          </a:p>
          <a:p>
            <a:endParaRPr lang="en-US" dirty="0" smtClean="0"/>
          </a:p>
          <a:p>
            <a:r>
              <a:rPr lang="en-US" dirty="0" smtClean="0"/>
              <a:t>Seed defines the sequence of random numbers, if seed is fixed by program – same sequence will be produced</a:t>
            </a:r>
          </a:p>
          <a:p>
            <a:endParaRPr lang="en-US" dirty="0" smtClean="0"/>
          </a:p>
          <a:p>
            <a:r>
              <a:rPr lang="en-US" dirty="0" smtClean="0"/>
              <a:t>Other methods for generating U[0,1] are available (i.e. generalized feedback shift register)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U[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U(0,1) can be transformed to U(a, </a:t>
            </a:r>
            <a:r>
              <a:rPr lang="en-GB" i="1" dirty="0" err="1" smtClean="0"/>
              <a:t>b</a:t>
            </a:r>
            <a:r>
              <a:rPr lang="en-GB" dirty="0" smtClean="0"/>
              <a:t>):</a:t>
            </a:r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i="1" dirty="0" smtClean="0"/>
              <a:t>U</a:t>
            </a:r>
            <a:r>
              <a:rPr lang="en-GB" dirty="0" smtClean="0"/>
              <a:t> can also be transformed to </a:t>
            </a:r>
            <a:r>
              <a:rPr lang="en-GB" i="1" dirty="0" smtClean="0"/>
              <a:t>discrete</a:t>
            </a:r>
            <a:r>
              <a:rPr lang="en-GB" dirty="0" smtClean="0"/>
              <a:t> uniform distribution on the integers (1, …, </a:t>
            </a:r>
            <a:r>
              <a:rPr lang="en-GB" i="1" dirty="0" smtClean="0"/>
              <a:t>n</a:t>
            </a:r>
            <a:r>
              <a:rPr lang="en-GB" dirty="0" smtClean="0"/>
              <a:t> ) by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         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[</a:t>
            </a:r>
            <a:r>
              <a:rPr lang="en-GB" dirty="0" smtClean="0">
                <a:sym typeface="Symbol" pitchFamily="18" charset="2"/>
              </a:rPr>
              <a:t>] depicts the integer part.</a:t>
            </a:r>
          </a:p>
          <a:p>
            <a:pPr>
              <a:spcBef>
                <a:spcPct val="50000"/>
              </a:spcBef>
            </a:pPr>
            <a:endParaRPr lang="en-GB" i="1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  <a:sym typeface="Symbol" pitchFamily="18" charset="2"/>
              </a:rPr>
              <a:t>Question and exercise: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Why do we need to add “1”?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How can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be transformed to a random variable </a:t>
            </a:r>
            <a:r>
              <a:rPr lang="en-GB" i="1" dirty="0" smtClean="0">
                <a:sym typeface="Symbol" pitchFamily="18" charset="2"/>
              </a:rPr>
              <a:t>Y</a:t>
            </a:r>
            <a:r>
              <a:rPr lang="en-GB" dirty="0" smtClean="0">
                <a:sym typeface="Symbol" pitchFamily="18" charset="2"/>
              </a:rPr>
              <a:t> with a discrete uniform distribution on the integers (50, 55, 60) ?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714612" y="1928802"/>
          <a:ext cx="2087562" cy="4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3" imgW="1117440" imgH="215640" progId="Equation.3">
                  <p:embed/>
                </p:oleObj>
              </mc:Choice>
              <mc:Fallback>
                <p:oleObj name="Equation" r:id="rId3" imgW="1117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928802"/>
                        <a:ext cx="2087562" cy="4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000364" y="3429000"/>
          <a:ext cx="1588881" cy="4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5" imgW="850680" imgH="215640" progId="Equation.3">
                  <p:embed/>
                </p:oleObj>
              </mc:Choice>
              <mc:Fallback>
                <p:oleObj name="Equation" r:id="rId5" imgW="850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429000"/>
                        <a:ext cx="1588881" cy="4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Generation of </a:t>
            </a:r>
            <a:r>
              <a:rPr lang="en-US" sz="2800" dirty="0" err="1" smtClean="0"/>
              <a:t>nonuniform</a:t>
            </a:r>
            <a:r>
              <a:rPr lang="en-US" sz="2800" dirty="0" smtClean="0"/>
              <a:t> random numbers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U(0,1)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Let </a:t>
            </a:r>
            <a:r>
              <a:rPr lang="en-GB" i="1" dirty="0" smtClean="0"/>
              <a:t>U</a:t>
            </a:r>
            <a:r>
              <a:rPr lang="en-GB" dirty="0" smtClean="0"/>
              <a:t> be a random variable uniformly distributed on (0,1)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Let </a:t>
            </a:r>
            <a:r>
              <a:rPr lang="en-GB" i="1" dirty="0" smtClean="0"/>
              <a:t>F</a:t>
            </a:r>
            <a:r>
              <a:rPr lang="en-GB" i="1" baseline="-25000" dirty="0" smtClean="0"/>
              <a:t>U</a:t>
            </a:r>
            <a:r>
              <a:rPr lang="en-GB" i="1" dirty="0" smtClean="0"/>
              <a:t> </a:t>
            </a:r>
            <a:r>
              <a:rPr lang="en-GB" dirty="0" smtClean="0"/>
              <a:t> be its cumulative distribution function, i.e.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The </a:t>
            </a:r>
            <a:r>
              <a:rPr lang="en-GB" dirty="0" smtClean="0"/>
              <a:t>probability density function (</a:t>
            </a:r>
            <a:r>
              <a:rPr lang="en-GB" dirty="0" err="1" smtClean="0"/>
              <a:t>pdf</a:t>
            </a:r>
            <a:r>
              <a:rPr lang="en-GB" dirty="0" smtClean="0"/>
              <a:t>) of </a:t>
            </a:r>
            <a:r>
              <a:rPr lang="en-GB" i="1" dirty="0" smtClean="0"/>
              <a:t>U</a:t>
            </a:r>
            <a:r>
              <a:rPr lang="en-GB" dirty="0" smtClean="0"/>
              <a:t> is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sv-SE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86199"/>
              </p:ext>
            </p:extLst>
          </p:nvPr>
        </p:nvGraphicFramePr>
        <p:xfrm>
          <a:off x="2699792" y="2708920"/>
          <a:ext cx="252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08920"/>
                        <a:ext cx="2520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00166" y="4286256"/>
          <a:ext cx="3114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Equation" r:id="rId5" imgW="1333440" imgH="457200" progId="Equation.3">
                  <p:embed/>
                </p:oleObj>
              </mc:Choice>
              <mc:Fallback>
                <p:oleObj name="Equation" r:id="rId5" imgW="13334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86256"/>
                        <a:ext cx="31146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3645024"/>
            <a:ext cx="29155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a random variable with CDF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.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Set                      where </a:t>
            </a:r>
            <a:r>
              <a:rPr lang="en-GB" i="1" dirty="0" smtClean="0"/>
              <a:t>U</a:t>
            </a:r>
            <a:r>
              <a:rPr lang="en-GB" dirty="0" smtClean="0"/>
              <a:t> is U(0,1)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The CDF of </a:t>
            </a:r>
            <a:r>
              <a:rPr lang="en-GB" i="1" dirty="0" smtClean="0"/>
              <a:t>Y</a:t>
            </a:r>
            <a:r>
              <a:rPr lang="en-GB" dirty="0" smtClean="0"/>
              <a:t> is now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as 0 </a:t>
            </a:r>
            <a:r>
              <a:rPr lang="en-GB" dirty="0" smtClean="0">
                <a:sym typeface="Symbol" pitchFamily="18" charset="2"/>
              </a:rPr>
              <a:t>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(</a:t>
            </a:r>
            <a:r>
              <a:rPr lang="en-GB" i="1" dirty="0" smtClean="0"/>
              <a:t>y</a:t>
            </a:r>
            <a:r>
              <a:rPr lang="en-GB" dirty="0" smtClean="0"/>
              <a:t>) </a:t>
            </a:r>
            <a:r>
              <a:rPr lang="en-GB" dirty="0" smtClean="0">
                <a:sym typeface="Symbol" pitchFamily="18" charset="2"/>
              </a:rPr>
              <a:t> 1 and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) </a:t>
            </a:r>
            <a:r>
              <a:rPr lang="en-GB" i="1" dirty="0" smtClean="0">
                <a:sym typeface="Symbol" pitchFamily="18" charset="2"/>
              </a:rPr>
              <a:t>= u</a:t>
            </a:r>
            <a:r>
              <a:rPr lang="en-GB" dirty="0" smtClean="0">
                <a:sym typeface="Symbol" pitchFamily="18" charset="2"/>
              </a:rPr>
              <a:t> for 0 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 1</a:t>
            </a:r>
          </a:p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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Y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 has the same probability distribution as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X 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!!</a:t>
            </a:r>
            <a:endParaRPr lang="en-GB" sz="1800" b="1" dirty="0" smtClean="0">
              <a:solidFill>
                <a:srgbClr val="006600"/>
              </a:solidFill>
              <a:sym typeface="Symbol" pitchFamily="18" charset="2"/>
            </a:endParaRP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64861"/>
              </p:ext>
            </p:extLst>
          </p:nvPr>
        </p:nvGraphicFramePr>
        <p:xfrm>
          <a:off x="1115616" y="2060848"/>
          <a:ext cx="1285884" cy="40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1285884" cy="406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571604" y="3286124"/>
          <a:ext cx="5205782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5" imgW="2641320" imgH="723600" progId="Equation.3">
                  <p:embed/>
                </p:oleObj>
              </mc:Choice>
              <mc:Fallback>
                <p:oleObj name="Equation" r:id="rId5" imgW="2641320" imgH="72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286124"/>
                        <a:ext cx="5205782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dirty="0" smtClean="0"/>
              <a:t>Thus, if </a:t>
            </a:r>
            <a:r>
              <a:rPr lang="en-GB" i="1" dirty="0" smtClean="0"/>
              <a:t> U </a:t>
            </a:r>
            <a:r>
              <a:rPr lang="en-GB" dirty="0" smtClean="0"/>
              <a:t> is U(0,1) </a:t>
            </a:r>
            <a:r>
              <a:rPr lang="en-GB" dirty="0" smtClean="0">
                <a:sym typeface="Symbol" pitchFamily="18" charset="2"/>
              </a:rPr>
              <a:t>then a realization of a random variable 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with CDF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can be obtained by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Symbol" pitchFamily="18" charset="2"/>
              </a:rPr>
              <a:t>provided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baseline="30000" dirty="0" smtClean="0">
                <a:sym typeface="Symbol" pitchFamily="18" charset="2"/>
              </a:rPr>
              <a:t>-1</a:t>
            </a:r>
            <a:r>
              <a:rPr lang="en-GB" i="1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can be evaluated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ym typeface="Symbol" pitchFamily="18" charset="2"/>
              </a:rPr>
              <a:t>The realization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of course comes from a RNG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34182"/>
              </p:ext>
            </p:extLst>
          </p:nvPr>
        </p:nvGraphicFramePr>
        <p:xfrm>
          <a:off x="2771800" y="2564904"/>
          <a:ext cx="16652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16652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15860</TotalTime>
  <Words>974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Theme1</vt:lpstr>
      <vt:lpstr>Equation</vt:lpstr>
      <vt:lpstr>Ekvation</vt:lpstr>
      <vt:lpstr>Lecture 3: Random number generation</vt:lpstr>
      <vt:lpstr>Pseudorandom numbers</vt:lpstr>
      <vt:lpstr>First step: Generating U[0,1]</vt:lpstr>
      <vt:lpstr>First step: Generating U[0,1]</vt:lpstr>
      <vt:lpstr>First step: Generating U[0,1]</vt:lpstr>
      <vt:lpstr>Generation U[a,b]</vt:lpstr>
      <vt:lpstr>Generation of nonuniform random numbers</vt:lpstr>
      <vt:lpstr>Inverse CDF method</vt:lpstr>
      <vt:lpstr>Inverse CDF method</vt:lpstr>
      <vt:lpstr>Inverse CDF method</vt:lpstr>
      <vt:lpstr>Inverse CDF method</vt:lpstr>
      <vt:lpstr>Inverse CDF method</vt:lpstr>
      <vt:lpstr>Inverse CDF method</vt:lpstr>
      <vt:lpstr>Generating N(0,1)</vt:lpstr>
      <vt:lpstr>Acceptance/rejection methods</vt:lpstr>
      <vt:lpstr>Acceptance/rejection methods</vt:lpstr>
      <vt:lpstr>Acceptance/rejection methods</vt:lpstr>
      <vt:lpstr>Acceptance/rejection methods</vt:lpstr>
      <vt:lpstr>Generating multivariate normal</vt:lpstr>
      <vt:lpstr>Random numbers in R</vt:lpstr>
      <vt:lpstr>Recommended 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1487</cp:revision>
  <dcterms:created xsi:type="dcterms:W3CDTF">2010-03-24T13:38:58Z</dcterms:created>
  <dcterms:modified xsi:type="dcterms:W3CDTF">2013-04-08T07:42:13Z</dcterms:modified>
</cp:coreProperties>
</file>