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7" r:id="rId2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2013-04-15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21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066-58B1-472D-B115-D36854124F72}" type="datetime1">
              <a:rPr lang="sv-SE" smtClean="0"/>
              <a:t>2013-04-15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86D-6AC6-4156-B05E-BF49CDB21E04}" type="datetime1">
              <a:rPr lang="sv-SE" smtClean="0"/>
              <a:t>2013-04-15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29E4-5AB8-4AEB-8491-9455B5C3B9A8}" type="datetime1">
              <a:rPr lang="sv-SE" smtClean="0"/>
              <a:t>2013-04-15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109F1-5A5E-4E24-9D34-C1BD8557427C}" type="datetime1">
              <a:rPr lang="sv-SE" smtClean="0"/>
              <a:t>2013-04-15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1E128-FA94-47E2-83FA-AE748C243DB3}" type="datetime1">
              <a:rPr lang="sv-SE" smtClean="0"/>
              <a:t>2013-04-15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54E6-70CC-4D82-B822-72060EA2EFB7}" type="datetime1">
              <a:rPr lang="sv-SE" smtClean="0"/>
              <a:t>2013-04-15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2A99-8461-4250-89FA-E21B9F46C0AF}" type="datetime1">
              <a:rPr lang="sv-SE" smtClean="0"/>
              <a:t>2013-04-15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E3B0-310A-43BC-A1C7-B4302E41CD56}" type="datetime1">
              <a:rPr lang="sv-SE" smtClean="0"/>
              <a:t>2013-04-15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E7C5-E441-4379-8A0D-E8A599FC6C39}" type="datetime1">
              <a:rPr lang="sv-SE" smtClean="0"/>
              <a:t>2013-04-15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0D5F-A336-4ED0-AC36-C214FF70797D}" type="datetime1">
              <a:rPr lang="sv-SE" smtClean="0"/>
              <a:t>2013-04-15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ECBE-5454-4FA3-BEC6-A18F6C01707F}" type="datetime1">
              <a:rPr lang="sv-SE" smtClean="0"/>
              <a:t>2013-04-15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6203-12FD-49DC-B1CF-816670DCB684}" type="datetime1">
              <a:rPr lang="sv-SE" smtClean="0"/>
              <a:t>2013-04-15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06B-DE9F-4152-A86E-91277BABD5AF}" type="datetime1">
              <a:rPr lang="sv-SE" smtClean="0"/>
              <a:t>2013-04-15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D92C5-9B96-45C2-BFE4-125F42604898}" type="datetime1">
              <a:rPr lang="sv-SE" smtClean="0"/>
              <a:t>2013-04-15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gorithm" TargetMode="External"/><Relationship Id="rId2" Type="http://schemas.openxmlformats.org/officeDocument/2006/relationships/hyperlink" Target="http://en.wikipedia.org/wiki/Compu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and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4:</a:t>
            </a:r>
            <a:br>
              <a:rPr lang="sv-SE" dirty="0" smtClean="0"/>
            </a:br>
            <a:r>
              <a:rPr lang="sv-SE" dirty="0" smtClean="0"/>
              <a:t>Monte Carlo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Equation </a:t>
            </a:r>
            <a:r>
              <a:rPr lang="el-GR" dirty="0" smtClean="0"/>
              <a:t>α</a:t>
            </a:r>
            <a:r>
              <a:rPr lang="en-US" dirty="0" smtClean="0"/>
              <a:t>: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6490243" cy="244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085184"/>
            <a:ext cx="30646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Comments:</a:t>
            </a:r>
          </a:p>
          <a:p>
            <a:endParaRPr lang="en-US" dirty="0" smtClean="0"/>
          </a:p>
          <a:p>
            <a:r>
              <a:rPr lang="en-US" dirty="0" smtClean="0"/>
              <a:t>The chain will converge to </a:t>
            </a:r>
            <a:r>
              <a:rPr lang="el-GR" dirty="0" smtClean="0"/>
              <a:t>π</a:t>
            </a:r>
            <a:r>
              <a:rPr lang="en-US" dirty="0" smtClean="0"/>
              <a:t>(</a:t>
            </a:r>
            <a:r>
              <a:rPr lang="en-US" b="1" dirty="0" smtClean="0"/>
              <a:t>x)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Bayesian inference the integral term will be cancelled, look the formula for </a:t>
            </a:r>
            <a:r>
              <a:rPr lang="el-GR" dirty="0" smtClean="0"/>
              <a:t>α</a:t>
            </a:r>
            <a:endParaRPr lang="en-US" dirty="0" smtClean="0"/>
          </a:p>
          <a:p>
            <a:r>
              <a:rPr lang="en-US" dirty="0" smtClean="0"/>
              <a:t>Observe, that in some cases the chain does not move</a:t>
            </a:r>
          </a:p>
          <a:p>
            <a:r>
              <a:rPr lang="en-US" dirty="0" smtClean="0"/>
              <a:t>The variables in the obtained sample are dependent</a:t>
            </a:r>
          </a:p>
          <a:p>
            <a:endParaRPr lang="en-US" dirty="0" smtClean="0"/>
          </a:p>
          <a:p>
            <a:r>
              <a:rPr lang="en-US" dirty="0" smtClean="0"/>
              <a:t>If                           , the formula transforms to </a:t>
            </a:r>
            <a:r>
              <a:rPr lang="en-US" i="1" dirty="0" smtClean="0"/>
              <a:t>Random-walk Monte Carlo</a:t>
            </a:r>
            <a:r>
              <a:rPr lang="en-US" dirty="0" smtClean="0"/>
              <a:t>      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11</a:t>
            </a:fld>
            <a:endParaRPr lang="sv-SE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5588"/>
              </p:ext>
            </p:extLst>
          </p:nvPr>
        </p:nvGraphicFramePr>
        <p:xfrm>
          <a:off x="1115616" y="4990817"/>
          <a:ext cx="1944216" cy="38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3" name="Ekvation" r:id="rId3" imgW="1282680" imgH="253800" progId="Equation.3">
                  <p:embed/>
                </p:oleObj>
              </mc:Choice>
              <mc:Fallback>
                <p:oleObj name="Ekvation" r:id="rId3" imgW="12826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990817"/>
                        <a:ext cx="1944216" cy="3864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5373216"/>
            <a:ext cx="3000396" cy="90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 of proposal distribution 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Random-Walk Monte Carlo,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                 , the chain moves to next point, otherwise moved with some probability.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12</a:t>
            </a:fld>
            <a:endParaRPr lang="sv-SE"/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76134"/>
              </p:ext>
            </p:extLst>
          </p:nvPr>
        </p:nvGraphicFramePr>
        <p:xfrm>
          <a:off x="827584" y="2708920"/>
          <a:ext cx="13366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8" name="Ekvation" r:id="rId3" imgW="838080" imgH="228600" progId="Equation.3">
                  <p:embed/>
                </p:oleObj>
              </mc:Choice>
              <mc:Fallback>
                <p:oleObj name="Ekvation" r:id="rId3" imgW="8380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8920"/>
                        <a:ext cx="13366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573016"/>
            <a:ext cx="3143272" cy="251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proposal distribution 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Proposal density should be selected with care!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q</a:t>
            </a:r>
            <a:r>
              <a:rPr lang="en-US" dirty="0" smtClean="0"/>
              <a:t> is normal with </a:t>
            </a:r>
            <a:r>
              <a:rPr lang="el-GR" dirty="0" smtClean="0"/>
              <a:t>σ</a:t>
            </a:r>
            <a:r>
              <a:rPr lang="en-US" dirty="0" smtClean="0"/>
              <a:t>=0.5 0.1 10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4514845" cy="344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sampler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Another way to generate multivariate random numbers</a:t>
            </a:r>
          </a:p>
          <a:p>
            <a:r>
              <a:rPr lang="en-US" sz="2000" dirty="0" smtClean="0"/>
              <a:t>Uses conditional distributions </a:t>
            </a:r>
            <a:r>
              <a:rPr lang="en-US" sz="2000" dirty="0" smtClean="0">
                <a:sym typeface="Wingdings" pitchFamily="2" charset="2"/>
              </a:rPr>
              <a:t> need random number generators that sample from </a:t>
            </a:r>
            <a:r>
              <a:rPr lang="en-US" sz="2000" dirty="0" err="1" smtClean="0">
                <a:sym typeface="Wingdings" pitchFamily="2" charset="2"/>
              </a:rPr>
              <a:t>univariate</a:t>
            </a:r>
            <a:r>
              <a:rPr lang="en-US" sz="2000" dirty="0" smtClean="0">
                <a:sym typeface="Wingdings" pitchFamily="2" charset="2"/>
              </a:rPr>
              <a:t> distributions</a:t>
            </a:r>
            <a:endParaRPr lang="sv-SE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616" y="2780928"/>
            <a:ext cx="441199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sampler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 each iteration of step 2</a:t>
            </a:r>
          </a:p>
          <a:p>
            <a:pPr lvl="1"/>
            <a:r>
              <a:rPr lang="en-US" dirty="0" smtClean="0"/>
              <a:t>the random numbers are generated from </a:t>
            </a:r>
            <a:r>
              <a:rPr lang="en-US" dirty="0" err="1" smtClean="0"/>
              <a:t>univariate</a:t>
            </a:r>
            <a:r>
              <a:rPr lang="en-US" dirty="0" smtClean="0"/>
              <a:t> distr. (since </a:t>
            </a:r>
            <a:r>
              <a:rPr lang="en-US" i="1" dirty="0" smtClean="0"/>
              <a:t>d-1</a:t>
            </a:r>
            <a:r>
              <a:rPr lang="en-US" dirty="0" smtClean="0"/>
              <a:t> parameters are fixed)</a:t>
            </a:r>
          </a:p>
          <a:p>
            <a:pPr lvl="1"/>
            <a:r>
              <a:rPr lang="en-US" dirty="0" smtClean="0"/>
              <a:t>Only one component of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 is updated</a:t>
            </a:r>
          </a:p>
          <a:p>
            <a:pPr lvl="1">
              <a:buNone/>
            </a:pPr>
            <a:endParaRPr lang="sv-SE" baseline="-25000" dirty="0" smtClean="0"/>
          </a:p>
          <a:p>
            <a:r>
              <a:rPr lang="en-US" dirty="0" smtClean="0"/>
              <a:t>The convergence is typically very slow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y, it is binomial</a:t>
            </a:r>
          </a:p>
          <a:p>
            <a:r>
              <a:rPr lang="en-US" dirty="0" smtClean="0"/>
              <a:t>Given x, it is beta distribution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124" y="4077072"/>
            <a:ext cx="4467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monitoring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should we stop the chain, i.e. when the convergence to the target distr. is attained?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Typically, a sample is generated to make further inference (mean, </a:t>
            </a:r>
            <a:r>
              <a:rPr lang="en-US" dirty="0" err="1" smtClean="0"/>
              <a:t>quantiles</a:t>
            </a:r>
            <a:r>
              <a:rPr lang="en-US" dirty="0" smtClean="0"/>
              <a:t> etc)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16</a:t>
            </a:fld>
            <a:endParaRPr lang="sv-S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monitoring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Gelman</a:t>
            </a:r>
            <a:r>
              <a:rPr lang="en-US" b="1" dirty="0" smtClean="0">
                <a:solidFill>
                  <a:srgbClr val="0070C0"/>
                </a:solidFill>
              </a:rPr>
              <a:t>-Rubin method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Assume, we estimate </a:t>
            </a:r>
            <a:r>
              <a:rPr lang="el-GR" i="1" dirty="0" smtClean="0"/>
              <a:t>ν</a:t>
            </a:r>
            <a:r>
              <a:rPr lang="en-US" i="1" dirty="0" smtClean="0"/>
              <a:t>(</a:t>
            </a:r>
            <a:r>
              <a:rPr lang="en-US" b="1" i="1" dirty="0" smtClean="0"/>
              <a:t>X</a:t>
            </a:r>
            <a:r>
              <a:rPr lang="en-US" i="1" dirty="0" smtClean="0"/>
              <a:t>) </a:t>
            </a:r>
          </a:p>
          <a:p>
            <a:r>
              <a:rPr lang="en-US" dirty="0" smtClean="0"/>
              <a:t>Generate </a:t>
            </a:r>
            <a:r>
              <a:rPr lang="en-US" i="1" dirty="0" smtClean="0"/>
              <a:t>k </a:t>
            </a:r>
            <a:r>
              <a:rPr lang="en-US" dirty="0" smtClean="0"/>
              <a:t> sequences of length </a:t>
            </a:r>
            <a:r>
              <a:rPr lang="en-US" i="1" dirty="0" smtClean="0"/>
              <a:t>n</a:t>
            </a:r>
            <a:r>
              <a:rPr lang="en-US" dirty="0" smtClean="0"/>
              <a:t> with different starting points</a:t>
            </a:r>
          </a:p>
          <a:p>
            <a:r>
              <a:rPr lang="en-US" dirty="0" smtClean="0"/>
              <a:t>Compute between- and within- sequence variances: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overall variance estimate: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err="1" smtClean="0"/>
              <a:t>Gelman</a:t>
            </a:r>
            <a:r>
              <a:rPr lang="en-US" dirty="0" smtClean="0"/>
              <a:t>-Rubin factor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 the factor is close to 1, i.e. around 1.0 - 1.2, then the convergence is achieved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17</a:t>
            </a:fld>
            <a:endParaRPr lang="sv-SE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996952"/>
            <a:ext cx="2000264" cy="69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025" y="2964149"/>
            <a:ext cx="10587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6597" y="2996952"/>
            <a:ext cx="1857388" cy="72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9519" y="3749967"/>
            <a:ext cx="2214578" cy="57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1811" y="4437112"/>
            <a:ext cx="1462086" cy="6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for inference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Estimation of definite integral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If can not estimate in closed form,</a:t>
            </a:r>
          </a:p>
          <a:p>
            <a:r>
              <a:rPr lang="en-US" dirty="0" smtClean="0"/>
              <a:t>Decompose into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such that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Then,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Estimator </a:t>
            </a:r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18</a:t>
            </a:fld>
            <a:endParaRPr lang="sv-SE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25" y="3662368"/>
            <a:ext cx="1714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5" y="1988840"/>
            <a:ext cx="19145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7" y="3567118"/>
            <a:ext cx="17430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1636" y="4468101"/>
            <a:ext cx="3009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5445224"/>
            <a:ext cx="14097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for inference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Estimation of definite integral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Decompose the function </a:t>
            </a:r>
            <a:r>
              <a:rPr lang="en-US" i="1" dirty="0" smtClean="0"/>
              <a:t>f(x)</a:t>
            </a:r>
            <a:r>
              <a:rPr lang="en-US" dirty="0" smtClean="0"/>
              <a:t> to include a PDF defined on a proper domain as a factor </a:t>
            </a:r>
            <a:r>
              <a:rPr lang="en-US" i="1" dirty="0" smtClean="0"/>
              <a:t>p(x)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Simulate sample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from </a:t>
            </a:r>
            <a:r>
              <a:rPr lang="en-US" i="1" dirty="0" smtClean="0"/>
              <a:t>p(x)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Estimate integral as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r>
              <a:rPr lang="en-US" b="1" dirty="0" smtClean="0"/>
              <a:t>Comments</a:t>
            </a:r>
          </a:p>
          <a:p>
            <a:pPr marL="566928" indent="-457200"/>
            <a:r>
              <a:rPr lang="en-US" dirty="0" smtClean="0"/>
              <a:t>Decomposition is not unique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one decomposition is more useful than </a:t>
            </a:r>
            <a:r>
              <a:rPr lang="en-US" dirty="0" smtClean="0"/>
              <a:t>another</a:t>
            </a:r>
          </a:p>
          <a:p>
            <a:pPr marL="966978" lvl="1" indent="-457200"/>
            <a:r>
              <a:rPr lang="en-US" dirty="0" smtClean="0">
                <a:solidFill>
                  <a:srgbClr val="0070C0"/>
                </a:solidFill>
              </a:rPr>
              <a:t>Importance </a:t>
            </a:r>
            <a:r>
              <a:rPr lang="en-US" dirty="0">
                <a:solidFill>
                  <a:srgbClr val="0070C0"/>
                </a:solidFill>
              </a:rPr>
              <a:t>Sampling</a:t>
            </a:r>
          </a:p>
          <a:p>
            <a:pPr marL="1223010" lvl="2" indent="-457200"/>
            <a:r>
              <a:rPr lang="en-US" dirty="0"/>
              <a:t>In the function decomposition, </a:t>
            </a:r>
            <a:r>
              <a:rPr lang="en-US" i="1" dirty="0"/>
              <a:t>g(x)</a:t>
            </a:r>
            <a:r>
              <a:rPr lang="en-US" dirty="0"/>
              <a:t> should be chosen proportional to |</a:t>
            </a:r>
            <a:r>
              <a:rPr lang="en-US" i="1" dirty="0"/>
              <a:t>f(x)</a:t>
            </a:r>
            <a:r>
              <a:rPr lang="en-US" dirty="0"/>
              <a:t>|</a:t>
            </a:r>
            <a:endParaRPr lang="sv-SE" dirty="0"/>
          </a:p>
          <a:p>
            <a:pPr marL="566928" indent="-457200"/>
            <a:endParaRPr lang="en-US" dirty="0" smtClean="0"/>
          </a:p>
          <a:p>
            <a:pPr marL="566928" indent="-457200"/>
            <a:r>
              <a:rPr lang="en-US" dirty="0" smtClean="0"/>
              <a:t>You need to be able to generate from </a:t>
            </a:r>
            <a:r>
              <a:rPr lang="en-US" i="1" dirty="0" smtClean="0"/>
              <a:t>p(x)</a:t>
            </a:r>
            <a:r>
              <a:rPr lang="en-US" dirty="0" smtClean="0"/>
              <a:t>.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19</a:t>
            </a:fld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Monte Carlo methods</a:t>
            </a:r>
            <a:r>
              <a:rPr lang="en-US" dirty="0" smtClean="0"/>
              <a:t> (or </a:t>
            </a:r>
            <a:r>
              <a:rPr lang="en-US" b="1" dirty="0" smtClean="0"/>
              <a:t>Monte Carlo experiments</a:t>
            </a:r>
            <a:r>
              <a:rPr lang="en-US" dirty="0" smtClean="0"/>
              <a:t>) are a class of </a:t>
            </a:r>
            <a:r>
              <a:rPr lang="en-US" dirty="0" smtClean="0">
                <a:hlinkClick r:id="rId2" action="ppaction://hlinkfile" tooltip="Computation"/>
              </a:rPr>
              <a:t>computational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file" tooltip="Algorithm"/>
              </a:rPr>
              <a:t>algorithms</a:t>
            </a:r>
            <a:r>
              <a:rPr lang="en-US" dirty="0" smtClean="0"/>
              <a:t> that rely on repeated </a:t>
            </a:r>
            <a:r>
              <a:rPr lang="en-US" dirty="0" smtClean="0">
                <a:hlinkClick r:id="rId4" action="ppaction://hlinkfile" tooltip="Random"/>
              </a:rPr>
              <a:t>random</a:t>
            </a:r>
            <a:r>
              <a:rPr lang="en-US" dirty="0" smtClean="0"/>
              <a:t> sampling to compute their results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Monte Carlo methods for random number generation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Metropolis-Hastings algorithm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Gibbs sampler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Monte Carlo methods in statistical inference</a:t>
            </a:r>
          </a:p>
          <a:p>
            <a:pPr lvl="1"/>
            <a:r>
              <a:rPr lang="en-US" dirty="0" smtClean="0"/>
              <a:t>Estimating Integrals</a:t>
            </a:r>
          </a:p>
          <a:p>
            <a:pPr lvl="1"/>
            <a:r>
              <a:rPr lang="en-US" dirty="0" smtClean="0"/>
              <a:t>Variance estimation</a:t>
            </a:r>
          </a:p>
          <a:p>
            <a:pPr lvl="1"/>
            <a:r>
              <a:rPr lang="en-US" dirty="0" smtClean="0"/>
              <a:t>Importance sampling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for inference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Variance of integral estimation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since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are correlated in MCMC, this estimator is biased</a:t>
            </a:r>
          </a:p>
          <a:p>
            <a:endParaRPr lang="en-US" dirty="0" smtClean="0"/>
          </a:p>
          <a:p>
            <a:r>
              <a:rPr lang="en-US" dirty="0" smtClean="0"/>
              <a:t>Instead, take longer chain and use batch means instead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71678"/>
            <a:ext cx="2828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with MC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Suppose, we know how the test statistics T</a:t>
            </a:r>
            <a:r>
              <a:rPr lang="en-US" b="1" dirty="0" smtClean="0"/>
              <a:t>(X) </a:t>
            </a:r>
            <a:r>
              <a:rPr lang="en-US" dirty="0" smtClean="0"/>
              <a:t>looks like under H</a:t>
            </a:r>
            <a:r>
              <a:rPr lang="en-US" baseline="-25000" dirty="0" smtClean="0"/>
              <a:t>0</a:t>
            </a:r>
            <a:r>
              <a:rPr lang="en-US" dirty="0" smtClean="0"/>
              <a:t>, but the distribution of </a:t>
            </a:r>
            <a:r>
              <a:rPr lang="en-US" b="1" dirty="0" smtClean="0"/>
              <a:t>T</a:t>
            </a:r>
            <a:r>
              <a:rPr lang="en-US" dirty="0" smtClean="0"/>
              <a:t> is unknown.</a:t>
            </a:r>
          </a:p>
          <a:p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samples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Estimate </a:t>
            </a:r>
            <a:r>
              <a:rPr lang="en-US" i="1" dirty="0" smtClean="0"/>
              <a:t>T(X</a:t>
            </a:r>
            <a:r>
              <a:rPr lang="en-US" i="1" baseline="-25000" dirty="0" smtClean="0"/>
              <a:t>1</a:t>
            </a:r>
            <a:r>
              <a:rPr lang="en-US" i="1" dirty="0" smtClean="0"/>
              <a:t>),…T(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Compute empirical CDF of </a:t>
            </a:r>
            <a:r>
              <a:rPr lang="en-US" i="1" dirty="0" smtClean="0"/>
              <a:t>T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Derive critical region as percentiles of T(X)</a:t>
            </a:r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Usual hypothesis testing, mean=0 </a:t>
            </a:r>
            <a:r>
              <a:rPr lang="en-US" dirty="0" err="1" smtClean="0"/>
              <a:t>vs</a:t>
            </a:r>
            <a:r>
              <a:rPr lang="en-US" dirty="0" smtClean="0"/>
              <a:t> mean&gt;0</a:t>
            </a:r>
          </a:p>
          <a:p>
            <a:pPr marL="566928" indent="-457200">
              <a:buNone/>
            </a:pPr>
            <a:r>
              <a:rPr lang="en-US" dirty="0" smtClean="0"/>
              <a:t>…</a:t>
            </a:r>
          </a:p>
          <a:p>
            <a:pPr marL="566928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21</a:t>
            </a:fld>
            <a:endParaRPr lang="sv-S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Chapters </a:t>
            </a:r>
            <a:r>
              <a:rPr lang="en-US" b="1" dirty="0" smtClean="0"/>
              <a:t>7</a:t>
            </a:r>
            <a:r>
              <a:rPr lang="en-US" dirty="0" smtClean="0"/>
              <a:t> and </a:t>
            </a:r>
            <a:r>
              <a:rPr lang="en-US" b="1" dirty="0" smtClean="0"/>
              <a:t>11</a:t>
            </a:r>
          </a:p>
          <a:p>
            <a:endParaRPr lang="sv-SE" b="1" dirty="0" smtClean="0"/>
          </a:p>
          <a:p>
            <a:r>
              <a:rPr lang="en-US" b="1" dirty="0" smtClean="0"/>
              <a:t>Computational Statistics Handbook with </a:t>
            </a:r>
            <a:r>
              <a:rPr lang="en-US" b="1" dirty="0" err="1" smtClean="0"/>
              <a:t>Matlab</a:t>
            </a:r>
            <a:r>
              <a:rPr lang="en-US" b="1" dirty="0" smtClean="0"/>
              <a:t> by Martinez, chapter 11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22</a:t>
            </a:fld>
            <a:endParaRPr lang="sv-S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Chain Monte Carlo (MCMC)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We already know methods to generate </a:t>
            </a:r>
          </a:p>
          <a:p>
            <a:pPr lvl="1"/>
            <a:r>
              <a:rPr lang="en-US" dirty="0" err="1" smtClean="0"/>
              <a:t>univariate</a:t>
            </a:r>
            <a:r>
              <a:rPr lang="en-US" dirty="0" smtClean="0"/>
              <a:t> distributions (inverse CDF, acceptance/rejection)</a:t>
            </a:r>
          </a:p>
          <a:p>
            <a:pPr lvl="1"/>
            <a:r>
              <a:rPr lang="en-US" dirty="0" smtClean="0"/>
              <a:t> multivariate normal 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but what about general multivariate distribution?</a:t>
            </a:r>
          </a:p>
          <a:p>
            <a:pPr>
              <a:buNone/>
            </a:pPr>
            <a:endParaRPr lang="en-US" dirty="0" smtClean="0">
              <a:solidFill>
                <a:srgbClr val="0066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66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MCMC allows to do that!</a:t>
            </a:r>
          </a:p>
          <a:p>
            <a:pPr>
              <a:buNone/>
            </a:pPr>
            <a:endParaRPr lang="sv-SE" dirty="0">
              <a:solidFill>
                <a:srgbClr val="0066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about </a:t>
            </a:r>
            <a:r>
              <a:rPr lang="en-US" dirty="0" err="1" smtClean="0"/>
              <a:t>bayesian</a:t>
            </a:r>
            <a:r>
              <a:rPr lang="en-US" dirty="0" smtClean="0"/>
              <a:t> inference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Suppose that a dataset </a:t>
            </a:r>
            <a:r>
              <a:rPr lang="en-US" sz="2000" i="1" dirty="0" smtClean="0"/>
              <a:t>D</a:t>
            </a:r>
            <a:r>
              <a:rPr lang="en-US" sz="2000" dirty="0" smtClean="0"/>
              <a:t> was obtained by sampling from some unknown distribution </a:t>
            </a:r>
            <a:r>
              <a:rPr lang="en-US" sz="2000" i="1" dirty="0" smtClean="0"/>
              <a:t>f(x</a:t>
            </a:r>
            <a:r>
              <a:rPr lang="en-US" sz="2000" dirty="0" smtClean="0"/>
              <a:t>|</a:t>
            </a:r>
            <a:r>
              <a:rPr lang="el-GR" sz="2000" i="1" dirty="0" smtClean="0"/>
              <a:t>θ</a:t>
            </a:r>
            <a:r>
              <a:rPr lang="en-US" sz="2000" i="1" dirty="0" smtClean="0"/>
              <a:t>)</a:t>
            </a:r>
            <a:r>
              <a:rPr lang="en-US" sz="2000" dirty="0" smtClean="0"/>
              <a:t>. How to find </a:t>
            </a:r>
            <a:r>
              <a:rPr lang="el-GR" sz="2000" i="1" dirty="0" smtClean="0"/>
              <a:t>θ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0070C0"/>
                </a:solidFill>
              </a:rPr>
              <a:t>Frequentists</a:t>
            </a:r>
            <a:r>
              <a:rPr lang="en-US" sz="2000" dirty="0" smtClean="0"/>
              <a:t> : </a:t>
            </a:r>
            <a:r>
              <a:rPr lang="el-GR" sz="2000" i="1" dirty="0" smtClean="0"/>
              <a:t>θ</a:t>
            </a:r>
            <a:r>
              <a:rPr lang="en-US" sz="2000" i="1" dirty="0" smtClean="0"/>
              <a:t> </a:t>
            </a:r>
            <a:r>
              <a:rPr lang="en-US" sz="2000" dirty="0" smtClean="0"/>
              <a:t>is unknown parameter, compose likelihood </a:t>
            </a:r>
            <a:r>
              <a:rPr lang="en-US" sz="2000" i="1" dirty="0" smtClean="0"/>
              <a:t>L(D</a:t>
            </a:r>
            <a:r>
              <a:rPr lang="en-US" sz="2000" dirty="0" smtClean="0"/>
              <a:t>,</a:t>
            </a:r>
            <a:r>
              <a:rPr lang="el-GR" sz="2000" i="1" dirty="0" smtClean="0"/>
              <a:t>θ</a:t>
            </a:r>
            <a:r>
              <a:rPr lang="en-US" sz="2000" i="1" dirty="0" smtClean="0"/>
              <a:t>) </a:t>
            </a:r>
            <a:r>
              <a:rPr lang="en-US" sz="2000" dirty="0" smtClean="0"/>
              <a:t>function, find maximum </a:t>
            </a:r>
            <a:r>
              <a:rPr lang="en-US" sz="2000" dirty="0" smtClean="0">
                <a:sym typeface="Wingdings" pitchFamily="2" charset="2"/>
              </a:rPr>
              <a:t> get </a:t>
            </a:r>
            <a:r>
              <a:rPr lang="el-GR" sz="2000" i="1" dirty="0" smtClean="0"/>
              <a:t>θ</a:t>
            </a:r>
            <a:endParaRPr lang="en-US" sz="2000" dirty="0" smtClean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Bayesians</a:t>
            </a:r>
            <a:r>
              <a:rPr lang="en-US" sz="2000" dirty="0" smtClean="0"/>
              <a:t>: </a:t>
            </a:r>
            <a:r>
              <a:rPr lang="el-GR" sz="2000" i="1" dirty="0" smtClean="0"/>
              <a:t>θ</a:t>
            </a:r>
            <a:r>
              <a:rPr lang="en-US" sz="2000" i="1" dirty="0" smtClean="0"/>
              <a:t> </a:t>
            </a:r>
            <a:r>
              <a:rPr lang="en-US" sz="2000" dirty="0" smtClean="0"/>
              <a:t>is a random variable, it has </a:t>
            </a:r>
            <a:r>
              <a:rPr lang="en-US" sz="2000" dirty="0" smtClean="0">
                <a:solidFill>
                  <a:srgbClr val="006600"/>
                </a:solidFill>
              </a:rPr>
              <a:t>prior probability </a:t>
            </a:r>
            <a:r>
              <a:rPr lang="en-US" sz="2000" i="1" dirty="0" smtClean="0"/>
              <a:t>p(</a:t>
            </a:r>
            <a:r>
              <a:rPr lang="el-GR" sz="2000" i="1" dirty="0" smtClean="0"/>
              <a:t>θ</a:t>
            </a:r>
            <a:r>
              <a:rPr lang="en-US" sz="2000" i="1" dirty="0" smtClean="0"/>
              <a:t>) </a:t>
            </a:r>
            <a:r>
              <a:rPr lang="en-US" sz="2000" dirty="0" smtClean="0"/>
              <a:t>(which reflects our guesses about possible </a:t>
            </a:r>
            <a:r>
              <a:rPr lang="el-GR" sz="2000" i="1" dirty="0" smtClean="0"/>
              <a:t>θ</a:t>
            </a:r>
            <a:r>
              <a:rPr lang="en-US" sz="2000" i="1" dirty="0" smtClean="0"/>
              <a:t> </a:t>
            </a:r>
            <a:r>
              <a:rPr lang="en-US" sz="2000" dirty="0" smtClean="0"/>
              <a:t>and their </a:t>
            </a:r>
            <a:r>
              <a:rPr lang="en-US" sz="2000" dirty="0" smtClean="0"/>
              <a:t>probabilities, </a:t>
            </a:r>
            <a:r>
              <a:rPr lang="en-US" sz="2000" dirty="0" smtClean="0"/>
              <a:t>before data collected)</a:t>
            </a:r>
          </a:p>
          <a:p>
            <a:r>
              <a:rPr lang="en-US" sz="2000" dirty="0" smtClean="0"/>
              <a:t>After data is collected, the </a:t>
            </a:r>
            <a:r>
              <a:rPr lang="en-US" sz="2000" dirty="0" err="1" smtClean="0"/>
              <a:t>Bayes</a:t>
            </a:r>
            <a:r>
              <a:rPr lang="en-US" sz="2000" dirty="0" smtClean="0"/>
              <a:t>’ theorem says:</a:t>
            </a:r>
          </a:p>
          <a:p>
            <a:endParaRPr lang="en-US" sz="20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1269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13217"/>
              </p:ext>
            </p:extLst>
          </p:nvPr>
        </p:nvGraphicFramePr>
        <p:xfrm>
          <a:off x="1547664" y="5157192"/>
          <a:ext cx="5143536" cy="938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Ekvation" r:id="rId3" imgW="2654280" imgH="482400" progId="Equation.3">
                  <p:embed/>
                </p:oleObj>
              </mc:Choice>
              <mc:Fallback>
                <p:oleObj name="Ekvation" r:id="rId3" imgW="2654280" imgH="48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157192"/>
                        <a:ext cx="5143536" cy="938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about </a:t>
            </a:r>
            <a:r>
              <a:rPr lang="en-US" dirty="0" err="1" smtClean="0"/>
              <a:t>bayesian</a:t>
            </a:r>
            <a:r>
              <a:rPr lang="en-US" dirty="0" smtClean="0"/>
              <a:t> inference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Task: knowing </a:t>
            </a:r>
            <a:r>
              <a:rPr lang="en-US" i="1" dirty="0" smtClean="0"/>
              <a:t>L(D</a:t>
            </a:r>
            <a:r>
              <a:rPr lang="en-US" dirty="0" smtClean="0"/>
              <a:t>,</a:t>
            </a:r>
            <a:r>
              <a:rPr lang="el-GR" i="1" dirty="0" smtClean="0"/>
              <a:t>θ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p(</a:t>
            </a:r>
            <a:r>
              <a:rPr lang="el-GR" i="1" dirty="0" smtClean="0"/>
              <a:t>θ</a:t>
            </a:r>
            <a:r>
              <a:rPr lang="en-US" i="1" dirty="0" smtClean="0"/>
              <a:t>), </a:t>
            </a:r>
            <a:r>
              <a:rPr lang="en-US" dirty="0" smtClean="0"/>
              <a:t>generate random samples from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Problems: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As previously, it is multivariate distribution of general type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Integral is often difficult or impossible to compute</a:t>
            </a:r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MCMC: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First problem is solved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Integral computation will not be needed in MCMC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MCMC: </a:t>
            </a:r>
            <a:r>
              <a:rPr lang="sv-SE" dirty="0" err="1" smtClean="0"/>
              <a:t>Example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b="1" dirty="0" smtClean="0"/>
                  <a:t>Linear regression </a:t>
                </a:r>
                <a:r>
                  <a:rPr lang="sv-SE" dirty="0" err="1" smtClean="0"/>
                  <a:t>with</a:t>
                </a:r>
                <a:r>
                  <a:rPr lang="sv-SE" dirty="0" smtClean="0"/>
                  <a:t> an </a:t>
                </a:r>
                <a:r>
                  <a:rPr lang="sv-SE" dirty="0" err="1" smtClean="0"/>
                  <a:t>error</a:t>
                </a:r>
                <a:r>
                  <a:rPr lang="sv-SE" dirty="0" smtClean="0"/>
                  <a:t> term distributed in </a:t>
                </a:r>
                <a:r>
                  <a:rPr lang="sv-SE" dirty="0" err="1" smtClean="0"/>
                  <a:t>some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way</a:t>
                </a:r>
                <a:r>
                  <a:rPr lang="sv-SE" dirty="0" smtClean="0"/>
                  <a:t> (</a:t>
                </a:r>
                <a:r>
                  <a:rPr lang="sv-SE" dirty="0" err="1" smtClean="0"/>
                  <a:t>normally</a:t>
                </a:r>
                <a:r>
                  <a:rPr lang="sv-SE" dirty="0" smtClean="0"/>
                  <a:t>, student ,…). </a:t>
                </a:r>
                <a:r>
                  <a:rPr lang="sv-SE" dirty="0" err="1" smtClean="0"/>
                  <a:t>Assume</a:t>
                </a:r>
                <a:r>
                  <a:rPr lang="sv-SE" dirty="0" smtClean="0"/>
                  <a:t> normal distribution for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sv-SE" dirty="0">
                  <a:ea typeface="Cambria Math"/>
                </a:endParaRPr>
              </a:p>
              <a:p>
                <a:pPr marL="109728" indent="0">
                  <a:buNone/>
                </a:pPr>
                <a:endParaRPr lang="sv-SE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𝑌</m:t>
                      </m:r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sv-SE" b="0" dirty="0" smtClean="0">
                  <a:ea typeface="Cambria Math"/>
                </a:endParaRPr>
              </a:p>
              <a:p>
                <a:pPr marL="109728" indent="0">
                  <a:buNone/>
                </a:pPr>
                <a:endParaRPr lang="sv-SE" b="0" dirty="0" smtClean="0">
                  <a:ea typeface="Cambria Math"/>
                </a:endParaRPr>
              </a:p>
              <a:p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find</a:t>
                </a:r>
                <a:r>
                  <a:rPr lang="sv-SE" dirty="0"/>
                  <a:t> </a:t>
                </a:r>
                <a:r>
                  <a:rPr lang="sv-SE" dirty="0" err="1"/>
                  <a:t>confidence</a:t>
                </a:r>
                <a:r>
                  <a:rPr lang="sv-SE" dirty="0"/>
                  <a:t> </a:t>
                </a:r>
                <a:r>
                  <a:rPr lang="sv-SE" dirty="0" smtClean="0"/>
                  <a:t>interval for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you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know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sv-SE" dirty="0" smtClean="0"/>
                  <a:t>?</a:t>
                </a:r>
                <a:endParaRPr lang="sv-S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|</m:t>
                        </m:r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sv-SE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sv-S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sv-SE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sv-SE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d>
                      </m:e>
                    </m:nary>
                  </m:oMath>
                </a14:m>
                <a:endParaRPr lang="sv-SE" dirty="0" smtClean="0"/>
              </a:p>
              <a:p>
                <a:pPr lvl="1"/>
                <a:r>
                  <a:rPr lang="sv-SE" dirty="0" smtClean="0"/>
                  <a:t>To get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sv-SE" dirty="0" smtClean="0"/>
                  <a:t>, </a:t>
                </a:r>
                <a:r>
                  <a:rPr lang="sv-SE" dirty="0" err="1" smtClean="0"/>
                  <a:t>sample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with</a:t>
                </a:r>
                <a:r>
                  <a:rPr lang="sv-SE" dirty="0" smtClean="0"/>
                  <a:t> MCMC by </a:t>
                </a:r>
                <a:r>
                  <a:rPr lang="sv-SE" dirty="0" err="1" smtClean="0"/>
                  <a:t>using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|</m:t>
                        </m:r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i="1">
                            <a:latin typeface="Cambria Math"/>
                          </a:rPr>
                          <m:t>,</m:t>
                        </m:r>
                        <m:r>
                          <a:rPr lang="sv-SE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sv-SE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you</a:t>
                </a:r>
                <a:r>
                  <a:rPr lang="sv-SE" dirty="0" smtClean="0"/>
                  <a:t> do not </a:t>
                </a:r>
                <a:r>
                  <a:rPr lang="sv-SE" dirty="0" err="1" smtClean="0"/>
                  <a:t>have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any</a:t>
                </a:r>
                <a:r>
                  <a:rPr lang="sv-SE" dirty="0" smtClean="0"/>
                  <a:t> prior </a:t>
                </a:r>
                <a:r>
                  <a:rPr lang="sv-SE" dirty="0" err="1" smtClean="0"/>
                  <a:t>knowledge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about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sv-SE" dirty="0" smtClean="0"/>
              </a:p>
              <a:p>
                <a:pPr lvl="1"/>
                <a:r>
                  <a:rPr lang="sv-SE" dirty="0" err="1" smtClean="0"/>
                  <a:t>Use</a:t>
                </a:r>
                <a:r>
                  <a:rPr lang="sv-SE" dirty="0" smtClean="0"/>
                  <a:t> MCMC </a:t>
                </a:r>
                <a:r>
                  <a:rPr lang="sv-SE" dirty="0" err="1" smtClean="0"/>
                  <a:t>sample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compute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quantiles</a:t>
                </a:r>
                <a:endParaRPr lang="sv-SE" dirty="0" smtClean="0"/>
              </a:p>
              <a:p>
                <a:pPr lvl="1"/>
                <a:endParaRPr lang="sv-SE" dirty="0"/>
              </a:p>
              <a:p>
                <a:pPr marL="393192" lvl="1" indent="0">
                  <a:buNone/>
                </a:pPr>
                <a:r>
                  <a:rPr lang="sv-SE" b="1" dirty="0" smtClean="0">
                    <a:solidFill>
                      <a:srgbClr val="FF0000"/>
                    </a:solidFill>
                  </a:rPr>
                  <a:t>Note: </a:t>
                </a:r>
                <a:r>
                  <a:rPr lang="sv-SE" dirty="0" smtClean="0"/>
                  <a:t>In the </a:t>
                </a:r>
                <a:r>
                  <a:rPr lang="sv-SE" dirty="0" err="1" smtClean="0"/>
                  <a:t>case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normal distribution, the interval </a:t>
                </a:r>
                <a:r>
                  <a:rPr lang="sv-SE" dirty="0" err="1" smtClean="0"/>
                  <a:t>can</a:t>
                </a:r>
                <a:r>
                  <a:rPr lang="sv-SE" dirty="0" smtClean="0"/>
                  <a:t> be </a:t>
                </a:r>
                <a:r>
                  <a:rPr lang="sv-SE" dirty="0" err="1" smtClean="0"/>
                  <a:t>computed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analytically</a:t>
                </a:r>
                <a:r>
                  <a:rPr lang="sv-SE" dirty="0" smtClean="0"/>
                  <a:t>.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60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Markov chain is a sequence </a:t>
            </a:r>
            <a:r>
              <a:rPr lang="en-US" b="1" dirty="0" smtClean="0"/>
              <a:t>X</a:t>
            </a:r>
            <a:r>
              <a:rPr lang="en-US" b="1" baseline="-25000" dirty="0" smtClean="0"/>
              <a:t>0</a:t>
            </a:r>
            <a:r>
              <a:rPr lang="en-US" b="1" dirty="0" smtClean="0"/>
              <a:t>, X</a:t>
            </a:r>
            <a:r>
              <a:rPr lang="en-US" b="1" baseline="-25000" dirty="0" smtClean="0"/>
              <a:t>1</a:t>
            </a:r>
            <a:r>
              <a:rPr lang="en-US" b="1" dirty="0" smtClean="0"/>
              <a:t>,… </a:t>
            </a:r>
            <a:r>
              <a:rPr lang="en-US" dirty="0" smtClean="0"/>
              <a:t>of random variables such that next value depends only on the previous one </a:t>
            </a:r>
          </a:p>
          <a:p>
            <a:endParaRPr lang="en-US" dirty="0" smtClean="0"/>
          </a:p>
          <a:p>
            <a:r>
              <a:rPr lang="en-US" dirty="0" smtClean="0"/>
              <a:t>                    is called transition kernel, assume it does not depend on </a:t>
            </a:r>
            <a:r>
              <a:rPr lang="en-US" i="1" dirty="0" smtClean="0"/>
              <a:t>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Theorem</a:t>
            </a:r>
            <a:r>
              <a:rPr lang="en-US" dirty="0" smtClean="0"/>
              <a:t>  Under certain conditions, Markov chain will converge to the stationary distribution </a:t>
            </a:r>
            <a:r>
              <a:rPr lang="el-GR" dirty="0" smtClean="0"/>
              <a:t>φ</a:t>
            </a:r>
            <a:r>
              <a:rPr lang="en-US" dirty="0" smtClean="0"/>
              <a:t> ( not sensitive to </a:t>
            </a:r>
            <a:r>
              <a:rPr lang="en-US" b="1" dirty="0" smtClean="0"/>
              <a:t>X</a:t>
            </a:r>
            <a:r>
              <a:rPr lang="en-US" b="1" baseline="-25000" dirty="0" smtClean="0"/>
              <a:t>0 </a:t>
            </a:r>
            <a:r>
              <a:rPr lang="en-US" dirty="0" smtClean="0"/>
              <a:t>), i.e.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 </a:t>
            </a:r>
            <a:r>
              <a:rPr lang="en-US" i="1" dirty="0" smtClean="0"/>
              <a:t>k-1</a:t>
            </a:r>
            <a:r>
              <a:rPr lang="en-US" dirty="0" smtClean="0"/>
              <a:t> samples are normally discarded, they are called </a:t>
            </a:r>
            <a:r>
              <a:rPr lang="en-US" b="1" dirty="0" smtClean="0"/>
              <a:t>burn-in</a:t>
            </a:r>
            <a:r>
              <a:rPr lang="en-US" b="1" i="1" dirty="0" smtClean="0"/>
              <a:t> </a:t>
            </a:r>
            <a:r>
              <a:rPr lang="en-US" b="1" dirty="0" smtClean="0"/>
              <a:t>period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7</a:t>
            </a:fld>
            <a:endParaRPr lang="sv-SE"/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24476"/>
              </p:ext>
            </p:extLst>
          </p:nvPr>
        </p:nvGraphicFramePr>
        <p:xfrm>
          <a:off x="1043608" y="2564904"/>
          <a:ext cx="1214446" cy="36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0" name="Ekvation" r:id="rId3" imgW="761760" imgH="228600" progId="Equation.3">
                  <p:embed/>
                </p:oleObj>
              </mc:Choice>
              <mc:Fallback>
                <p:oleObj name="Ekvation" r:id="rId3" imgW="761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64904"/>
                        <a:ext cx="1214446" cy="365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96525"/>
              </p:ext>
            </p:extLst>
          </p:nvPr>
        </p:nvGraphicFramePr>
        <p:xfrm>
          <a:off x="2699792" y="4437112"/>
          <a:ext cx="28336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1" name="Ekvation" r:id="rId5" imgW="1777680" imgH="228600" progId="Equation.3">
                  <p:embed/>
                </p:oleObj>
              </mc:Choice>
              <mc:Fallback>
                <p:oleObj name="Ekvation" r:id="rId5" imgW="1777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283368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univariate</a:t>
            </a:r>
            <a:r>
              <a:rPr lang="en-US" dirty="0" smtClean="0"/>
              <a:t> X</a:t>
            </a:r>
            <a:endParaRPr lang="sv-SE" dirty="0"/>
          </a:p>
        </p:txBody>
      </p:sp>
      <p:pic>
        <p:nvPicPr>
          <p:cNvPr id="131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143116"/>
            <a:ext cx="7239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Given:</a:t>
            </a:r>
          </a:p>
          <a:p>
            <a:r>
              <a:rPr lang="en-US" dirty="0" smtClean="0"/>
              <a:t> PDF </a:t>
            </a:r>
            <a:r>
              <a:rPr lang="el-GR" dirty="0" smtClean="0"/>
              <a:t>π</a:t>
            </a:r>
            <a:r>
              <a:rPr lang="en-US" dirty="0" smtClean="0"/>
              <a:t>(</a:t>
            </a:r>
            <a:r>
              <a:rPr lang="en-US" b="1" dirty="0" smtClean="0"/>
              <a:t>x)</a:t>
            </a:r>
            <a:r>
              <a:rPr lang="en-US" dirty="0" smtClean="0"/>
              <a:t>  that we need to obtain samples from</a:t>
            </a:r>
          </a:p>
          <a:p>
            <a:r>
              <a:rPr lang="en-US" i="1" dirty="0" smtClean="0"/>
              <a:t>Proposal distribution q</a:t>
            </a:r>
            <a:r>
              <a:rPr lang="en-US" dirty="0" smtClean="0"/>
              <a:t>(</a:t>
            </a:r>
            <a:r>
              <a:rPr lang="en-US" i="1" dirty="0" smtClean="0"/>
              <a:t>. </a:t>
            </a:r>
            <a:r>
              <a:rPr lang="en-US" dirty="0" smtClean="0"/>
              <a:t>I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) – it may have almost any, but </a:t>
            </a:r>
            <a:r>
              <a:rPr lang="en-US" i="1" dirty="0" smtClean="0"/>
              <a:t>regular</a:t>
            </a:r>
            <a:r>
              <a:rPr lang="en-US" dirty="0" smtClean="0"/>
              <a:t> form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Ex: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. </a:t>
            </a:r>
            <a:r>
              <a:rPr lang="en-US" dirty="0" smtClean="0"/>
              <a:t>I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) is a normal distr. with mean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and fixed </a:t>
            </a:r>
            <a:r>
              <a:rPr lang="en-US" dirty="0" err="1" smtClean="0"/>
              <a:t>cov</a:t>
            </a:r>
            <a:r>
              <a:rPr lang="en-US" dirty="0" smtClean="0"/>
              <a:t>. </a:t>
            </a:r>
            <a:r>
              <a:rPr lang="en-US" dirty="0" err="1" smtClean="0"/>
              <a:t>matr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“Regular form”:</a:t>
            </a:r>
          </a:p>
          <a:p>
            <a:r>
              <a:rPr lang="en-US" dirty="0" smtClean="0"/>
              <a:t>It’s enough that the proposal distr. has the same support with nonzero density as </a:t>
            </a:r>
            <a:r>
              <a:rPr lang="el-GR" dirty="0" smtClean="0"/>
              <a:t>π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35827</TotalTime>
  <Words>1050</Words>
  <Application>Microsoft Office PowerPoint</Application>
  <PresentationFormat>On-screen Show (4:3)</PresentationFormat>
  <Paragraphs>224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Theme1</vt:lpstr>
      <vt:lpstr>Ekvation</vt:lpstr>
      <vt:lpstr>Lecture 4: Monte Carlo methods</vt:lpstr>
      <vt:lpstr>Monte Carlo</vt:lpstr>
      <vt:lpstr>Markov Chain Monte Carlo (MCMC)</vt:lpstr>
      <vt:lpstr>Short about bayesian inference</vt:lpstr>
      <vt:lpstr>Short about bayesian inference</vt:lpstr>
      <vt:lpstr>MCMC: Example</vt:lpstr>
      <vt:lpstr>Markov chains</vt:lpstr>
      <vt:lpstr>Example: univariate X</vt:lpstr>
      <vt:lpstr>Metropolis-Hastings algorithm</vt:lpstr>
      <vt:lpstr>Metropolis-Hastings algorithm</vt:lpstr>
      <vt:lpstr>Metropolis-Hastings algorithm</vt:lpstr>
      <vt:lpstr>Choice of proposal distribution </vt:lpstr>
      <vt:lpstr>Choice of proposal distribution </vt:lpstr>
      <vt:lpstr>Gibbs sampler</vt:lpstr>
      <vt:lpstr>Gibbs sampler</vt:lpstr>
      <vt:lpstr>Convergence monitoring</vt:lpstr>
      <vt:lpstr>Convergence monitoring</vt:lpstr>
      <vt:lpstr>MC for inference</vt:lpstr>
      <vt:lpstr>MC for inference</vt:lpstr>
      <vt:lpstr>MC for inference</vt:lpstr>
      <vt:lpstr>Hypothesis testing with MC</vt:lpstr>
      <vt:lpstr>Reading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2217</cp:revision>
  <dcterms:created xsi:type="dcterms:W3CDTF">2010-03-24T13:38:58Z</dcterms:created>
  <dcterms:modified xsi:type="dcterms:W3CDTF">2013-04-15T07:34:35Z</dcterms:modified>
</cp:coreProperties>
</file>