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7"/>
  </p:notesMasterIdLst>
  <p:sldIdLst>
    <p:sldId id="256" r:id="rId2"/>
    <p:sldId id="258" r:id="rId3"/>
    <p:sldId id="304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305" r:id="rId12"/>
    <p:sldId id="306" r:id="rId13"/>
    <p:sldId id="307" r:id="rId14"/>
    <p:sldId id="308" r:id="rId15"/>
    <p:sldId id="311" r:id="rId16"/>
    <p:sldId id="312" r:id="rId17"/>
    <p:sldId id="309" r:id="rId18"/>
    <p:sldId id="310" r:id="rId19"/>
    <p:sldId id="298" r:id="rId20"/>
    <p:sldId id="299" r:id="rId21"/>
    <p:sldId id="313" r:id="rId22"/>
    <p:sldId id="314" r:id="rId23"/>
    <p:sldId id="315" r:id="rId24"/>
    <p:sldId id="316" r:id="rId25"/>
    <p:sldId id="300" r:id="rId2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B08600"/>
    <a:srgbClr val="00CC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F43CE-A4FA-43F5-992B-4CFE4632D628}" type="datetimeFigureOut">
              <a:rPr lang="sv-SE" smtClean="0"/>
              <a:pPr/>
              <a:t>2016-02-26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D2704-2F01-48C2-BEEE-46529420DBC9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220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14D0-0BD2-4C98-824C-C595CD2E0ABD}" type="datetime1">
              <a:rPr lang="sv-SE" smtClean="0"/>
              <a:t>2016-02-26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A2999-90DE-4523-8542-D3BED236A427}" type="datetime1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DAF3-7A28-49DB-8AD8-CD4E94A9225D}" type="datetime1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EE2B-ED45-4FBA-BA1C-5BCC8FFCCEC8}" type="datetime1">
              <a:rPr lang="sv-SE" smtClean="0"/>
              <a:t>2016-02-26</a:t>
            </a:fld>
            <a:endParaRPr lang="sv-S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5774A-86CC-4354-A189-D7C56002B4E1}" type="datetime1">
              <a:rPr lang="sv-SE" smtClean="0"/>
              <a:t>2016-02-26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FA6D-1243-4B4E-9E01-41A96977A6C7}" type="datetime1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DA720-ADB5-4D34-9BD5-2A17A10D0CA5}" type="datetime1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EBC3-FC8F-4835-AD8A-940006699D9C}" type="datetime1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B916-8392-470E-ABBB-C0B55BFC44A3}" type="datetime1">
              <a:rPr lang="sv-SE" smtClean="0"/>
              <a:t>2016-02-26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E121-30BD-47F7-B36A-D82142F9A2B0}" type="datetime1">
              <a:rPr lang="sv-SE" smtClean="0"/>
              <a:t>2016-02-26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1AEF5-5A5D-4C01-8121-147E0BF4E277}" type="datetime1">
              <a:rPr lang="sv-SE" smtClean="0"/>
              <a:t>2016-02-26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0B8C-CF5C-4EDF-A7A9-5411F6D04035}" type="datetime1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16A1-5B08-4621-935B-0D799DA7B9F5}" type="datetime1">
              <a:rPr lang="sv-SE" smtClean="0"/>
              <a:t>2016-02-26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A4C-0533-4294-A00D-B397D24E1193}" type="datetime1">
              <a:rPr lang="sv-SE" smtClean="0"/>
              <a:t>2016-02-26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CE592-3684-4165-AE4A-DA05B50B7994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gif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err="1" smtClean="0"/>
              <a:t>Lecture</a:t>
            </a:r>
            <a:r>
              <a:rPr lang="sv-SE" smtClean="0"/>
              <a:t> 5: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Cross </a:t>
            </a:r>
            <a:r>
              <a:rPr lang="sv-SE" dirty="0" err="1" smtClean="0"/>
              <a:t>Validation</a:t>
            </a:r>
            <a:r>
              <a:rPr lang="sv-SE" dirty="0" smtClean="0"/>
              <a:t>, </a:t>
            </a:r>
            <a:br>
              <a:rPr lang="sv-SE" dirty="0" smtClean="0"/>
            </a:br>
            <a:r>
              <a:rPr lang="sv-SE" dirty="0" err="1" smtClean="0"/>
              <a:t>Jackknife</a:t>
            </a:r>
            <a:r>
              <a:rPr lang="sv-SE" dirty="0" smtClean="0"/>
              <a:t>, </a:t>
            </a:r>
            <a:r>
              <a:rPr lang="sv-SE" dirty="0" err="1" smtClean="0"/>
              <a:t>bootstrap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/>
              <a:t>Comments</a:t>
            </a:r>
            <a:endParaRPr lang="sv-SE" dirty="0" smtClean="0"/>
          </a:p>
          <a:p>
            <a:pPr>
              <a:buNone/>
            </a:pPr>
            <a:endParaRPr lang="sv-SE" dirty="0" smtClean="0"/>
          </a:p>
          <a:p>
            <a:r>
              <a:rPr lang="sv-SE" dirty="0" smtClean="0"/>
              <a:t>High order </a:t>
            </a:r>
            <a:r>
              <a:rPr lang="sv-SE" dirty="0" err="1" smtClean="0"/>
              <a:t>jackknifes</a:t>
            </a:r>
            <a:r>
              <a:rPr lang="sv-SE" dirty="0" smtClean="0"/>
              <a:t> </a:t>
            </a:r>
            <a:r>
              <a:rPr lang="sv-SE" dirty="0" err="1" smtClean="0"/>
              <a:t>reduce</a:t>
            </a:r>
            <a:r>
              <a:rPr lang="sv-SE" dirty="0" smtClean="0"/>
              <a:t> the bias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they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the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Delete-1 </a:t>
            </a:r>
            <a:r>
              <a:rPr lang="sv-SE" dirty="0" err="1" smtClean="0"/>
              <a:t>jackknife</a:t>
            </a:r>
            <a:r>
              <a:rPr lang="sv-SE" dirty="0" smtClean="0"/>
              <a:t> is not </a:t>
            </a:r>
            <a:r>
              <a:rPr lang="sv-SE" dirty="0" err="1" smtClean="0"/>
              <a:t>always</a:t>
            </a:r>
            <a:r>
              <a:rPr lang="sv-SE" dirty="0" smtClean="0"/>
              <a:t> </a:t>
            </a:r>
            <a:r>
              <a:rPr lang="sv-SE" dirty="0" err="1" smtClean="0"/>
              <a:t>appropriate</a:t>
            </a:r>
            <a:r>
              <a:rPr lang="sv-SE" dirty="0" smtClean="0"/>
              <a:t> (median). </a:t>
            </a:r>
            <a:r>
              <a:rPr lang="sv-SE" dirty="0" err="1" smtClean="0"/>
              <a:t>Use</a:t>
            </a:r>
            <a:r>
              <a:rPr lang="sv-SE" dirty="0" smtClean="0"/>
              <a:t> </a:t>
            </a:r>
            <a:r>
              <a:rPr lang="sv-SE" dirty="0" err="1" smtClean="0"/>
              <a:t>delete-k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8229600" cy="857250"/>
          </a:xfrm>
        </p:spPr>
        <p:txBody>
          <a:bodyPr/>
          <a:lstStyle/>
          <a:p>
            <a:pPr eaLnBrk="1" hangingPunct="1"/>
            <a:r>
              <a:rPr lang="en-GB" sz="4000" dirty="0" smtClean="0"/>
              <a:t>The bootstrap: general principle</a:t>
            </a:r>
            <a:endParaRPr lang="ru-RU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endParaRPr lang="en-GB" sz="2000" b="1" dirty="0" smtClean="0"/>
              </a:p>
              <a:p>
                <a:pPr eaLnBrk="1" hangingPunct="1">
                  <a:buFontTx/>
                  <a:buNone/>
                </a:pPr>
                <a:r>
                  <a:rPr lang="en-GB" sz="2000" dirty="0" smtClean="0"/>
                  <a:t>	</a:t>
                </a:r>
              </a:p>
              <a:p>
                <a:pPr eaLnBrk="1" hangingPunct="1">
                  <a:buFontTx/>
                  <a:buNone/>
                </a:pPr>
                <a:r>
                  <a:rPr lang="en-GB" sz="2000" dirty="0" smtClean="0"/>
                  <a:t>We want to determine uncertainty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0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 smtClean="0">
                        <a:latin typeface="Cambria Math"/>
                      </a:rPr>
                      <m:t>(</m:t>
                    </m:r>
                    <m:r>
                      <a:rPr lang="sv-SE" sz="2000" b="0" i="1" dirty="0" smtClean="0">
                        <a:latin typeface="Cambria Math"/>
                      </a:rPr>
                      <m:t>𝐷</m:t>
                    </m:r>
                    <m:r>
                      <a:rPr lang="sv-SE" sz="2000" b="0" i="1" dirty="0" smtClean="0">
                        <a:latin typeface="Cambria Math"/>
                      </a:rPr>
                      <m:t>,</m:t>
                    </m:r>
                    <m:r>
                      <a:rPr lang="sv-SE" sz="2000" b="0" i="1" dirty="0" smtClean="0">
                        <a:latin typeface="Cambria Math"/>
                      </a:rPr>
                      <m:t>𝑋</m:t>
                    </m:r>
                    <m:r>
                      <a:rPr lang="sv-SE" sz="20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GB" sz="2000" dirty="0" smtClean="0"/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 smtClean="0"/>
                  <a:t>Generate many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 smtClean="0"/>
                  <a:t> from their distribution</a:t>
                </a:r>
              </a:p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GB" sz="2000" dirty="0" smtClean="0"/>
                  <a:t>Use histogram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000" i="1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sv-SE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sv-SE" sz="20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sv-SE" sz="2000" i="1" dirty="0">
                        <a:latin typeface="Cambria Math"/>
                      </a:rPr>
                      <m:t>,</m:t>
                    </m:r>
                    <m:r>
                      <a:rPr lang="sv-SE" sz="2000" i="1" dirty="0">
                        <a:latin typeface="Cambria Math"/>
                      </a:rPr>
                      <m:t>𝑋</m:t>
                    </m:r>
                    <m:r>
                      <a:rPr lang="sv-SE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 smtClean="0">
                    <a:sym typeface="Wingdings" panose="05000000000000000000" pitchFamily="2" charset="2"/>
                  </a:rPr>
                  <a:t> to determine confidence limits unfortunately can not be done (</a:t>
                </a:r>
                <a:r>
                  <a:rPr lang="en-GB" sz="2000" dirty="0" err="1" smtClean="0">
                    <a:sym typeface="Wingdings" panose="05000000000000000000" pitchFamily="2" charset="2"/>
                  </a:rPr>
                  <a:t>distr</a:t>
                </a:r>
                <a:r>
                  <a:rPr lang="en-GB" sz="2000" dirty="0" smtClean="0">
                    <a:sym typeface="Wingdings" panose="05000000000000000000" pitchFamily="2" charset="2"/>
                  </a:rPr>
                  <a:t> of </a:t>
                </a:r>
                <a:r>
                  <a:rPr lang="en-GB" sz="2000" i="1" dirty="0" smtClean="0">
                    <a:sym typeface="Wingdings" panose="05000000000000000000" pitchFamily="2" charset="2"/>
                  </a:rPr>
                  <a:t>D is often unknown)</a:t>
                </a:r>
              </a:p>
              <a:p>
                <a:pPr eaLnBrk="1" hangingPunct="1"/>
                <a:endParaRPr lang="en-GB" sz="2000" dirty="0" smtClean="0"/>
              </a:p>
              <a:p>
                <a:pPr eaLnBrk="1" hangingPunct="1">
                  <a:buNone/>
                </a:pPr>
                <a:r>
                  <a:rPr lang="en-GB" sz="2000" b="1" dirty="0"/>
                  <a:t>Instead</a:t>
                </a:r>
                <a:r>
                  <a:rPr lang="en-GB" sz="2000" dirty="0" smtClean="0"/>
                  <a:t>: Generate </a:t>
                </a:r>
                <a:r>
                  <a:rPr lang="en-GB" sz="2000" dirty="0"/>
                  <a:t>many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0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sv-SE" sz="2000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2000" dirty="0"/>
                  <a:t> </a:t>
                </a:r>
                <a:r>
                  <a:rPr lang="en-GB" sz="2000" dirty="0" smtClean="0"/>
                  <a:t>from the empirical distribution (histogram)</a:t>
                </a:r>
                <a:endParaRPr lang="en-GB" sz="2000" dirty="0"/>
              </a:p>
              <a:p>
                <a:pPr eaLnBrk="1" hangingPunct="1">
                  <a:buFontTx/>
                  <a:buNone/>
                </a:pPr>
                <a:endParaRPr lang="en-GB" sz="2000" dirty="0" smtClean="0">
                  <a:latin typeface="Times New Roman" pitchFamily="18" charset="0"/>
                </a:endParaRPr>
              </a:p>
              <a:p>
                <a:pPr eaLnBrk="1" hangingPunct="1">
                  <a:buFontTx/>
                  <a:buNone/>
                </a:pPr>
                <a:endParaRPr lang="ru-RU" sz="2000" i="1" dirty="0" smtClean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435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28775"/>
                <a:ext cx="8229600" cy="4695825"/>
              </a:xfrm>
              <a:blipFill rotWithShape="1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732A52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ED451-9CAC-4BC8-9B30-DDFCA7E6CE1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18438" name="Picture 5" descr="normrn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47839" y="1597273"/>
            <a:ext cx="3425825" cy="257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6" descr="normpd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597273"/>
            <a:ext cx="3317875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210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sv-SE" sz="3600" dirty="0" err="1" smtClean="0">
                <a:solidFill>
                  <a:schemeClr val="bg1"/>
                </a:solidFill>
              </a:rPr>
              <a:t>Nonparametric</a:t>
            </a:r>
            <a:r>
              <a:rPr lang="sv-SE" sz="3600" dirty="0" smtClean="0">
                <a:solidFill>
                  <a:schemeClr val="bg1"/>
                </a:solidFill>
              </a:rPr>
              <a:t> </a:t>
            </a:r>
            <a:r>
              <a:rPr lang="sv-SE" sz="3600" dirty="0" err="1" smtClean="0">
                <a:solidFill>
                  <a:schemeClr val="bg1"/>
                </a:solidFill>
              </a:rPr>
              <a:t>bootstrap</a:t>
            </a:r>
            <a:endParaRPr lang="en-GB" sz="2800" dirty="0" smtClean="0">
              <a:solidFill>
                <a:schemeClr val="bg1"/>
              </a:solidFill>
            </a:endParaRP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702550" cy="3968750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FontTx/>
              <a:buNone/>
            </a:pPr>
            <a:endParaRPr lang="sv-SE" sz="2000" u="sng" smtClean="0">
              <a:solidFill>
                <a:schemeClr val="accent2"/>
              </a:solidFill>
              <a:latin typeface="Cooper Black" pitchFamily="18" charset="0"/>
            </a:endParaRPr>
          </a:p>
          <a:p>
            <a:pPr algn="just">
              <a:spcBef>
                <a:spcPts val="300"/>
              </a:spcBef>
              <a:spcAft>
                <a:spcPts val="9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GB" sz="2800" smtClean="0"/>
              <a:t>	</a:t>
            </a:r>
            <a:endParaRPr lang="en-US" sz="2800" smtClean="0"/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146800" y="2851150"/>
          <a:ext cx="812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7" name="Equation" r:id="rId3" imgW="812520" imgH="241200" progId="Equation.3">
                  <p:embed/>
                </p:oleObj>
              </mc:Choice>
              <mc:Fallback>
                <p:oleObj name="Equation" r:id="rId3" imgW="812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2851150"/>
                        <a:ext cx="812800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69057192"/>
              </p:ext>
            </p:extLst>
          </p:nvPr>
        </p:nvGraphicFramePr>
        <p:xfrm>
          <a:off x="2072481" y="5661248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8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481" y="5661248"/>
                        <a:ext cx="365125" cy="431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732A52</a:t>
            </a:r>
            <a:endParaRPr lang="en-GB"/>
          </a:p>
        </p:txBody>
      </p:sp>
      <p:sp>
        <p:nvSpPr>
          <p:cNvPr id="7212" name="Slide Number Placeholder 4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62A02F-9F39-45D7-9BFB-7218F1086B5F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7177" name="Oval 6"/>
          <p:cNvSpPr>
            <a:spLocks noChangeArrowheads="1"/>
          </p:cNvSpPr>
          <p:nvPr/>
        </p:nvSpPr>
        <p:spPr bwMode="auto">
          <a:xfrm>
            <a:off x="1042988" y="2708275"/>
            <a:ext cx="2592387" cy="25923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1835150" y="31400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179" name="Text Box 8"/>
          <p:cNvSpPr txBox="1">
            <a:spLocks noChangeArrowheads="1"/>
          </p:cNvSpPr>
          <p:nvPr/>
        </p:nvSpPr>
        <p:spPr bwMode="auto">
          <a:xfrm>
            <a:off x="2051050" y="33559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67</a:t>
            </a:r>
          </a:p>
        </p:txBody>
      </p:sp>
      <p:sp>
        <p:nvSpPr>
          <p:cNvPr id="7180" name="Text Box 9"/>
          <p:cNvSpPr txBox="1">
            <a:spLocks noChangeArrowheads="1"/>
          </p:cNvSpPr>
          <p:nvPr/>
        </p:nvSpPr>
        <p:spPr bwMode="auto">
          <a:xfrm>
            <a:off x="22669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81" name="Text Box 10"/>
          <p:cNvSpPr txBox="1">
            <a:spLocks noChangeArrowheads="1"/>
          </p:cNvSpPr>
          <p:nvPr/>
        </p:nvSpPr>
        <p:spPr bwMode="auto">
          <a:xfrm>
            <a:off x="1835150" y="357187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82" name="Text Box 11"/>
          <p:cNvSpPr txBox="1">
            <a:spLocks noChangeArrowheads="1"/>
          </p:cNvSpPr>
          <p:nvPr/>
        </p:nvSpPr>
        <p:spPr bwMode="auto">
          <a:xfrm>
            <a:off x="2843213" y="37163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39</a:t>
            </a:r>
          </a:p>
        </p:txBody>
      </p:sp>
      <p:sp>
        <p:nvSpPr>
          <p:cNvPr id="7183" name="Text Box 12"/>
          <p:cNvSpPr txBox="1">
            <a:spLocks noChangeArrowheads="1"/>
          </p:cNvSpPr>
          <p:nvPr/>
        </p:nvSpPr>
        <p:spPr bwMode="auto">
          <a:xfrm>
            <a:off x="2698750" y="30686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84" name="Text Box 13"/>
          <p:cNvSpPr txBox="1">
            <a:spLocks noChangeArrowheads="1"/>
          </p:cNvSpPr>
          <p:nvPr/>
        </p:nvSpPr>
        <p:spPr bwMode="auto">
          <a:xfrm>
            <a:off x="1763713" y="46529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185" name="Text Box 14"/>
          <p:cNvSpPr txBox="1">
            <a:spLocks noChangeArrowheads="1"/>
          </p:cNvSpPr>
          <p:nvPr/>
        </p:nvSpPr>
        <p:spPr bwMode="auto">
          <a:xfrm>
            <a:off x="22669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186" name="Text Box 15"/>
          <p:cNvSpPr txBox="1">
            <a:spLocks noChangeArrowheads="1"/>
          </p:cNvSpPr>
          <p:nvPr/>
        </p:nvSpPr>
        <p:spPr bwMode="auto">
          <a:xfrm>
            <a:off x="1331913" y="36449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62</a:t>
            </a:r>
          </a:p>
        </p:txBody>
      </p:sp>
      <p:sp>
        <p:nvSpPr>
          <p:cNvPr id="7187" name="Text Box 16"/>
          <p:cNvSpPr txBox="1">
            <a:spLocks noChangeArrowheads="1"/>
          </p:cNvSpPr>
          <p:nvPr/>
        </p:nvSpPr>
        <p:spPr bwMode="auto">
          <a:xfrm>
            <a:off x="1258888" y="42211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188" name="Text Box 17"/>
          <p:cNvSpPr txBox="1">
            <a:spLocks noChangeArrowheads="1"/>
          </p:cNvSpPr>
          <p:nvPr/>
        </p:nvSpPr>
        <p:spPr bwMode="auto">
          <a:xfrm>
            <a:off x="1908175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89" name="Text Box 18"/>
          <p:cNvSpPr txBox="1">
            <a:spLocks noChangeArrowheads="1"/>
          </p:cNvSpPr>
          <p:nvPr/>
        </p:nvSpPr>
        <p:spPr bwMode="auto">
          <a:xfrm>
            <a:off x="2482850" y="42211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190" name="Text Box 19"/>
          <p:cNvSpPr txBox="1">
            <a:spLocks noChangeArrowheads="1"/>
          </p:cNvSpPr>
          <p:nvPr/>
        </p:nvSpPr>
        <p:spPr bwMode="auto">
          <a:xfrm>
            <a:off x="2698750" y="4437063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191" name="Text Box 20"/>
          <p:cNvSpPr txBox="1">
            <a:spLocks noChangeArrowheads="1"/>
          </p:cNvSpPr>
          <p:nvPr/>
        </p:nvSpPr>
        <p:spPr bwMode="auto">
          <a:xfrm>
            <a:off x="3059113" y="38608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73</a:t>
            </a:r>
          </a:p>
        </p:txBody>
      </p:sp>
      <p:sp>
        <p:nvSpPr>
          <p:cNvPr id="7192" name="Text Box 21"/>
          <p:cNvSpPr txBox="1">
            <a:spLocks noChangeArrowheads="1"/>
          </p:cNvSpPr>
          <p:nvPr/>
        </p:nvSpPr>
        <p:spPr bwMode="auto">
          <a:xfrm>
            <a:off x="1979613" y="2852738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193" name="Oval 22"/>
          <p:cNvSpPr>
            <a:spLocks noChangeArrowheads="1"/>
          </p:cNvSpPr>
          <p:nvPr/>
        </p:nvSpPr>
        <p:spPr bwMode="auto">
          <a:xfrm>
            <a:off x="5580063" y="2636838"/>
            <a:ext cx="2592387" cy="2592387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194" name="Text Box 23"/>
          <p:cNvSpPr txBox="1">
            <a:spLocks noChangeArrowheads="1"/>
          </p:cNvSpPr>
          <p:nvPr/>
        </p:nvSpPr>
        <p:spPr bwMode="auto">
          <a:xfrm>
            <a:off x="6300788" y="32131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58</a:t>
            </a:r>
          </a:p>
        </p:txBody>
      </p:sp>
      <p:sp>
        <p:nvSpPr>
          <p:cNvPr id="7195" name="Text Box 24"/>
          <p:cNvSpPr txBox="1">
            <a:spLocks noChangeArrowheads="1"/>
          </p:cNvSpPr>
          <p:nvPr/>
        </p:nvSpPr>
        <p:spPr bwMode="auto">
          <a:xfrm>
            <a:off x="68040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79</a:t>
            </a:r>
          </a:p>
        </p:txBody>
      </p:sp>
      <p:sp>
        <p:nvSpPr>
          <p:cNvPr id="7196" name="Text Box 25"/>
          <p:cNvSpPr txBox="1">
            <a:spLocks noChangeArrowheads="1"/>
          </p:cNvSpPr>
          <p:nvPr/>
        </p:nvSpPr>
        <p:spPr bwMode="auto">
          <a:xfrm>
            <a:off x="6372225" y="35004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7" name="Text Box 26"/>
          <p:cNvSpPr txBox="1">
            <a:spLocks noChangeArrowheads="1"/>
          </p:cNvSpPr>
          <p:nvPr/>
        </p:nvSpPr>
        <p:spPr bwMode="auto">
          <a:xfrm>
            <a:off x="7019925" y="3716338"/>
            <a:ext cx="503238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198" name="Text Box 27"/>
          <p:cNvSpPr txBox="1">
            <a:spLocks noChangeArrowheads="1"/>
          </p:cNvSpPr>
          <p:nvPr/>
        </p:nvSpPr>
        <p:spPr bwMode="auto">
          <a:xfrm>
            <a:off x="7235825" y="2997200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88</a:t>
            </a:r>
          </a:p>
        </p:txBody>
      </p:sp>
      <p:sp>
        <p:nvSpPr>
          <p:cNvPr id="7199" name="Text Box 28"/>
          <p:cNvSpPr txBox="1">
            <a:spLocks noChangeArrowheads="1"/>
          </p:cNvSpPr>
          <p:nvPr/>
        </p:nvSpPr>
        <p:spPr bwMode="auto">
          <a:xfrm>
            <a:off x="6300788" y="45815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85</a:t>
            </a:r>
          </a:p>
        </p:txBody>
      </p:sp>
      <p:sp>
        <p:nvSpPr>
          <p:cNvPr id="7200" name="Text Box 29"/>
          <p:cNvSpPr txBox="1">
            <a:spLocks noChangeArrowheads="1"/>
          </p:cNvSpPr>
          <p:nvPr/>
        </p:nvSpPr>
        <p:spPr bwMode="auto">
          <a:xfrm>
            <a:off x="68040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70</a:t>
            </a:r>
          </a:p>
        </p:txBody>
      </p:sp>
      <p:sp>
        <p:nvSpPr>
          <p:cNvPr id="7201" name="Text Box 30"/>
          <p:cNvSpPr txBox="1">
            <a:spLocks noChangeArrowheads="1"/>
          </p:cNvSpPr>
          <p:nvPr/>
        </p:nvSpPr>
        <p:spPr bwMode="auto">
          <a:xfrm>
            <a:off x="5868988" y="35734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90</a:t>
            </a:r>
          </a:p>
        </p:txBody>
      </p:sp>
      <p:sp>
        <p:nvSpPr>
          <p:cNvPr id="7202" name="Text Box 31"/>
          <p:cNvSpPr txBox="1">
            <a:spLocks noChangeArrowheads="1"/>
          </p:cNvSpPr>
          <p:nvPr/>
        </p:nvSpPr>
        <p:spPr bwMode="auto">
          <a:xfrm>
            <a:off x="5795963" y="4149725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22</a:t>
            </a:r>
          </a:p>
        </p:txBody>
      </p:sp>
      <p:sp>
        <p:nvSpPr>
          <p:cNvPr id="7203" name="Text Box 32"/>
          <p:cNvSpPr txBox="1">
            <a:spLocks noChangeArrowheads="1"/>
          </p:cNvSpPr>
          <p:nvPr/>
        </p:nvSpPr>
        <p:spPr bwMode="auto">
          <a:xfrm>
            <a:off x="6445250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34</a:t>
            </a:r>
          </a:p>
        </p:txBody>
      </p:sp>
      <p:sp>
        <p:nvSpPr>
          <p:cNvPr id="7204" name="Text Box 33"/>
          <p:cNvSpPr txBox="1">
            <a:spLocks noChangeArrowheads="1"/>
          </p:cNvSpPr>
          <p:nvPr/>
        </p:nvSpPr>
        <p:spPr bwMode="auto">
          <a:xfrm>
            <a:off x="7019925" y="41497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44</a:t>
            </a:r>
          </a:p>
        </p:txBody>
      </p:sp>
      <p:sp>
        <p:nvSpPr>
          <p:cNvPr id="7205" name="Text Box 34"/>
          <p:cNvSpPr txBox="1">
            <a:spLocks noChangeArrowheads="1"/>
          </p:cNvSpPr>
          <p:nvPr/>
        </p:nvSpPr>
        <p:spPr bwMode="auto">
          <a:xfrm>
            <a:off x="7235825" y="4365625"/>
            <a:ext cx="503238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6" name="Text Box 35"/>
          <p:cNvSpPr txBox="1">
            <a:spLocks noChangeArrowheads="1"/>
          </p:cNvSpPr>
          <p:nvPr/>
        </p:nvSpPr>
        <p:spPr bwMode="auto">
          <a:xfrm>
            <a:off x="7596188" y="3789363"/>
            <a:ext cx="503237" cy="385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41</a:t>
            </a:r>
          </a:p>
        </p:txBody>
      </p:sp>
      <p:sp>
        <p:nvSpPr>
          <p:cNvPr id="7207" name="Text Box 36"/>
          <p:cNvSpPr txBox="1">
            <a:spLocks noChangeArrowheads="1"/>
          </p:cNvSpPr>
          <p:nvPr/>
        </p:nvSpPr>
        <p:spPr bwMode="auto">
          <a:xfrm>
            <a:off x="6516688" y="2781300"/>
            <a:ext cx="503237" cy="385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60</a:t>
            </a:r>
          </a:p>
        </p:txBody>
      </p:sp>
      <p:sp>
        <p:nvSpPr>
          <p:cNvPr id="7208" name="AutoShape 37"/>
          <p:cNvSpPr>
            <a:spLocks noChangeArrowheads="1"/>
          </p:cNvSpPr>
          <p:nvPr/>
        </p:nvSpPr>
        <p:spPr bwMode="auto">
          <a:xfrm>
            <a:off x="4140200" y="3789363"/>
            <a:ext cx="1079500" cy="360362"/>
          </a:xfrm>
          <a:prstGeom prst="rightArrow">
            <a:avLst>
              <a:gd name="adj1" fmla="val 50000"/>
              <a:gd name="adj2" fmla="val 74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v-SE"/>
          </a:p>
        </p:txBody>
      </p:sp>
      <p:sp>
        <p:nvSpPr>
          <p:cNvPr id="7209" name="Text Box 38"/>
          <p:cNvSpPr txBox="1">
            <a:spLocks noChangeArrowheads="1"/>
          </p:cNvSpPr>
          <p:nvPr/>
        </p:nvSpPr>
        <p:spPr bwMode="auto">
          <a:xfrm>
            <a:off x="3708400" y="3068638"/>
            <a:ext cx="171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/>
              <a:t>Sampling with replacement</a:t>
            </a:r>
          </a:p>
        </p:txBody>
      </p:sp>
      <p:sp>
        <p:nvSpPr>
          <p:cNvPr id="7210" name="Text Box 39"/>
          <p:cNvSpPr txBox="1">
            <a:spLocks noChangeArrowheads="1"/>
          </p:cNvSpPr>
          <p:nvPr/>
        </p:nvSpPr>
        <p:spPr bwMode="auto">
          <a:xfrm>
            <a:off x="5724525" y="2133600"/>
            <a:ext cx="2001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Resampled data</a:t>
            </a:r>
          </a:p>
        </p:txBody>
      </p:sp>
      <p:sp>
        <p:nvSpPr>
          <p:cNvPr id="7211" name="Text Box 40"/>
          <p:cNvSpPr txBox="1">
            <a:spLocks noChangeArrowheads="1"/>
          </p:cNvSpPr>
          <p:nvPr/>
        </p:nvSpPr>
        <p:spPr bwMode="auto">
          <a:xfrm>
            <a:off x="1403350" y="2205038"/>
            <a:ext cx="187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/>
              <a:t>Observed data</a:t>
            </a:r>
          </a:p>
        </p:txBody>
      </p:sp>
      <p:graphicFrame>
        <p:nvGraphicFramePr>
          <p:cNvPr id="717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67606"/>
              </p:ext>
            </p:extLst>
          </p:nvPr>
        </p:nvGraphicFramePr>
        <p:xfrm>
          <a:off x="5938837" y="5445224"/>
          <a:ext cx="21605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9" name="Equation" r:id="rId7" imgW="799920" imgH="241200" progId="Equation.3">
                  <p:embed/>
                </p:oleObj>
              </mc:Choice>
              <mc:Fallback>
                <p:oleObj name="Equation" r:id="rId7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7" y="5445224"/>
                        <a:ext cx="2160588" cy="652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38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Nonparametric</a:t>
            </a:r>
            <a:r>
              <a:rPr lang="sv-SE" dirty="0"/>
              <a:t> </a:t>
            </a:r>
            <a:r>
              <a:rPr lang="sv-SE" dirty="0" err="1" smtClean="0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 smtClean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None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/>
                  <a:t> are unknown</a:t>
                </a:r>
              </a:p>
              <a:p>
                <a:pPr marL="457200" indent="-457200">
                  <a:buNone/>
                </a:pP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 smtClean="0"/>
                  <a:t> from data </a:t>
                </a:r>
                <a:r>
                  <a:rPr lang="en-US" sz="2400" b="1" dirty="0" smtClean="0"/>
                  <a:t>D=</a:t>
                </a:r>
                <a:r>
                  <a:rPr lang="en-US" sz="2400" dirty="0" smtClean="0"/>
                  <a:t>(X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 smtClean="0"/>
                  <a:t>Generate </a:t>
                </a:r>
                <a:r>
                  <a:rPr lang="en-US" sz="2400" b="1" dirty="0" smtClean="0"/>
                  <a:t>D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=</a:t>
                </a:r>
                <a:r>
                  <a:rPr lang="en-US" sz="2400" dirty="0" smtClean="0"/>
                  <a:t>(X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) by sampling </a:t>
                </a:r>
                <a:r>
                  <a:rPr lang="sv-SE" sz="2400" dirty="0" err="1" smtClean="0"/>
                  <a:t>with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replacement</a:t>
                </a: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Repeat step 2 </a:t>
                </a:r>
                <a:r>
                  <a:rPr lang="en-US" sz="2400" i="1" dirty="0" smtClean="0">
                    <a:latin typeface="Times New Roman" pitchFamily="18" charset="0"/>
                  </a:rPr>
                  <a:t>B</a:t>
                </a:r>
                <a:r>
                  <a:rPr lang="en-US" sz="2400" dirty="0" smtClean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The distribution of </a:t>
                </a:r>
                <a14:m>
                  <m:oMath xmlns:m="http://schemas.openxmlformats.org/officeDocument/2006/math">
                    <m:r>
                      <a:rPr lang="sv-SE" sz="2400" i="1" dirty="0" smtClean="0">
                        <a:latin typeface="Cambria Math"/>
                      </a:rPr>
                      <m:t>𝑤</m:t>
                    </m:r>
                    <m:r>
                      <a:rPr lang="sv-SE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sv-SE" sz="2400" dirty="0" smtClean="0"/>
                  <a:t>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dirty="0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dirty="0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732A52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rgbClr val="00B050"/>
                </a:solidFill>
              </a:rPr>
              <a:t>Nonparametric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bootstrap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can</a:t>
            </a:r>
            <a:r>
              <a:rPr lang="sv-SE" dirty="0" smtClean="0">
                <a:solidFill>
                  <a:srgbClr val="00B050"/>
                </a:solidFill>
              </a:rPr>
              <a:t> be </a:t>
            </a:r>
            <a:r>
              <a:rPr lang="sv-SE" dirty="0" err="1" smtClean="0">
                <a:solidFill>
                  <a:srgbClr val="00B050"/>
                </a:solidFill>
              </a:rPr>
              <a:t>applied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to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any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deterministic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estimator</a:t>
            </a:r>
            <a:r>
              <a:rPr lang="sv-SE" dirty="0" smtClean="0">
                <a:solidFill>
                  <a:srgbClr val="00B050"/>
                </a:solidFill>
              </a:rPr>
              <a:t>, distribution-</a:t>
            </a:r>
            <a:r>
              <a:rPr lang="sv-SE" dirty="0" err="1" smtClean="0">
                <a:solidFill>
                  <a:srgbClr val="00B050"/>
                </a:solidFill>
              </a:rPr>
              <a:t>free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957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Parametric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57200" indent="-457200">
                  <a:buNone/>
                </a:pPr>
                <a:r>
                  <a:rPr lang="en-US" sz="2400" dirty="0" smtClean="0"/>
                  <a:t>Given estimator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𝐷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None/>
                </a:pPr>
                <a:r>
                  <a:rPr lang="en-US" sz="2400" dirty="0" smtClean="0"/>
                  <a:t>Assume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~</m:t>
                    </m:r>
                    <m:r>
                      <a:rPr lang="sv-SE" sz="2400" b="0" i="1" smtClean="0">
                        <a:latin typeface="Cambria Math"/>
                      </a:rPr>
                      <m:t>𝐹</m:t>
                    </m:r>
                    <m:r>
                      <a:rPr lang="sv-SE" sz="2400" b="0" i="1" smtClean="0">
                        <a:latin typeface="Cambria Math"/>
                      </a:rPr>
                      <m:t>(</m:t>
                    </m:r>
                    <m:r>
                      <a:rPr lang="sv-SE" sz="2400" b="0" i="1" smtClean="0">
                        <a:latin typeface="Cambria Math"/>
                      </a:rPr>
                      <m:t>𝑋</m:t>
                    </m:r>
                    <m:r>
                      <a:rPr lang="sv-SE" sz="2400" b="0" i="1" smtClean="0">
                        <a:latin typeface="Cambria Math"/>
                      </a:rPr>
                      <m:t>, </m:t>
                    </m:r>
                    <m:r>
                      <a:rPr lang="sv-SE" sz="2400" b="0" i="1" smtClean="0">
                        <a:latin typeface="Cambria Math"/>
                      </a:rPr>
                      <m:t>𝑤</m:t>
                    </m:r>
                    <m:r>
                      <a:rPr lang="sv-SE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is known </a:t>
                </a:r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sz="2400" dirty="0" smtClean="0"/>
                  <a:t> is unknown</a:t>
                </a:r>
              </a:p>
              <a:p>
                <a:pPr marL="457200" indent="-457200">
                  <a:buNone/>
                </a:pPr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v-SE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>
                            <a:latin typeface="Cambria Math"/>
                          </a:rPr>
                          <m:t>𝑤</m:t>
                        </m:r>
                      </m:e>
                    </m:acc>
                  </m:oMath>
                </a14:m>
                <a:r>
                  <a:rPr lang="sv-SE" sz="2400" dirty="0" smtClean="0"/>
                  <a:t> from data </a:t>
                </a:r>
                <a:r>
                  <a:rPr lang="en-US" sz="2400" b="1" dirty="0" smtClean="0"/>
                  <a:t>D=</a:t>
                </a:r>
                <a:r>
                  <a:rPr lang="en-US" sz="2400" dirty="0" smtClean="0"/>
                  <a:t>(X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</a:t>
                </a:r>
                <a:r>
                  <a:rPr lang="en-US" sz="2400" dirty="0" err="1" smtClean="0"/>
                  <a:t>X</a:t>
                </a:r>
                <a:r>
                  <a:rPr lang="en-US" sz="2400" baseline="-25000" dirty="0" err="1" smtClean="0"/>
                  <a:t>n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sv-SE" sz="2400" dirty="0" smtClean="0"/>
                  <a:t>Generate </a:t>
                </a:r>
                <a:r>
                  <a:rPr lang="en-US" sz="2400" b="1" dirty="0" smtClean="0"/>
                  <a:t>D</a:t>
                </a:r>
                <a:r>
                  <a:rPr lang="en-US" sz="2400" b="1" baseline="-25000" dirty="0" smtClean="0"/>
                  <a:t>1</a:t>
                </a:r>
                <a:r>
                  <a:rPr lang="en-US" sz="2400" b="1" dirty="0" smtClean="0"/>
                  <a:t> =</a:t>
                </a:r>
                <a:r>
                  <a:rPr lang="en-US" sz="2400" dirty="0" smtClean="0"/>
                  <a:t>(X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,…X</a:t>
                </a:r>
                <a:r>
                  <a:rPr lang="en-US" sz="2400" baseline="30000" dirty="0" smtClean="0"/>
                  <a:t>*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) by </a:t>
                </a:r>
                <a:r>
                  <a:rPr lang="sv-SE" sz="2400" dirty="0" smtClean="0"/>
                  <a:t>generating </a:t>
                </a:r>
                <a:r>
                  <a:rPr lang="sv-SE" sz="2400" dirty="0" smtClean="0">
                    <a:solidFill>
                      <a:srgbClr val="0070C0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𝐹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acc>
                      <m:accPr>
                        <m:chr m:val="̂"/>
                        <m:ctrlP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sv-SE" sz="2400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Repeat step 2 </a:t>
                </a:r>
                <a:r>
                  <a:rPr lang="en-US" sz="2400" i="1" dirty="0" smtClean="0">
                    <a:latin typeface="Times New Roman" pitchFamily="18" charset="0"/>
                  </a:rPr>
                  <a:t>B</a:t>
                </a:r>
                <a:r>
                  <a:rPr lang="en-US" sz="2400" dirty="0" smtClean="0"/>
                  <a:t> times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 smtClean="0"/>
                  <a:t>The distribution of </a:t>
                </a:r>
                <a:r>
                  <a:rPr lang="el-GR" sz="2400" dirty="0" smtClean="0"/>
                  <a:t>θ</a:t>
                </a:r>
                <a:r>
                  <a:rPr lang="sv-SE" sz="2400" dirty="0" smtClean="0"/>
                  <a:t>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),…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sv-SE" sz="2400" i="1" dirty="0">
                            <a:latin typeface="Cambria Math"/>
                          </a:rPr>
                          <m:t>𝑓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 dirty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eriod"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53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732A52</a:t>
            </a:r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5157192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 smtClean="0">
                <a:solidFill>
                  <a:srgbClr val="00B050"/>
                </a:solidFill>
              </a:rPr>
              <a:t>Parametric</a:t>
            </a:r>
            <a:r>
              <a:rPr lang="sv-SE" dirty="0" smtClean="0">
                <a:solidFill>
                  <a:srgbClr val="00B050"/>
                </a:solidFill>
              </a:rPr>
              <a:t> </a:t>
            </a:r>
            <a:r>
              <a:rPr lang="sv-SE" dirty="0" err="1" smtClean="0">
                <a:solidFill>
                  <a:srgbClr val="00B050"/>
                </a:solidFill>
              </a:rPr>
              <a:t>bootstrap</a:t>
            </a:r>
            <a:r>
              <a:rPr lang="sv-SE" dirty="0" smtClean="0">
                <a:solidFill>
                  <a:srgbClr val="00B050"/>
                </a:solidFill>
              </a:rPr>
              <a:t> is </a:t>
            </a:r>
            <a:r>
              <a:rPr lang="sv-SE" b="1" dirty="0" err="1" smtClean="0">
                <a:solidFill>
                  <a:srgbClr val="00B050"/>
                </a:solidFill>
              </a:rPr>
              <a:t>more</a:t>
            </a:r>
            <a:r>
              <a:rPr lang="sv-SE" dirty="0" smtClean="0">
                <a:solidFill>
                  <a:srgbClr val="00B050"/>
                </a:solidFill>
              </a:rPr>
              <a:t> precise </a:t>
            </a:r>
            <a:r>
              <a:rPr lang="sv-SE" dirty="0" err="1" smtClean="0">
                <a:solidFill>
                  <a:srgbClr val="00B050"/>
                </a:solidFill>
              </a:rPr>
              <a:t>if</a:t>
            </a:r>
            <a:r>
              <a:rPr lang="sv-SE" dirty="0" smtClean="0">
                <a:solidFill>
                  <a:srgbClr val="00B050"/>
                </a:solidFill>
              </a:rPr>
              <a:t> the distribution form is </a:t>
            </a:r>
            <a:r>
              <a:rPr lang="sv-SE" dirty="0" err="1" smtClean="0">
                <a:solidFill>
                  <a:srgbClr val="00B050"/>
                </a:solidFill>
              </a:rPr>
              <a:t>correct</a:t>
            </a:r>
            <a:endParaRPr lang="sv-SE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346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Example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Distribution </a:t>
            </a:r>
            <a:r>
              <a:rPr lang="sv-SE" dirty="0" err="1" smtClean="0"/>
              <a:t>of</a:t>
            </a:r>
            <a:r>
              <a:rPr lang="sv-SE" dirty="0" smtClean="0"/>
              <a:t> regression </a:t>
            </a:r>
            <a:r>
              <a:rPr lang="sv-SE" dirty="0" err="1" smtClean="0"/>
              <a:t>coefficient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4139952" y="217874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stat1&lt;-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data,n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data1=data[n,];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res&lt;-lm(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Price~Area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, data1)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print(res)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res$coefficients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res=</a:t>
            </a:r>
            <a:r>
              <a:rPr lang="sv-SE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boot</a:t>
            </a:r>
            <a:r>
              <a:rPr lang="sv-SE" sz="1200" dirty="0">
                <a:latin typeface="Consolas" panose="020B0609020204030204" pitchFamily="49" charset="0"/>
                <a:cs typeface="Consolas" panose="020B0609020204030204" pitchFamily="49" charset="0"/>
              </a:rPr>
              <a:t>(data,stat1,R=100)</a:t>
            </a:r>
          </a:p>
          <a:p>
            <a:r>
              <a:rPr lang="sv-S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hist</a:t>
            </a:r>
            <a:r>
              <a:rPr lang="sv-S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(res$t,20)</a:t>
            </a:r>
            <a:endParaRPr lang="sv-S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2761362" cy="270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994625"/>
            <a:ext cx="2952328" cy="249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61705"/>
            <a:ext cx="28765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obtained</a:t>
            </a:r>
            <a:r>
              <a:rPr lang="sv-SE" dirty="0" smtClean="0"/>
              <a:t> from the distribution given by the </a:t>
            </a:r>
            <a:r>
              <a:rPr lang="sv-SE" dirty="0" err="1" smtClean="0"/>
              <a:t>bootstrap</a:t>
            </a:r>
            <a:endParaRPr lang="sv-SE" dirty="0" smtClean="0"/>
          </a:p>
          <a:p>
            <a:pPr lvl="1"/>
            <a:r>
              <a:rPr lang="sv-SE" b="1" dirty="0" smtClean="0"/>
              <a:t>R</a:t>
            </a:r>
            <a:r>
              <a:rPr lang="sv-SE" dirty="0" smtClean="0"/>
              <a:t>: boot.ci() for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variable</a:t>
            </a:r>
            <a:r>
              <a:rPr lang="sv-SE" dirty="0" smtClean="0"/>
              <a:t>, </a:t>
            </a:r>
            <a:r>
              <a:rPr lang="sv-SE" dirty="0" err="1" smtClean="0"/>
              <a:t>envelope</a:t>
            </a:r>
            <a:r>
              <a:rPr lang="sv-SE" dirty="0" smtClean="0"/>
              <a:t>() for </a:t>
            </a:r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1619672" y="3244334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600" dirty="0">
                <a:latin typeface="Consolas" panose="020B0609020204030204" pitchFamily="49" charset="0"/>
                <a:cs typeface="Consolas" panose="020B0609020204030204" pitchFamily="49" charset="0"/>
              </a:rPr>
              <a:t>boot.ci(res)</a:t>
            </a: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89040"/>
            <a:ext cx="4464496" cy="234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77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Uncertainty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smtClean="0"/>
                  <a:t>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, …</m:t>
                    </m:r>
                    <m:sSubSup>
                      <m:sSubSupPr>
                        <m:ctrlPr>
                          <a:rPr lang="sv-SE" sz="24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sv-SE" sz="24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</m:oMath>
                </a14:m>
                <a:r>
                  <a:rPr lang="sv-SE" sz="2400" dirty="0" smtClean="0"/>
                  <a:t> by </a:t>
                </a:r>
                <a:r>
                  <a:rPr lang="sv-SE" sz="2400" dirty="0" err="1" smtClean="0"/>
                  <a:t>bootstrap</a:t>
                </a:r>
                <a:endParaRPr lang="sv-SE" sz="24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sv-SE" sz="2400" dirty="0" err="1" smtClean="0"/>
                  <a:t>Use</a:t>
                </a:r>
                <a:r>
                  <a:rPr lang="sv-SE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sz="2400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b="0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sz="24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b="0" i="1" dirty="0" smtClean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sz="2400" b="0" i="1" smtClean="0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sz="2400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sz="2400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sz="2400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sz="2400" i="1" dirty="0">
                            <a:latin typeface="Cambria Math"/>
                          </a:rPr>
                          <m:t>(</m:t>
                        </m:r>
                        <m:r>
                          <a:rPr lang="sv-SE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sz="2400" b="0" i="1" smtClean="0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sz="2400" i="1">
                        <a:latin typeface="Cambria Math"/>
                      </a:rPr>
                      <m:t>)</m:t>
                    </m:r>
                  </m:oMath>
                </a14:m>
                <a:r>
                  <a:rPr lang="sv-SE" sz="2400" dirty="0" smtClean="0"/>
                  <a:t> </a:t>
                </a:r>
                <a:r>
                  <a:rPr lang="sv-SE" sz="2400" dirty="0" err="1" smtClean="0"/>
                  <a:t>to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estimate</a:t>
                </a:r>
                <a:r>
                  <a:rPr lang="sv-SE" sz="2400" dirty="0" smtClean="0"/>
                  <a:t> the </a:t>
                </a:r>
                <a:r>
                  <a:rPr lang="sv-SE" sz="2400" dirty="0" err="1" smtClean="0"/>
                  <a:t>uncertainty</a:t>
                </a:r>
                <a:endParaRPr lang="sv-SE" sz="2400" dirty="0" smtClean="0"/>
              </a:p>
              <a:p>
                <a:pPr marL="914400" lvl="1" indent="-514350"/>
                <a:r>
                  <a:rPr lang="sv-SE" sz="2000" dirty="0" smtClean="0"/>
                  <a:t>Boostrap </a:t>
                </a:r>
                <a:r>
                  <a:rPr lang="sv-SE" sz="2000" dirty="0" err="1" smtClean="0"/>
                  <a:t>percentile</a:t>
                </a:r>
                <a:endParaRPr lang="sv-SE" sz="2000" dirty="0" smtClean="0"/>
              </a:p>
              <a:p>
                <a:pPr marL="914400" lvl="1" indent="-514350"/>
                <a:r>
                  <a:rPr lang="sv-SE" sz="2000" dirty="0" err="1" smtClean="0"/>
                  <a:t>Bootstrap</a:t>
                </a:r>
                <a:r>
                  <a:rPr lang="sv-SE" sz="2000" dirty="0" smtClean="0"/>
                  <a:t> </a:t>
                </a:r>
                <a:r>
                  <a:rPr lang="sv-SE" sz="2000" dirty="0" err="1" smtClean="0"/>
                  <a:t>Bca</a:t>
                </a:r>
                <a:endParaRPr lang="sv-SE" sz="2000" dirty="0" smtClean="0"/>
              </a:p>
              <a:p>
                <a:pPr marL="914400" lvl="1" indent="-514350"/>
                <a:r>
                  <a:rPr lang="sv-SE" sz="2000" dirty="0" smtClean="0"/>
                  <a:t>…</a:t>
                </a:r>
              </a:p>
              <a:p>
                <a:endParaRPr lang="sv-SE" sz="2400" b="1" dirty="0" smtClean="0"/>
              </a:p>
              <a:p>
                <a:r>
                  <a:rPr lang="sv-SE" sz="2400" dirty="0" err="1" smtClean="0"/>
                  <a:t>Bootstrap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works</a:t>
                </a:r>
                <a:r>
                  <a:rPr lang="sv-SE" sz="2400" dirty="0" smtClean="0"/>
                  <a:t> for all distribution </a:t>
                </a:r>
                <a:r>
                  <a:rPr lang="sv-SE" sz="2400" dirty="0" err="1" smtClean="0"/>
                  <a:t>types</a:t>
                </a:r>
                <a:endParaRPr lang="sv-SE" sz="2400" dirty="0" smtClean="0"/>
              </a:p>
              <a:p>
                <a:r>
                  <a:rPr lang="sv-SE" sz="2400" dirty="0" err="1" smtClean="0"/>
                  <a:t>Can</a:t>
                </a:r>
                <a:r>
                  <a:rPr lang="sv-SE" sz="2400" dirty="0" smtClean="0"/>
                  <a:t> be bad </a:t>
                </a:r>
                <a:r>
                  <a:rPr lang="sv-SE" sz="2400" dirty="0" err="1" smtClean="0"/>
                  <a:t>accuracy</a:t>
                </a:r>
                <a:r>
                  <a:rPr lang="sv-SE" sz="2400" dirty="0" smtClean="0"/>
                  <a:t> for small data sets </a:t>
                </a:r>
                <a14:m>
                  <m:oMath xmlns:m="http://schemas.openxmlformats.org/officeDocument/2006/math">
                    <m:r>
                      <a:rPr lang="sv-SE" sz="2400" b="0" i="1" smtClean="0">
                        <a:latin typeface="Cambria Math"/>
                      </a:rPr>
                      <m:t>𝑛</m:t>
                    </m:r>
                    <m:r>
                      <a:rPr lang="sv-SE" sz="2400" b="0" i="1" smtClean="0">
                        <a:latin typeface="Cambria Math"/>
                      </a:rPr>
                      <m:t>&lt;40</m:t>
                    </m:r>
                  </m:oMath>
                </a14:m>
                <a:r>
                  <a:rPr lang="sv-SE" sz="2400" dirty="0" smtClean="0"/>
                  <a:t> (</a:t>
                </a:r>
                <a:r>
                  <a:rPr lang="sv-SE" sz="2400" dirty="0" err="1" smtClean="0"/>
                  <a:t>empirical</a:t>
                </a:r>
                <a:r>
                  <a:rPr lang="sv-SE" sz="2400" dirty="0" smtClean="0"/>
                  <a:t> is far from </a:t>
                </a:r>
                <a:r>
                  <a:rPr lang="sv-SE" sz="2400" dirty="0" err="1" smtClean="0"/>
                  <a:t>true</a:t>
                </a:r>
                <a:r>
                  <a:rPr lang="sv-SE" sz="2400" dirty="0" smtClean="0"/>
                  <a:t>)</a:t>
                </a:r>
              </a:p>
              <a:p>
                <a:r>
                  <a:rPr lang="sv-SE" sz="2400" dirty="0" err="1" smtClean="0"/>
                  <a:t>Parametric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bootstrap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works</a:t>
                </a:r>
                <a:r>
                  <a:rPr lang="sv-SE" sz="2400" dirty="0" smtClean="0"/>
                  <a:t> </a:t>
                </a:r>
                <a:r>
                  <a:rPr lang="sv-SE" sz="2400" dirty="0" err="1" smtClean="0"/>
                  <a:t>even</a:t>
                </a:r>
                <a:r>
                  <a:rPr lang="sv-SE" sz="2400" dirty="0" smtClean="0"/>
                  <a:t> for small </a:t>
                </a:r>
                <a:r>
                  <a:rPr lang="sv-SE" sz="2400" dirty="0" err="1" smtClean="0"/>
                  <a:t>samples</a:t>
                </a:r>
                <a:endParaRPr lang="sv-SE" sz="2400" dirty="0" smtClean="0"/>
              </a:p>
              <a:p>
                <a:pPr marL="0" indent="0">
                  <a:buNone/>
                </a:pPr>
                <a:endParaRPr lang="sv-SE" sz="24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732A52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901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sv-SE" dirty="0" smtClean="0"/>
                  <a:t>To </a:t>
                </a:r>
                <a:r>
                  <a:rPr lang="sv-SE" dirty="0" err="1" smtClean="0"/>
                  <a:t>estimate</a:t>
                </a:r>
                <a:r>
                  <a:rPr lang="sv-SE" dirty="0" smtClean="0"/>
                  <a:t> 100(1-</a:t>
                </a:r>
                <a:r>
                  <a:rPr lang="el-GR" dirty="0" smtClean="0"/>
                  <a:t>α</a:t>
                </a:r>
                <a:r>
                  <a:rPr lang="sv-SE" dirty="0" smtClean="0"/>
                  <a:t>) </a:t>
                </a:r>
                <a:r>
                  <a:rPr lang="sv-SE" dirty="0" err="1" smtClean="0"/>
                  <a:t>confidence</a:t>
                </a:r>
                <a:r>
                  <a:rPr lang="sv-SE" dirty="0" smtClean="0"/>
                  <a:t> interval for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𝑤</m:t>
                    </m:r>
                  </m:oMath>
                </a14:m>
                <a:endParaRPr lang="sv-SE" dirty="0" smtClean="0"/>
              </a:p>
              <a:p>
                <a:pPr>
                  <a:buNone/>
                </a:pPr>
                <a:endParaRPr lang="sv-SE" dirty="0" smtClean="0"/>
              </a:p>
              <a:p>
                <a:pPr>
                  <a:buNone/>
                </a:pPr>
                <a:r>
                  <a:rPr lang="sv-SE" dirty="0" err="1" smtClean="0">
                    <a:solidFill>
                      <a:srgbClr val="0070C0"/>
                    </a:solidFill>
                  </a:rPr>
                  <a:t>Bootstrap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percentile</a:t>
                </a:r>
                <a:r>
                  <a:rPr lang="sv-SE" dirty="0" smtClean="0">
                    <a:solidFill>
                      <a:srgbClr val="0070C0"/>
                    </a:solidFill>
                  </a:rPr>
                  <a:t> </a:t>
                </a:r>
                <a:r>
                  <a:rPr lang="sv-SE" dirty="0" err="1" smtClean="0">
                    <a:solidFill>
                      <a:srgbClr val="0070C0"/>
                    </a:solidFill>
                  </a:rPr>
                  <a:t>method</a:t>
                </a:r>
                <a:endParaRPr lang="sv-SE" dirty="0" smtClean="0">
                  <a:solidFill>
                    <a:srgbClr val="0070C0"/>
                  </a:solidFill>
                </a:endParaRP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Using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bootstrap</a:t>
                </a:r>
                <a:r>
                  <a:rPr lang="sv-SE" dirty="0" smtClean="0"/>
                  <a:t>, </a:t>
                </a:r>
                <a:r>
                  <a:rPr lang="sv-SE" dirty="0" err="1" smtClean="0"/>
                  <a:t>compute</a:t>
                </a:r>
                <a:r>
                  <a:rPr lang="sv-SE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), …</m:t>
                    </m:r>
                    <m:sSubSup>
                      <m:sSubSupPr>
                        <m:ctrlPr>
                          <a:rPr lang="sv-SE" i="1"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sv-SE" i="1" dirty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sv-SE" i="1" dirty="0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r>
                          <a:rPr lang="sv-SE" i="1" dirty="0">
                            <a:latin typeface="Cambria Math"/>
                          </a:rPr>
                          <m:t>(</m:t>
                        </m:r>
                        <m:r>
                          <a:rPr lang="sv-SE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sv-SE" i="1">
                            <a:latin typeface="Cambria Math"/>
                          </a:rPr>
                          <m:t>𝐵</m:t>
                        </m:r>
                      </m:sub>
                      <m:sup/>
                    </m:sSubSup>
                    <m:r>
                      <a:rPr lang="sv-SE" i="1">
                        <a:latin typeface="Cambria Math"/>
                      </a:rPr>
                      <m:t>)</m:t>
                    </m:r>
                  </m:oMath>
                </a14:m>
                <a:r>
                  <a:rPr lang="sv-SE" dirty="0"/>
                  <a:t> </a:t>
                </a:r>
                <a:r>
                  <a:rPr lang="sv-SE" dirty="0" smtClean="0"/>
                  <a:t>, sort in </a:t>
                </a:r>
                <a:r>
                  <a:rPr lang="sv-SE" dirty="0" err="1" smtClean="0"/>
                  <a:t>ascending</a:t>
                </a:r>
                <a:r>
                  <a:rPr lang="sv-SE" dirty="0" smtClean="0"/>
                  <a:t> order, get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sv-SE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sv-S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sv-SE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endParaRPr lang="sv-SE" dirty="0" smtClean="0"/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Define</a:t>
                </a:r>
                <a:r>
                  <a:rPr lang="sv-SE" dirty="0" smtClean="0"/>
                  <a:t> A</a:t>
                </a:r>
                <a:r>
                  <a:rPr lang="sv-SE" baseline="-25000" dirty="0" smtClean="0"/>
                  <a:t>1</a:t>
                </a:r>
                <a:r>
                  <a:rPr lang="sv-SE" dirty="0" smtClean="0"/>
                  <a:t>=</a:t>
                </a:r>
                <a:r>
                  <a:rPr lang="sv-SE" dirty="0" err="1" smtClean="0"/>
                  <a:t>ceil</a:t>
                </a:r>
                <a:r>
                  <a:rPr lang="sv-SE" dirty="0" smtClean="0"/>
                  <a:t>(B</a:t>
                </a:r>
                <a:r>
                  <a:rPr lang="el-GR" dirty="0" smtClean="0"/>
                  <a:t> α</a:t>
                </a:r>
                <a:r>
                  <a:rPr lang="sv-SE" dirty="0" smtClean="0"/>
                  <a:t>/2), A</a:t>
                </a:r>
                <a:r>
                  <a:rPr lang="sv-SE" baseline="-25000" dirty="0" smtClean="0"/>
                  <a:t>2</a:t>
                </a:r>
                <a:r>
                  <a:rPr lang="sv-SE" dirty="0" smtClean="0"/>
                  <a:t>=</a:t>
                </a:r>
                <a:r>
                  <a:rPr lang="sv-SE" dirty="0" err="1" smtClean="0"/>
                  <a:t>floor</a:t>
                </a:r>
                <a:r>
                  <a:rPr lang="sv-SE" dirty="0" smtClean="0"/>
                  <a:t>(B-B</a:t>
                </a:r>
                <a:r>
                  <a:rPr lang="el-GR" dirty="0" smtClean="0"/>
                  <a:t> α</a:t>
                </a:r>
                <a:r>
                  <a:rPr lang="sv-SE" dirty="0" smtClean="0"/>
                  <a:t>/2)</a:t>
                </a:r>
              </a:p>
              <a:p>
                <a:pPr marL="566928" indent="-457200">
                  <a:buFont typeface="+mj-lt"/>
                  <a:buAutoNum type="arabicPeriod"/>
                </a:pPr>
                <a:r>
                  <a:rPr lang="sv-SE" dirty="0" err="1" smtClean="0"/>
                  <a:t>Confidence</a:t>
                </a:r>
                <a:r>
                  <a:rPr lang="sv-SE" dirty="0" smtClean="0"/>
                  <a:t> interval is given by </a:t>
                </a: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endParaRPr lang="sv-SE" dirty="0" smtClean="0">
                  <a:solidFill>
                    <a:srgbClr val="0070C0"/>
                  </a:solidFill>
                </a:endParaRPr>
              </a:p>
              <a:p>
                <a:pPr>
                  <a:buNone/>
                </a:pPr>
                <a:r>
                  <a:rPr lang="sv-SE" dirty="0" smtClean="0"/>
                  <a:t>Look at the </a:t>
                </a:r>
                <a:r>
                  <a:rPr lang="sv-SE" dirty="0" err="1" smtClean="0"/>
                  <a:t>plot</a:t>
                </a:r>
                <a:r>
                  <a:rPr lang="sv-SE" dirty="0" smtClean="0"/>
                  <a:t>…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9" t="-215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732A52</a:t>
            </a:r>
            <a:endParaRPr lang="sv-SE" dirty="0"/>
          </a:p>
        </p:txBody>
      </p:sp>
      <p:graphicFrame>
        <p:nvGraphicFramePr>
          <p:cNvPr id="161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35659"/>
              </p:ext>
            </p:extLst>
          </p:nvPr>
        </p:nvGraphicFramePr>
        <p:xfrm>
          <a:off x="3090863" y="4421188"/>
          <a:ext cx="14525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Ekvation" r:id="rId4" imgW="583920" imgH="241200" progId="Equation.3">
                  <p:embed/>
                </p:oleObj>
              </mc:Choice>
              <mc:Fallback>
                <p:oleObj name="Ekvation" r:id="rId4" imgW="583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421188"/>
                        <a:ext cx="1452562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9" name="Picture 11" descr="http://www.epixanalytics.com/modelassist/AtRisk/images/15/image417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7662"/>
            <a:ext cx="3021509" cy="222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B2DAB0-3E44-4037-BFD8-EC40824E78A2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94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err="1" smtClean="0">
                <a:solidFill>
                  <a:srgbClr val="0070C0"/>
                </a:solidFill>
              </a:rPr>
              <a:t>Bootstrap-t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method</a:t>
            </a:r>
            <a:endParaRPr lang="sv-SE" dirty="0" smtClean="0">
              <a:solidFill>
                <a:srgbClr val="0070C0"/>
              </a:solidFill>
            </a:endParaRP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30000" dirty="0" smtClean="0"/>
              <a:t>*1</a:t>
            </a:r>
            <a:r>
              <a:rPr lang="sv-SE" dirty="0" smtClean="0"/>
              <a:t>=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</a:t>
            </a:r>
            <a:r>
              <a:rPr lang="sv-SE" dirty="0" err="1" smtClean="0"/>
              <a:t>T</a:t>
            </a:r>
            <a:r>
              <a:rPr lang="sv-SE" baseline="30000" dirty="0" err="1" smtClean="0"/>
              <a:t>*m</a:t>
            </a:r>
            <a:r>
              <a:rPr lang="sv-SE" dirty="0" smtClean="0"/>
              <a:t>=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Compute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Let</a:t>
            </a:r>
            <a:r>
              <a:rPr lang="sv-SE" dirty="0" smtClean="0"/>
              <a:t> A</a:t>
            </a:r>
            <a:r>
              <a:rPr lang="sv-SE" baseline="-25000" dirty="0" smtClean="0"/>
              <a:t>1</a:t>
            </a:r>
            <a:r>
              <a:rPr lang="sv-SE" dirty="0" smtClean="0"/>
              <a:t> and A</a:t>
            </a:r>
            <a:r>
              <a:rPr lang="sv-SE" baseline="-25000" dirty="0" smtClean="0"/>
              <a:t>2</a:t>
            </a:r>
            <a:r>
              <a:rPr lang="sv-SE" dirty="0" smtClean="0"/>
              <a:t> be </a:t>
            </a:r>
            <a:r>
              <a:rPr lang="el-GR" dirty="0" smtClean="0"/>
              <a:t>α</a:t>
            </a:r>
            <a:r>
              <a:rPr lang="sv-SE" dirty="0" smtClean="0"/>
              <a:t>/2 and 1-</a:t>
            </a:r>
            <a:r>
              <a:rPr lang="el-GR" dirty="0" smtClean="0"/>
              <a:t> α</a:t>
            </a:r>
            <a:r>
              <a:rPr lang="sv-SE" dirty="0" smtClean="0"/>
              <a:t>/2 </a:t>
            </a:r>
            <a:r>
              <a:rPr lang="sv-SE" dirty="0" err="1" smtClean="0"/>
              <a:t>percentiles</a:t>
            </a:r>
            <a:r>
              <a:rPr lang="sv-SE" dirty="0" smtClean="0"/>
              <a:t> of t                (</a:t>
            </a:r>
            <a:r>
              <a:rPr lang="sv-SE" dirty="0" err="1" smtClean="0"/>
              <a:t>If</a:t>
            </a:r>
            <a:r>
              <a:rPr lang="sv-SE" dirty="0" smtClean="0"/>
              <a:t> B=1000, </a:t>
            </a:r>
            <a:r>
              <a:rPr lang="el-GR" dirty="0" smtClean="0"/>
              <a:t>α</a:t>
            </a:r>
            <a:r>
              <a:rPr lang="sv-SE" dirty="0" smtClean="0"/>
              <a:t>=0.1, </a:t>
            </a:r>
            <a:r>
              <a:rPr lang="sv-SE" dirty="0" err="1" smtClean="0"/>
              <a:t>then</a:t>
            </a:r>
            <a:r>
              <a:rPr lang="sv-SE" dirty="0" smtClean="0"/>
              <a:t> A</a:t>
            </a:r>
            <a:r>
              <a:rPr lang="sv-SE" baseline="-25000" dirty="0" smtClean="0"/>
              <a:t>1</a:t>
            </a:r>
            <a:r>
              <a:rPr lang="sv-SE" dirty="0" smtClean="0"/>
              <a:t> is 50th </a:t>
            </a:r>
            <a:r>
              <a:rPr lang="sv-SE" dirty="0" err="1" smtClean="0"/>
              <a:t>smallest</a:t>
            </a:r>
            <a:r>
              <a:rPr lang="sv-SE" dirty="0" smtClean="0"/>
              <a:t>, A</a:t>
            </a:r>
            <a:r>
              <a:rPr lang="sv-SE" baseline="-25000" dirty="0" smtClean="0"/>
              <a:t>2</a:t>
            </a:r>
            <a:r>
              <a:rPr lang="sv-SE" dirty="0" smtClean="0"/>
              <a:t> is 950th </a:t>
            </a:r>
            <a:r>
              <a:rPr lang="sv-SE" dirty="0" err="1" smtClean="0"/>
              <a:t>smallest</a:t>
            </a:r>
            <a:r>
              <a:rPr lang="sv-SE" dirty="0" smtClean="0"/>
              <a:t>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Confidence</a:t>
            </a:r>
            <a:r>
              <a:rPr lang="sv-SE" dirty="0" smtClean="0"/>
              <a:t> interval is</a:t>
            </a:r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graphicFrame>
        <p:nvGraphicFramePr>
          <p:cNvPr id="162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16093"/>
              </p:ext>
            </p:extLst>
          </p:nvPr>
        </p:nvGraphicFramePr>
        <p:xfrm>
          <a:off x="2915816" y="2996952"/>
          <a:ext cx="2787647" cy="78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4" name="Ekvation" r:id="rId3" imgW="1549080" imgH="444240" progId="Equation.3">
                  <p:embed/>
                </p:oleObj>
              </mc:Choice>
              <mc:Fallback>
                <p:oleObj name="Ekvation" r:id="rId3" imgW="15490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996952"/>
                        <a:ext cx="2787647" cy="785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51392"/>
              </p:ext>
            </p:extLst>
          </p:nvPr>
        </p:nvGraphicFramePr>
        <p:xfrm>
          <a:off x="4499992" y="5589240"/>
          <a:ext cx="4192575" cy="454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5" name="Ekvation" r:id="rId5" imgW="2184120" imgH="241200" progId="Equation.3">
                  <p:embed/>
                </p:oleObj>
              </mc:Choice>
              <mc:Fallback>
                <p:oleObj name="Ekvation" r:id="rId5" imgW="218412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589240"/>
                        <a:ext cx="4192575" cy="45454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Прямоугольник 68"/>
          <p:cNvSpPr/>
          <p:nvPr/>
        </p:nvSpPr>
        <p:spPr>
          <a:xfrm>
            <a:off x="285750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70" name="Прямая со стрелкой 69"/>
          <p:cNvCxnSpPr/>
          <p:nvPr/>
        </p:nvCxnSpPr>
        <p:spPr>
          <a:xfrm rot="5400000" flipH="1" flipV="1">
            <a:off x="-1035844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571500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28938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3" name="Овал 72"/>
          <p:cNvSpPr/>
          <p:nvPr/>
        </p:nvSpPr>
        <p:spPr>
          <a:xfrm>
            <a:off x="121443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4" name="Овал 73"/>
          <p:cNvSpPr/>
          <p:nvPr/>
        </p:nvSpPr>
        <p:spPr>
          <a:xfrm>
            <a:off x="2643188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5" name="Овал 74"/>
          <p:cNvSpPr/>
          <p:nvPr/>
        </p:nvSpPr>
        <p:spPr>
          <a:xfrm>
            <a:off x="2500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6" name="Овал 75"/>
          <p:cNvSpPr/>
          <p:nvPr/>
        </p:nvSpPr>
        <p:spPr>
          <a:xfrm>
            <a:off x="928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7" name="Овал 76"/>
          <p:cNvSpPr/>
          <p:nvPr/>
        </p:nvSpPr>
        <p:spPr>
          <a:xfrm>
            <a:off x="714375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8" name="Овал 77"/>
          <p:cNvSpPr/>
          <p:nvPr/>
        </p:nvSpPr>
        <p:spPr>
          <a:xfrm>
            <a:off x="2286000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79" name="Овал 78"/>
          <p:cNvSpPr/>
          <p:nvPr/>
        </p:nvSpPr>
        <p:spPr>
          <a:xfrm>
            <a:off x="2214563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0" name="Овал 79"/>
          <p:cNvSpPr/>
          <p:nvPr/>
        </p:nvSpPr>
        <p:spPr>
          <a:xfrm>
            <a:off x="2071688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1" name="Овал 80"/>
          <p:cNvSpPr/>
          <p:nvPr/>
        </p:nvSpPr>
        <p:spPr>
          <a:xfrm>
            <a:off x="1428750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2" name="Овал 81"/>
          <p:cNvSpPr/>
          <p:nvPr/>
        </p:nvSpPr>
        <p:spPr>
          <a:xfrm>
            <a:off x="1857375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83" name="Овал 82"/>
          <p:cNvSpPr/>
          <p:nvPr/>
        </p:nvSpPr>
        <p:spPr>
          <a:xfrm>
            <a:off x="1643063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8484" name="Заголовок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 smtClean="0"/>
          </a:p>
        </p:txBody>
      </p:sp>
      <p:sp>
        <p:nvSpPr>
          <p:cNvPr id="18449" name="Содержимое 2"/>
          <p:cNvSpPr>
            <a:spLocks noGrp="1"/>
          </p:cNvSpPr>
          <p:nvPr>
            <p:ph idx="1"/>
          </p:nvPr>
        </p:nvSpPr>
        <p:spPr>
          <a:xfrm>
            <a:off x="428625" y="2071688"/>
            <a:ext cx="7572375" cy="500062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 2" pitchFamily="18" charset="2"/>
              <a:buNone/>
            </a:pPr>
            <a:r>
              <a:rPr lang="sv-SE" dirty="0" err="1" smtClean="0"/>
              <a:t>Overfitting</a:t>
            </a:r>
            <a:endParaRPr lang="sv-SE" dirty="0" smtClean="0"/>
          </a:p>
          <a:p>
            <a:pPr eaLnBrk="1" hangingPunct="1">
              <a:buFont typeface="Wingdings 2" pitchFamily="18" charset="2"/>
              <a:buNone/>
            </a:pPr>
            <a:endParaRPr lang="sv-SE" dirty="0" smtClean="0"/>
          </a:p>
        </p:txBody>
      </p:sp>
      <p:sp>
        <p:nvSpPr>
          <p:cNvPr id="84" name="Footer Placeholder 8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sp>
        <p:nvSpPr>
          <p:cNvPr id="9" name="Овал 8"/>
          <p:cNvSpPr/>
          <p:nvPr/>
        </p:nvSpPr>
        <p:spPr>
          <a:xfrm>
            <a:off x="3714750" y="39290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1" name="Овал 10"/>
          <p:cNvSpPr/>
          <p:nvPr/>
        </p:nvSpPr>
        <p:spPr>
          <a:xfrm>
            <a:off x="3429000" y="4357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12" name="Овал 11"/>
          <p:cNvSpPr/>
          <p:nvPr/>
        </p:nvSpPr>
        <p:spPr>
          <a:xfrm>
            <a:off x="3286125" y="478631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4" name="Прямоугольник 23"/>
          <p:cNvSpPr/>
          <p:nvPr/>
        </p:nvSpPr>
        <p:spPr>
          <a:xfrm>
            <a:off x="6215063" y="2786063"/>
            <a:ext cx="2786062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25" name="Прямая со стрелкой 24"/>
          <p:cNvCxnSpPr/>
          <p:nvPr/>
        </p:nvCxnSpPr>
        <p:spPr>
          <a:xfrm rot="5400000" flipH="1" flipV="1">
            <a:off x="4894263" y="4535488"/>
            <a:ext cx="3214687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6500813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858250" y="40005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8" name="Овал 27"/>
          <p:cNvSpPr/>
          <p:nvPr/>
        </p:nvSpPr>
        <p:spPr>
          <a:xfrm>
            <a:off x="714375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29" name="Овал 28"/>
          <p:cNvSpPr/>
          <p:nvPr/>
        </p:nvSpPr>
        <p:spPr>
          <a:xfrm>
            <a:off x="8572500" y="4429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0" name="Овал 29"/>
          <p:cNvSpPr/>
          <p:nvPr/>
        </p:nvSpPr>
        <p:spPr>
          <a:xfrm>
            <a:off x="842962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1" name="Овал 30"/>
          <p:cNvSpPr/>
          <p:nvPr/>
        </p:nvSpPr>
        <p:spPr>
          <a:xfrm>
            <a:off x="685800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2" name="Овал 31"/>
          <p:cNvSpPr/>
          <p:nvPr/>
        </p:nvSpPr>
        <p:spPr>
          <a:xfrm>
            <a:off x="6643688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3" name="Овал 32"/>
          <p:cNvSpPr/>
          <p:nvPr/>
        </p:nvSpPr>
        <p:spPr>
          <a:xfrm>
            <a:off x="8215313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4" name="Овал 33"/>
          <p:cNvSpPr/>
          <p:nvPr/>
        </p:nvSpPr>
        <p:spPr>
          <a:xfrm>
            <a:off x="8143875" y="521493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5" name="Овал 34"/>
          <p:cNvSpPr/>
          <p:nvPr/>
        </p:nvSpPr>
        <p:spPr>
          <a:xfrm>
            <a:off x="8001000" y="5643563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6" name="Овал 35"/>
          <p:cNvSpPr/>
          <p:nvPr/>
        </p:nvSpPr>
        <p:spPr>
          <a:xfrm>
            <a:off x="7358063" y="57150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7" name="Овал 36"/>
          <p:cNvSpPr/>
          <p:nvPr/>
        </p:nvSpPr>
        <p:spPr>
          <a:xfrm>
            <a:off x="7786688" y="550068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38" name="Овал 37"/>
          <p:cNvSpPr/>
          <p:nvPr/>
        </p:nvSpPr>
        <p:spPr>
          <a:xfrm>
            <a:off x="7572375" y="557212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4" name="Прямоугольник 53"/>
          <p:cNvSpPr/>
          <p:nvPr/>
        </p:nvSpPr>
        <p:spPr>
          <a:xfrm>
            <a:off x="3286125" y="2786063"/>
            <a:ext cx="2786063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55" name="Прямая со стрелкой 54"/>
          <p:cNvCxnSpPr/>
          <p:nvPr/>
        </p:nvCxnSpPr>
        <p:spPr>
          <a:xfrm rot="5400000" flipH="1" flipV="1">
            <a:off x="1964531" y="4536282"/>
            <a:ext cx="32146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3571875" y="6143625"/>
            <a:ext cx="2428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5929313" y="400050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8" name="Овал 57"/>
          <p:cNvSpPr/>
          <p:nvPr/>
        </p:nvSpPr>
        <p:spPr>
          <a:xfrm>
            <a:off x="421481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59" name="Овал 58"/>
          <p:cNvSpPr/>
          <p:nvPr/>
        </p:nvSpPr>
        <p:spPr>
          <a:xfrm>
            <a:off x="5643563" y="4429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0" name="Овал 59"/>
          <p:cNvSpPr/>
          <p:nvPr/>
        </p:nvSpPr>
        <p:spPr>
          <a:xfrm>
            <a:off x="5500688" y="4857750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1" name="Овал 60"/>
          <p:cNvSpPr/>
          <p:nvPr/>
        </p:nvSpPr>
        <p:spPr>
          <a:xfrm>
            <a:off x="3929063" y="585787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2" name="Овал 61"/>
          <p:cNvSpPr/>
          <p:nvPr/>
        </p:nvSpPr>
        <p:spPr>
          <a:xfrm>
            <a:off x="3714750" y="5857875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3" name="Овал 62"/>
          <p:cNvSpPr/>
          <p:nvPr/>
        </p:nvSpPr>
        <p:spPr>
          <a:xfrm>
            <a:off x="5286375" y="485775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4" name="Овал 63"/>
          <p:cNvSpPr/>
          <p:nvPr/>
        </p:nvSpPr>
        <p:spPr>
          <a:xfrm>
            <a:off x="5214938" y="5214938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5" name="Овал 64"/>
          <p:cNvSpPr/>
          <p:nvPr/>
        </p:nvSpPr>
        <p:spPr>
          <a:xfrm>
            <a:off x="5072063" y="5643563"/>
            <a:ext cx="71437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6" name="Овал 65"/>
          <p:cNvSpPr/>
          <p:nvPr/>
        </p:nvSpPr>
        <p:spPr>
          <a:xfrm>
            <a:off x="4429125" y="5715000"/>
            <a:ext cx="71438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7" name="Овал 66"/>
          <p:cNvSpPr/>
          <p:nvPr/>
        </p:nvSpPr>
        <p:spPr>
          <a:xfrm>
            <a:off x="4857750" y="5500688"/>
            <a:ext cx="71438" cy="7143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68" name="Овал 67"/>
          <p:cNvSpPr/>
          <p:nvPr/>
        </p:nvSpPr>
        <p:spPr>
          <a:xfrm>
            <a:off x="4643438" y="5572125"/>
            <a:ext cx="71437" cy="714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cxnSp>
        <p:nvCxnSpPr>
          <p:cNvPr id="85" name="Прямая соединительная линия 84"/>
          <p:cNvCxnSpPr>
            <a:endCxn id="69" idx="3"/>
          </p:cNvCxnSpPr>
          <p:nvPr/>
        </p:nvCxnSpPr>
        <p:spPr>
          <a:xfrm flipV="1">
            <a:off x="714375" y="4500563"/>
            <a:ext cx="2357438" cy="1571625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1" name="Полилиния 90"/>
          <p:cNvSpPr/>
          <p:nvPr/>
        </p:nvSpPr>
        <p:spPr>
          <a:xfrm>
            <a:off x="3736975" y="3848100"/>
            <a:ext cx="2312988" cy="2035175"/>
          </a:xfrm>
          <a:custGeom>
            <a:avLst/>
            <a:gdLst>
              <a:gd name="connsiteX0" fmla="*/ 0 w 2312505"/>
              <a:gd name="connsiteY0" fmla="*/ 2036417 h 2036417"/>
              <a:gd name="connsiteX1" fmla="*/ 1364974 w 2312505"/>
              <a:gd name="connsiteY1" fmla="*/ 1506330 h 2036417"/>
              <a:gd name="connsiteX2" fmla="*/ 2173357 w 2312505"/>
              <a:gd name="connsiteY2" fmla="*/ 220869 h 2036417"/>
              <a:gd name="connsiteX3" fmla="*/ 2199861 w 2312505"/>
              <a:gd name="connsiteY3" fmla="*/ 181113 h 2036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2505" h="2036417">
                <a:moveTo>
                  <a:pt x="0" y="2036417"/>
                </a:moveTo>
                <a:cubicBezTo>
                  <a:pt x="501374" y="1922669"/>
                  <a:pt x="1002748" y="1808921"/>
                  <a:pt x="1364974" y="1506330"/>
                </a:cubicBezTo>
                <a:cubicBezTo>
                  <a:pt x="1727200" y="1203739"/>
                  <a:pt x="2034209" y="441738"/>
                  <a:pt x="2173357" y="220869"/>
                </a:cubicBezTo>
                <a:cubicBezTo>
                  <a:pt x="2312505" y="0"/>
                  <a:pt x="2256183" y="90556"/>
                  <a:pt x="2199861" y="181113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2" name="Полилиния 91"/>
          <p:cNvSpPr/>
          <p:nvPr/>
        </p:nvSpPr>
        <p:spPr>
          <a:xfrm>
            <a:off x="6665913" y="3927475"/>
            <a:ext cx="2273300" cy="1995488"/>
          </a:xfrm>
          <a:custGeom>
            <a:avLst/>
            <a:gdLst>
              <a:gd name="connsiteX0" fmla="*/ 0 w 2272749"/>
              <a:gd name="connsiteY0" fmla="*/ 1970156 h 1996660"/>
              <a:gd name="connsiteX1" fmla="*/ 238540 w 2272749"/>
              <a:gd name="connsiteY1" fmla="*/ 1956904 h 1996660"/>
              <a:gd name="connsiteX2" fmla="*/ 530087 w 2272749"/>
              <a:gd name="connsiteY2" fmla="*/ 1731617 h 1996660"/>
              <a:gd name="connsiteX3" fmla="*/ 742122 w 2272749"/>
              <a:gd name="connsiteY3" fmla="*/ 1824382 h 1996660"/>
              <a:gd name="connsiteX4" fmla="*/ 927653 w 2272749"/>
              <a:gd name="connsiteY4" fmla="*/ 1678609 h 1996660"/>
              <a:gd name="connsiteX5" fmla="*/ 1166192 w 2272749"/>
              <a:gd name="connsiteY5" fmla="*/ 1612348 h 1996660"/>
              <a:gd name="connsiteX6" fmla="*/ 1378227 w 2272749"/>
              <a:gd name="connsiteY6" fmla="*/ 1744869 h 1996660"/>
              <a:gd name="connsiteX7" fmla="*/ 1590261 w 2272749"/>
              <a:gd name="connsiteY7" fmla="*/ 976243 h 1996660"/>
              <a:gd name="connsiteX8" fmla="*/ 1802296 w 2272749"/>
              <a:gd name="connsiteY8" fmla="*/ 989496 h 1996660"/>
              <a:gd name="connsiteX9" fmla="*/ 1948070 w 2272749"/>
              <a:gd name="connsiteY9" fmla="*/ 538922 h 1996660"/>
              <a:gd name="connsiteX10" fmla="*/ 2226366 w 2272749"/>
              <a:gd name="connsiteY10" fmla="*/ 75096 h 1996660"/>
              <a:gd name="connsiteX11" fmla="*/ 2226366 w 2272749"/>
              <a:gd name="connsiteY11" fmla="*/ 88348 h 1996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72749" h="1996660">
                <a:moveTo>
                  <a:pt x="0" y="1970156"/>
                </a:moveTo>
                <a:cubicBezTo>
                  <a:pt x="75096" y="1983408"/>
                  <a:pt x="150192" y="1996660"/>
                  <a:pt x="238540" y="1956904"/>
                </a:cubicBezTo>
                <a:cubicBezTo>
                  <a:pt x="326888" y="1917148"/>
                  <a:pt x="446157" y="1753704"/>
                  <a:pt x="530087" y="1731617"/>
                </a:cubicBezTo>
                <a:cubicBezTo>
                  <a:pt x="614017" y="1709530"/>
                  <a:pt x="675861" y="1833217"/>
                  <a:pt x="742122" y="1824382"/>
                </a:cubicBezTo>
                <a:cubicBezTo>
                  <a:pt x="808383" y="1815547"/>
                  <a:pt x="856975" y="1713948"/>
                  <a:pt x="927653" y="1678609"/>
                </a:cubicBezTo>
                <a:cubicBezTo>
                  <a:pt x="998331" y="1643270"/>
                  <a:pt x="1091096" y="1601305"/>
                  <a:pt x="1166192" y="1612348"/>
                </a:cubicBezTo>
                <a:cubicBezTo>
                  <a:pt x="1241288" y="1623391"/>
                  <a:pt x="1307549" y="1850886"/>
                  <a:pt x="1378227" y="1744869"/>
                </a:cubicBezTo>
                <a:cubicBezTo>
                  <a:pt x="1448905" y="1638852"/>
                  <a:pt x="1519583" y="1102138"/>
                  <a:pt x="1590261" y="976243"/>
                </a:cubicBezTo>
                <a:cubicBezTo>
                  <a:pt x="1660939" y="850348"/>
                  <a:pt x="1742661" y="1062383"/>
                  <a:pt x="1802296" y="989496"/>
                </a:cubicBezTo>
                <a:cubicBezTo>
                  <a:pt x="1861931" y="916609"/>
                  <a:pt x="1877392" y="691322"/>
                  <a:pt x="1948070" y="538922"/>
                </a:cubicBezTo>
                <a:cubicBezTo>
                  <a:pt x="2018748" y="386522"/>
                  <a:pt x="2179983" y="150192"/>
                  <a:pt x="2226366" y="75096"/>
                </a:cubicBezTo>
                <a:cubicBezTo>
                  <a:pt x="2272749" y="0"/>
                  <a:pt x="2249557" y="44174"/>
                  <a:pt x="2226366" y="88348"/>
                </a:cubicBezTo>
              </a:path>
            </a:pathLst>
          </a:cu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sv-SE"/>
          </a:p>
        </p:txBody>
      </p:sp>
      <p:sp>
        <p:nvSpPr>
          <p:cNvPr id="93" name="TextBox 92"/>
          <p:cNvSpPr txBox="1"/>
          <p:nvPr/>
        </p:nvSpPr>
        <p:spPr>
          <a:xfrm>
            <a:off x="785813" y="3071813"/>
            <a:ext cx="200025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Simple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</a:p>
          <a:p>
            <a:pPr>
              <a:defRPr/>
            </a:pP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A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few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72250" y="3071813"/>
            <a:ext cx="2286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Complex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,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defRPr/>
            </a:pPr>
            <a:r>
              <a:rPr lang="sv-SE" b="1" dirty="0" err="1" smtClean="0">
                <a:solidFill>
                  <a:schemeClr val="bg2">
                    <a:lumMod val="25000"/>
                  </a:schemeClr>
                </a:solidFill>
              </a:rPr>
              <a:t>Many</a:t>
            </a:r>
            <a:r>
              <a:rPr lang="sv-SE" b="1" dirty="0" smtClean="0">
                <a:solidFill>
                  <a:schemeClr val="bg2">
                    <a:lumMod val="25000"/>
                  </a:schemeClr>
                </a:solidFill>
              </a:rPr>
              <a:t> parameters</a:t>
            </a:r>
            <a:endParaRPr lang="sv-SE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714750" y="3071813"/>
            <a:ext cx="2000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sv-SE" b="1" dirty="0">
                <a:solidFill>
                  <a:schemeClr val="bg2">
                    <a:lumMod val="25000"/>
                  </a:schemeClr>
                </a:solidFill>
              </a:rPr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Comments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i="1" dirty="0" smtClean="0"/>
          </a:p>
          <a:p>
            <a:r>
              <a:rPr lang="sv-SE" i="1" dirty="0" smtClean="0"/>
              <a:t>se</a:t>
            </a:r>
            <a:r>
              <a:rPr lang="sv-SE" dirty="0" smtClean="0"/>
              <a:t> is </a:t>
            </a:r>
            <a:r>
              <a:rPr lang="sv-SE" dirty="0" err="1" smtClean="0"/>
              <a:t>square</a:t>
            </a:r>
            <a:r>
              <a:rPr lang="sv-SE" dirty="0" smtClean="0"/>
              <a:t> </a:t>
            </a:r>
            <a:r>
              <a:rPr lang="sv-SE" dirty="0" err="1" smtClean="0"/>
              <a:t>root</a:t>
            </a:r>
            <a:r>
              <a:rPr lang="sv-SE" dirty="0" smtClean="0"/>
              <a:t> of </a:t>
            </a:r>
            <a:r>
              <a:rPr lang="sv-SE" dirty="0" err="1" smtClean="0"/>
              <a:t>estimated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Estimation</a:t>
            </a:r>
            <a:r>
              <a:rPr lang="sv-SE" dirty="0" smtClean="0"/>
              <a:t> </a:t>
            </a:r>
            <a:r>
              <a:rPr lang="sv-SE" i="1" dirty="0" smtClean="0"/>
              <a:t>se(</a:t>
            </a:r>
            <a:r>
              <a:rPr lang="sv-SE" i="1" dirty="0" err="1" smtClean="0"/>
              <a:t>T</a:t>
            </a:r>
            <a:r>
              <a:rPr lang="sv-SE" i="1" baseline="30000" dirty="0" err="1" smtClean="0"/>
              <a:t>*j</a:t>
            </a:r>
            <a:r>
              <a:rPr lang="sv-SE" i="1" dirty="0" smtClean="0"/>
              <a:t>) </a:t>
            </a:r>
            <a:r>
              <a:rPr lang="sv-SE" dirty="0" err="1" smtClean="0"/>
              <a:t>typically</a:t>
            </a:r>
            <a:r>
              <a:rPr lang="sv-SE" dirty="0" smtClean="0"/>
              <a:t> </a:t>
            </a:r>
            <a:r>
              <a:rPr lang="sv-SE" dirty="0" err="1" smtClean="0"/>
              <a:t>requires</a:t>
            </a:r>
            <a:r>
              <a:rPr lang="sv-SE" dirty="0" smtClean="0"/>
              <a:t> </a:t>
            </a:r>
            <a:r>
              <a:rPr lang="sv-SE" dirty="0" err="1" smtClean="0"/>
              <a:t>second-level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-&gt; </a:t>
            </a:r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computationally</a:t>
            </a:r>
            <a:r>
              <a:rPr lang="sv-SE" dirty="0" smtClean="0"/>
              <a:t> intensive</a:t>
            </a:r>
          </a:p>
          <a:p>
            <a:endParaRPr lang="sv-SE" dirty="0" smtClean="0"/>
          </a:p>
          <a:p>
            <a:r>
              <a:rPr lang="sv-SE" dirty="0" err="1" smtClean="0"/>
              <a:t>Bootstrap-t</a:t>
            </a:r>
            <a:r>
              <a:rPr lang="sv-SE" dirty="0" smtClean="0"/>
              <a:t> is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accurate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percentile</a:t>
            </a:r>
            <a:r>
              <a:rPr lang="sv-SE" dirty="0" smtClean="0"/>
              <a:t> (</a:t>
            </a:r>
            <a:r>
              <a:rPr lang="sv-SE" dirty="0" err="1" smtClean="0"/>
              <a:t>coverage</a:t>
            </a:r>
            <a:r>
              <a:rPr lang="sv-SE" dirty="0" smtClean="0"/>
              <a:t> </a:t>
            </a:r>
            <a:r>
              <a:rPr lang="sv-SE" dirty="0" err="1" smtClean="0"/>
              <a:t>error</a:t>
            </a:r>
            <a:r>
              <a:rPr lang="sv-SE" dirty="0" smtClean="0"/>
              <a:t>)</a:t>
            </a:r>
          </a:p>
          <a:p>
            <a:endParaRPr lang="sv-SE" i="1" dirty="0" smtClean="0"/>
          </a:p>
          <a:p>
            <a:r>
              <a:rPr lang="sv-SE" dirty="0" err="1" smtClean="0">
                <a:solidFill>
                  <a:srgbClr val="0070C0"/>
                </a:solidFill>
              </a:rPr>
              <a:t>Bootstrap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err="1" smtClean="0">
                <a:solidFill>
                  <a:srgbClr val="0070C0"/>
                </a:solidFill>
              </a:rPr>
              <a:t>BC</a:t>
            </a:r>
            <a:r>
              <a:rPr lang="sv-SE" baseline="-25000" dirty="0" err="1" smtClean="0">
                <a:solidFill>
                  <a:srgbClr val="0070C0"/>
                </a:solidFill>
              </a:rPr>
              <a:t>a</a:t>
            </a:r>
            <a:r>
              <a:rPr lang="sv-SE" dirty="0" smtClean="0">
                <a:solidFill>
                  <a:srgbClr val="0070C0"/>
                </a:solidFill>
              </a:rPr>
              <a:t> </a:t>
            </a:r>
            <a:r>
              <a:rPr lang="sv-SE" dirty="0" smtClean="0"/>
              <a:t>is a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advanced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 CI </a:t>
            </a:r>
            <a:r>
              <a:rPr lang="sv-SE" dirty="0" err="1" smtClean="0"/>
              <a:t>method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Theory</a:t>
            </a:r>
            <a:r>
              <a:rPr lang="sv-SE" dirty="0" smtClean="0"/>
              <a:t> shows</a:t>
            </a:r>
          </a:p>
          <a:p>
            <a:endParaRPr lang="sv-SE" dirty="0" smtClean="0"/>
          </a:p>
          <a:p>
            <a:r>
              <a:rPr lang="sv-SE" dirty="0" smtClean="0"/>
              <a:t>The last term is </a:t>
            </a:r>
            <a:r>
              <a:rPr lang="sv-SE" dirty="0" err="1" smtClean="0"/>
              <a:t>computed</a:t>
            </a:r>
            <a:r>
              <a:rPr lang="sv-SE" dirty="0" smtClean="0"/>
              <a:t> by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Using observation set </a:t>
            </a:r>
            <a:r>
              <a:rPr lang="en-US" b="1" dirty="0" smtClean="0"/>
              <a:t>D=</a:t>
            </a:r>
            <a:r>
              <a:rPr lang="en-US" dirty="0" smtClean="0"/>
              <a:t>(X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), sample with replacement and get bootstrap sample 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b="1" dirty="0" smtClean="0"/>
              <a:t> =</a:t>
            </a:r>
            <a:r>
              <a:rPr lang="en-US" dirty="0" smtClean="0"/>
              <a:t>(X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1</a:t>
            </a:r>
            <a:r>
              <a:rPr lang="en-US" dirty="0" smtClean="0"/>
              <a:t>,…X</a:t>
            </a:r>
            <a:r>
              <a:rPr lang="en-US" baseline="30000" dirty="0" smtClean="0"/>
              <a:t>*</a:t>
            </a:r>
            <a:r>
              <a:rPr lang="en-US" baseline="-25000" dirty="0" smtClean="0"/>
              <a:t>n</a:t>
            </a:r>
            <a:r>
              <a:rPr lang="en-US" dirty="0" smtClean="0"/>
              <a:t>), </a:t>
            </a:r>
          </a:p>
          <a:p>
            <a:pPr marL="713232" lvl="1" indent="-457200">
              <a:buFont typeface="+mj-lt"/>
              <a:buAutoNum type="arabicPeriod"/>
            </a:pPr>
            <a:r>
              <a:rPr lang="en-US" dirty="0" smtClean="0"/>
              <a:t>Repeat step 1 </a:t>
            </a:r>
            <a:r>
              <a:rPr lang="en-US" i="1" dirty="0" smtClean="0">
                <a:latin typeface="Times New Roman" pitchFamily="18" charset="0"/>
              </a:rPr>
              <a:t>B</a:t>
            </a:r>
            <a:r>
              <a:rPr lang="en-US" dirty="0" smtClean="0"/>
              <a:t> times</a:t>
            </a:r>
          </a:p>
          <a:p>
            <a:pPr marL="713232" lvl="1" indent="-457200">
              <a:buFont typeface="+mj-lt"/>
              <a:buAutoNum type="arabicPeriod"/>
            </a:pPr>
            <a:r>
              <a:rPr lang="sv-SE" dirty="0" err="1" smtClean="0"/>
              <a:t>Take</a:t>
            </a:r>
            <a:r>
              <a:rPr lang="sv-SE" dirty="0" smtClean="0"/>
              <a:t> the </a:t>
            </a:r>
            <a:r>
              <a:rPr lang="sv-SE" dirty="0" err="1" smtClean="0"/>
              <a:t>mean</a:t>
            </a:r>
            <a:r>
              <a:rPr lang="sv-SE" dirty="0" smtClean="0"/>
              <a:t> of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</a:p>
          <a:p>
            <a:endParaRPr lang="sv-SE" dirty="0" smtClean="0"/>
          </a:p>
          <a:p>
            <a:r>
              <a:rPr lang="sv-SE" dirty="0" smtClean="0"/>
              <a:t>The first term is </a:t>
            </a:r>
            <a:r>
              <a:rPr lang="sv-SE" dirty="0" err="1" smtClean="0"/>
              <a:t>simply</a:t>
            </a:r>
            <a:r>
              <a:rPr lang="sv-SE" dirty="0" smtClean="0"/>
              <a:t> the 2T</a:t>
            </a:r>
            <a:r>
              <a:rPr lang="sv-SE" b="1" dirty="0" smtClean="0"/>
              <a:t>(D)</a:t>
            </a:r>
            <a:endParaRPr lang="sv-SE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159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7" y="2132856"/>
            <a:ext cx="32480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601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0" dirty="0" err="1" smtClean="0"/>
              <a:t>Bootstrap</a:t>
            </a:r>
            <a:r>
              <a:rPr lang="sv-SE" b="0" dirty="0" smtClean="0"/>
              <a:t> </a:t>
            </a:r>
            <a:r>
              <a:rPr lang="sv-SE" b="0" dirty="0" err="1" smtClean="0"/>
              <a:t>variance</a:t>
            </a:r>
            <a:r>
              <a:rPr lang="sv-SE" b="0" dirty="0" smtClean="0"/>
              <a:t> </a:t>
            </a:r>
            <a:r>
              <a:rPr lang="sv-SE" b="0" dirty="0" err="1" smtClean="0"/>
              <a:t>estimation</a:t>
            </a:r>
            <a:endParaRPr lang="sv-SE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 smtClean="0"/>
          </a:p>
          <a:p>
            <a:r>
              <a:rPr lang="sv-SE" dirty="0" err="1" smtClean="0"/>
              <a:t>Using</a:t>
            </a:r>
            <a:r>
              <a:rPr lang="sv-SE" dirty="0" smtClean="0"/>
              <a:t> </a:t>
            </a:r>
            <a:r>
              <a:rPr lang="sv-SE" dirty="0" err="1" smtClean="0"/>
              <a:t>bootstrap</a:t>
            </a:r>
            <a:r>
              <a:rPr lang="sv-SE" dirty="0" smtClean="0"/>
              <a:t>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30000" dirty="0" smtClean="0"/>
              <a:t>*1</a:t>
            </a:r>
            <a:r>
              <a:rPr lang="sv-SE" dirty="0" smtClean="0"/>
              <a:t>=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1</a:t>
            </a:r>
            <a:r>
              <a:rPr lang="en-US" dirty="0" smtClean="0"/>
              <a:t>)… </a:t>
            </a:r>
            <a:r>
              <a:rPr lang="sv-SE" dirty="0" err="1" smtClean="0"/>
              <a:t>T</a:t>
            </a:r>
            <a:r>
              <a:rPr lang="sv-SE" baseline="30000" dirty="0" err="1" smtClean="0"/>
              <a:t>*m</a:t>
            </a:r>
            <a:r>
              <a:rPr lang="sv-SE" dirty="0" smtClean="0"/>
              <a:t>= </a:t>
            </a:r>
            <a:r>
              <a:rPr lang="en-US" dirty="0" smtClean="0"/>
              <a:t>T(</a:t>
            </a:r>
            <a:r>
              <a:rPr lang="en-US" b="1" dirty="0" smtClean="0"/>
              <a:t>D</a:t>
            </a:r>
            <a:r>
              <a:rPr lang="en-US" b="1" baseline="-25000" dirty="0" smtClean="0"/>
              <a:t>B</a:t>
            </a:r>
            <a:r>
              <a:rPr lang="en-US" dirty="0" smtClean="0"/>
              <a:t>)</a:t>
            </a:r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160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3" y="3095625"/>
            <a:ext cx="36099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47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Bootstrap</a:t>
            </a:r>
            <a:r>
              <a:rPr lang="sv-SE" dirty="0" smtClean="0"/>
              <a:t> </a:t>
            </a:r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8468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Permutation tests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005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Recommended</a:t>
            </a:r>
            <a:r>
              <a:rPr lang="sv-SE" dirty="0" smtClean="0"/>
              <a:t> </a:t>
            </a:r>
            <a:r>
              <a:rPr lang="sv-SE" dirty="0" err="1" smtClean="0"/>
              <a:t>reading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Chapters</a:t>
            </a:r>
            <a:r>
              <a:rPr lang="sv-SE" dirty="0" smtClean="0"/>
              <a:t> 12 and 13</a:t>
            </a:r>
          </a:p>
          <a:p>
            <a:r>
              <a:rPr lang="sv-SE" dirty="0" smtClean="0"/>
              <a:t>R: </a:t>
            </a:r>
            <a:r>
              <a:rPr lang="sv-SE" dirty="0" err="1" smtClean="0"/>
              <a:t>package</a:t>
            </a:r>
            <a:r>
              <a:rPr lang="sv-SE" dirty="0" smtClean="0"/>
              <a:t> ”</a:t>
            </a:r>
            <a:r>
              <a:rPr lang="sv-SE" dirty="0" err="1" smtClean="0"/>
              <a:t>boot</a:t>
            </a:r>
            <a:r>
              <a:rPr lang="sv-SE" dirty="0" smtClean="0"/>
              <a:t>”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Model</a:t>
            </a:r>
            <a:r>
              <a:rPr lang="sv-SE" dirty="0" smtClean="0"/>
              <a:t> </a:t>
            </a:r>
            <a:r>
              <a:rPr lang="sv-SE" dirty="0" err="1" smtClean="0"/>
              <a:t>selection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Necessary</a:t>
            </a:r>
            <a:r>
              <a:rPr lang="sv-SE" dirty="0" smtClean="0"/>
              <a:t> </a:t>
            </a:r>
            <a:r>
              <a:rPr lang="sv-SE" dirty="0" err="1" smtClean="0"/>
              <a:t>tools</a:t>
            </a:r>
            <a:r>
              <a:rPr lang="sv-SE" dirty="0" smtClean="0"/>
              <a:t> for </a:t>
            </a:r>
            <a:r>
              <a:rPr lang="sv-SE" dirty="0" err="1" smtClean="0"/>
              <a:t>selection</a:t>
            </a:r>
            <a:r>
              <a:rPr lang="sv-SE" dirty="0" smtClean="0"/>
              <a:t>:</a:t>
            </a:r>
          </a:p>
          <a:p>
            <a:pPr lvl="1"/>
            <a:r>
              <a:rPr lang="sv-SE" dirty="0" err="1" smtClean="0"/>
              <a:t>Comparison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models</a:t>
            </a:r>
            <a:endParaRPr lang="sv-SE" dirty="0" smtClean="0"/>
          </a:p>
          <a:p>
            <a:pPr lvl="2"/>
            <a:r>
              <a:rPr lang="sv-SE" dirty="0" smtClean="0"/>
              <a:t>Cross-</a:t>
            </a:r>
            <a:r>
              <a:rPr lang="sv-SE" dirty="0" err="1" smtClean="0"/>
              <a:t>validation</a:t>
            </a:r>
            <a:endParaRPr lang="sv-SE" dirty="0" smtClean="0"/>
          </a:p>
          <a:p>
            <a:pPr lvl="2"/>
            <a:r>
              <a:rPr lang="sv-SE" dirty="0" err="1" smtClean="0"/>
              <a:t>Hypothesis</a:t>
            </a:r>
            <a:r>
              <a:rPr lang="sv-SE" dirty="0" smtClean="0"/>
              <a:t> </a:t>
            </a:r>
            <a:r>
              <a:rPr lang="sv-SE" dirty="0" err="1" smtClean="0"/>
              <a:t>testing</a:t>
            </a:r>
            <a:endParaRPr lang="sv-SE" dirty="0" smtClean="0"/>
          </a:p>
          <a:p>
            <a:pPr lvl="1"/>
            <a:r>
              <a:rPr lang="sv-SE" dirty="0" err="1" smtClean="0"/>
              <a:t>Uncertainty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pPr lvl="2"/>
            <a:r>
              <a:rPr lang="sv-SE" dirty="0" err="1" smtClean="0"/>
              <a:t>Confidence</a:t>
            </a:r>
            <a:r>
              <a:rPr lang="sv-SE" dirty="0" smtClean="0"/>
              <a:t> intervals</a:t>
            </a:r>
          </a:p>
          <a:p>
            <a:pPr lvl="2"/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8805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sv-SE" dirty="0" smtClean="0">
              <a:solidFill>
                <a:srgbClr val="0070C0"/>
              </a:solidFill>
            </a:endParaRPr>
          </a:p>
          <a:p>
            <a:r>
              <a:rPr lang="sv-SE" dirty="0" err="1" smtClean="0">
                <a:solidFill>
                  <a:srgbClr val="0070C0"/>
                </a:solidFill>
              </a:rPr>
              <a:t>Idea</a:t>
            </a:r>
            <a:r>
              <a:rPr lang="sv-SE" dirty="0" smtClean="0"/>
              <a:t>: </a:t>
            </a:r>
            <a:r>
              <a:rPr lang="sv-SE" dirty="0" err="1" smtClean="0"/>
              <a:t>similar</a:t>
            </a:r>
            <a:r>
              <a:rPr lang="sv-SE" dirty="0" smtClean="0"/>
              <a:t> to CV,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used</a:t>
            </a:r>
            <a:r>
              <a:rPr lang="sv-SE" dirty="0" smtClean="0"/>
              <a:t> in </a:t>
            </a:r>
            <a:r>
              <a:rPr lang="sv-SE" dirty="0" err="1" smtClean="0"/>
              <a:t>statistical</a:t>
            </a:r>
            <a:r>
              <a:rPr lang="sv-SE" dirty="0" smtClean="0"/>
              <a:t> </a:t>
            </a:r>
            <a:r>
              <a:rPr lang="sv-SE" dirty="0" err="1" smtClean="0"/>
              <a:t>inference</a:t>
            </a:r>
            <a:endParaRPr lang="sv-SE" dirty="0" smtClean="0"/>
          </a:p>
          <a:p>
            <a:pPr lvl="1"/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pPr lvl="1"/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endParaRPr lang="sv-SE" dirty="0" smtClean="0"/>
          </a:p>
          <a:p>
            <a:endParaRPr lang="sv-SE" dirty="0" smtClean="0"/>
          </a:p>
          <a:p>
            <a:pPr algn="just">
              <a:buNone/>
            </a:pPr>
            <a:r>
              <a:rPr lang="sv-SE" i="1" dirty="0" smtClean="0"/>
              <a:t>   ”</a:t>
            </a:r>
            <a:r>
              <a:rPr lang="sv-SE" i="1" dirty="0" err="1" smtClean="0"/>
              <a:t>Jackknife</a:t>
            </a:r>
            <a:r>
              <a:rPr lang="sv-SE" i="1" dirty="0" smtClean="0"/>
              <a:t> </a:t>
            </a:r>
            <a:r>
              <a:rPr lang="sv-SE" i="1" dirty="0" err="1" smtClean="0"/>
              <a:t>methods</a:t>
            </a:r>
            <a:r>
              <a:rPr lang="sv-SE" i="1" dirty="0" smtClean="0"/>
              <a:t> make </a:t>
            </a:r>
            <a:r>
              <a:rPr lang="sv-SE" i="1" dirty="0" err="1" smtClean="0"/>
              <a:t>use</a:t>
            </a:r>
            <a:r>
              <a:rPr lang="sv-SE" i="1" dirty="0" smtClean="0"/>
              <a:t> of </a:t>
            </a:r>
            <a:r>
              <a:rPr lang="sv-SE" i="1" dirty="0" err="1" smtClean="0"/>
              <a:t>systematic</a:t>
            </a:r>
            <a:r>
              <a:rPr lang="sv-SE" i="1" dirty="0" smtClean="0"/>
              <a:t> partitions of a dataset to </a:t>
            </a:r>
            <a:r>
              <a:rPr lang="sv-SE" i="1" dirty="0" err="1" smtClean="0"/>
              <a:t>estimate</a:t>
            </a:r>
            <a:r>
              <a:rPr lang="sv-SE" i="1" dirty="0" smtClean="0"/>
              <a:t> </a:t>
            </a:r>
            <a:r>
              <a:rPr lang="sv-SE" i="1" dirty="0" err="1" smtClean="0"/>
              <a:t>properties</a:t>
            </a:r>
            <a:r>
              <a:rPr lang="sv-SE" i="1" dirty="0" smtClean="0"/>
              <a:t> of an </a:t>
            </a:r>
            <a:r>
              <a:rPr lang="sv-SE" i="1" dirty="0" err="1" smtClean="0"/>
              <a:t>estimator</a:t>
            </a:r>
            <a:r>
              <a:rPr lang="sv-SE" i="1" dirty="0" smtClean="0"/>
              <a:t> </a:t>
            </a:r>
            <a:r>
              <a:rPr lang="sv-SE" i="1" dirty="0" err="1" smtClean="0"/>
              <a:t>computed</a:t>
            </a:r>
            <a:r>
              <a:rPr lang="sv-SE" i="1" dirty="0" smtClean="0"/>
              <a:t> from the full </a:t>
            </a:r>
            <a:r>
              <a:rPr lang="sv-SE" i="1" dirty="0" err="1" smtClean="0"/>
              <a:t>sample</a:t>
            </a:r>
            <a:r>
              <a:rPr lang="sv-SE" i="1" dirty="0" smtClean="0"/>
              <a:t>”</a:t>
            </a:r>
          </a:p>
          <a:p>
            <a:pPr algn="just">
              <a:buNone/>
            </a:pPr>
            <a:endParaRPr lang="sv-SE" i="1" dirty="0" smtClean="0"/>
          </a:p>
          <a:p>
            <a:pPr algn="just"/>
            <a:r>
              <a:rPr lang="sv-SE" dirty="0" smtClean="0"/>
              <a:t> Suppose, </a:t>
            </a:r>
            <a:r>
              <a:rPr lang="sv-SE" dirty="0" err="1" smtClean="0"/>
              <a:t>we</a:t>
            </a:r>
            <a:r>
              <a:rPr lang="sv-SE" dirty="0" smtClean="0"/>
              <a:t> are given a </a:t>
            </a:r>
            <a:r>
              <a:rPr lang="sv-SE" dirty="0" err="1" smtClean="0"/>
              <a:t>random</a:t>
            </a:r>
            <a:r>
              <a:rPr lang="sv-SE" dirty="0" smtClean="0"/>
              <a:t> </a:t>
            </a:r>
            <a:r>
              <a:rPr lang="sv-SE" dirty="0" err="1" smtClean="0"/>
              <a:t>sample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dirty="0" smtClean="0"/>
              <a:t>=(Y</a:t>
            </a:r>
            <a:r>
              <a:rPr lang="sv-SE" baseline="-25000" dirty="0" smtClean="0"/>
              <a:t>1</a:t>
            </a:r>
            <a:r>
              <a:rPr lang="sv-SE" dirty="0" smtClean="0"/>
              <a:t>,…,Y</a:t>
            </a:r>
            <a:r>
              <a:rPr lang="sv-SE" baseline="-25000" dirty="0" smtClean="0"/>
              <a:t>n</a:t>
            </a:r>
            <a:r>
              <a:rPr lang="sv-SE" dirty="0" smtClean="0"/>
              <a:t>) and </a:t>
            </a:r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estimator</a:t>
            </a:r>
            <a:r>
              <a:rPr lang="sv-SE" dirty="0" smtClean="0"/>
              <a:t> T(</a:t>
            </a:r>
            <a:r>
              <a:rPr lang="sv-SE" b="1" dirty="0" smtClean="0"/>
              <a:t>Y</a:t>
            </a:r>
            <a:r>
              <a:rPr lang="sv-SE" dirty="0" smtClean="0"/>
              <a:t>)</a:t>
            </a:r>
            <a:endParaRPr lang="sv-SE" i="1" dirty="0" smtClean="0"/>
          </a:p>
          <a:p>
            <a:pPr lvl="1"/>
            <a:endParaRPr lang="sv-SE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methods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Obtain</a:t>
            </a:r>
            <a:r>
              <a:rPr lang="sv-SE" dirty="0" smtClean="0"/>
              <a:t> 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by </a:t>
            </a:r>
            <a:r>
              <a:rPr lang="sv-SE" dirty="0" err="1" smtClean="0"/>
              <a:t>dropping</a:t>
            </a:r>
            <a:r>
              <a:rPr lang="sv-SE" dirty="0" smtClean="0"/>
              <a:t> group of observations j from </a:t>
            </a:r>
            <a:r>
              <a:rPr lang="sv-SE" b="1" dirty="0" smtClean="0"/>
              <a:t>Y</a:t>
            </a:r>
            <a:endParaRPr lang="sv-SE" dirty="0" smtClean="0"/>
          </a:p>
          <a:p>
            <a:pPr marL="566928" indent="-457200">
              <a:buFont typeface="+mj-lt"/>
              <a:buAutoNum type="arabicPeriod"/>
            </a:pPr>
            <a:r>
              <a:rPr lang="sv-SE" dirty="0" smtClean="0"/>
              <a:t>For </a:t>
            </a:r>
            <a:r>
              <a:rPr lang="sv-SE" dirty="0" err="1" smtClean="0"/>
              <a:t>each</a:t>
            </a:r>
            <a:r>
              <a:rPr lang="sv-SE" dirty="0" smtClean="0"/>
              <a:t> j, </a:t>
            </a:r>
            <a:r>
              <a:rPr lang="sv-SE" dirty="0" err="1" smtClean="0"/>
              <a:t>compute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=T(</a:t>
            </a:r>
            <a:r>
              <a:rPr lang="sv-SE" b="1" dirty="0" smtClean="0"/>
              <a:t>Y</a:t>
            </a:r>
            <a:r>
              <a:rPr lang="sv-SE" baseline="-25000" dirty="0" smtClean="0"/>
              <a:t>(-j)</a:t>
            </a:r>
            <a:r>
              <a:rPr lang="sv-SE" dirty="0" smtClean="0"/>
              <a:t> )</a:t>
            </a:r>
          </a:p>
          <a:p>
            <a:pPr marL="566928" indent="-457200">
              <a:buFont typeface="+mj-lt"/>
              <a:buAutoNum type="arabicPeriod"/>
            </a:pPr>
            <a:r>
              <a:rPr lang="sv-SE" dirty="0" err="1" smtClean="0"/>
              <a:t>Compute</a:t>
            </a:r>
            <a:r>
              <a:rPr lang="sv-SE" dirty="0" smtClean="0"/>
              <a:t> </a:t>
            </a:r>
            <a:r>
              <a:rPr lang="sv-SE" dirty="0" err="1" smtClean="0"/>
              <a:t>pseudovalues</a:t>
            </a:r>
            <a:r>
              <a:rPr lang="sv-SE" dirty="0" smtClean="0"/>
              <a:t> and J(T), </a:t>
            </a:r>
            <a:r>
              <a:rPr lang="sv-SE" dirty="0" err="1" smtClean="0"/>
              <a:t>called</a:t>
            </a:r>
            <a:r>
              <a:rPr lang="sv-SE" dirty="0" smtClean="0"/>
              <a:t> </a:t>
            </a:r>
            <a:r>
              <a:rPr lang="sv-SE" i="1" dirty="0" err="1" smtClean="0"/>
              <a:t>jackknifed</a:t>
            </a:r>
            <a:r>
              <a:rPr lang="sv-SE" dirty="0" smtClean="0"/>
              <a:t> T:</a:t>
            </a:r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>
              <a:buFont typeface="+mj-lt"/>
              <a:buAutoNum type="arabicPeriod"/>
            </a:pPr>
            <a:endParaRPr lang="sv-SE" i="1" dirty="0" smtClean="0"/>
          </a:p>
          <a:p>
            <a:pPr marL="566928" indent="-457200"/>
            <a:r>
              <a:rPr lang="sv-SE" dirty="0" err="1" smtClean="0"/>
              <a:t>Equivalently</a:t>
            </a:r>
            <a:r>
              <a:rPr lang="sv-SE" dirty="0" smtClean="0"/>
              <a:t>,</a:t>
            </a:r>
          </a:p>
          <a:p>
            <a:pPr marL="566928" indent="-457200">
              <a:buFont typeface="+mj-lt"/>
              <a:buAutoNum type="arabicPeriod"/>
            </a:pP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74" y="3870614"/>
            <a:ext cx="20955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0849" y="3994438"/>
            <a:ext cx="2362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636077"/>
            <a:ext cx="24574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5419735"/>
            <a:ext cx="26860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use</a:t>
            </a:r>
            <a:r>
              <a:rPr lang="sv-SE" dirty="0" smtClean="0"/>
              <a:t> T</a:t>
            </a:r>
            <a:r>
              <a:rPr lang="sv-SE" baseline="-25000" dirty="0" smtClean="0"/>
              <a:t>(-j)</a:t>
            </a:r>
            <a:r>
              <a:rPr lang="sv-SE" dirty="0" smtClean="0"/>
              <a:t> or </a:t>
            </a:r>
            <a:r>
              <a:rPr lang="sv-SE" dirty="0" err="1" smtClean="0"/>
              <a:t>pseudovalues</a:t>
            </a:r>
            <a:r>
              <a:rPr lang="sv-SE" dirty="0" smtClean="0"/>
              <a:t>  as </a:t>
            </a:r>
            <a:r>
              <a:rPr lang="sv-SE" dirty="0" err="1" smtClean="0"/>
              <a:t>estimates</a:t>
            </a:r>
            <a:r>
              <a:rPr lang="sv-SE" dirty="0" smtClean="0"/>
              <a:t> of T for different </a:t>
            </a:r>
            <a:r>
              <a:rPr lang="sv-SE" dirty="0" err="1" smtClean="0"/>
              <a:t>samples</a:t>
            </a:r>
            <a:r>
              <a:rPr lang="sv-SE" dirty="0" smtClean="0"/>
              <a:t> (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give</a:t>
            </a:r>
            <a:r>
              <a:rPr lang="sv-SE" dirty="0" smtClean="0"/>
              <a:t> </a:t>
            </a:r>
            <a:r>
              <a:rPr lang="sv-SE" dirty="0" err="1" smtClean="0"/>
              <a:t>equivalent</a:t>
            </a:r>
            <a:r>
              <a:rPr lang="sv-SE" dirty="0" smtClean="0"/>
              <a:t> expression). </a:t>
            </a:r>
          </a:p>
          <a:p>
            <a:endParaRPr lang="sv-SE" dirty="0" smtClean="0"/>
          </a:p>
          <a:p>
            <a:r>
              <a:rPr lang="sv-SE" dirty="0" err="1" smtClean="0"/>
              <a:t>Variance</a:t>
            </a:r>
            <a:r>
              <a:rPr lang="sv-SE" dirty="0" smtClean="0"/>
              <a:t> </a:t>
            </a:r>
            <a:r>
              <a:rPr lang="sv-SE" dirty="0" err="1" smtClean="0"/>
              <a:t>becomes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>
              <a:buNone/>
            </a:pPr>
            <a:r>
              <a:rPr lang="sv-SE" dirty="0" err="1" smtClean="0"/>
              <a:t>Sometimes</a:t>
            </a:r>
            <a:r>
              <a:rPr lang="sv-SE" dirty="0" smtClean="0"/>
              <a:t>,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takes</a:t>
            </a:r>
            <a:endParaRPr lang="sv-SE" dirty="0" smtClean="0"/>
          </a:p>
          <a:p>
            <a:pPr>
              <a:buNone/>
            </a:pPr>
            <a:endParaRPr lang="sv-SE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sv-SE" dirty="0" smtClean="0">
                <a:solidFill>
                  <a:srgbClr val="C00000"/>
                </a:solidFill>
              </a:rPr>
              <a:t>!The </a:t>
            </a:r>
            <a:r>
              <a:rPr lang="sv-SE" dirty="0" err="1" smtClean="0">
                <a:solidFill>
                  <a:srgbClr val="C00000"/>
                </a:solidFill>
              </a:rPr>
              <a:t>variance</a:t>
            </a:r>
            <a:r>
              <a:rPr lang="sv-SE" dirty="0" smtClean="0">
                <a:solidFill>
                  <a:srgbClr val="C00000"/>
                </a:solidFill>
              </a:rPr>
              <a:t> is </a:t>
            </a:r>
            <a:r>
              <a:rPr lang="sv-SE" dirty="0" err="1" smtClean="0">
                <a:solidFill>
                  <a:srgbClr val="C00000"/>
                </a:solidFill>
              </a:rPr>
              <a:t>often</a:t>
            </a:r>
            <a:r>
              <a:rPr lang="sv-SE" dirty="0" smtClean="0">
                <a:solidFill>
                  <a:srgbClr val="C00000"/>
                </a:solidFill>
              </a:rPr>
              <a:t> </a:t>
            </a:r>
            <a:r>
              <a:rPr lang="sv-SE" dirty="0" err="1" smtClean="0">
                <a:solidFill>
                  <a:srgbClr val="C00000"/>
                </a:solidFill>
              </a:rPr>
              <a:t>overestimated</a:t>
            </a:r>
            <a:r>
              <a:rPr lang="sv-SE" dirty="0" smtClean="0">
                <a:solidFill>
                  <a:srgbClr val="C00000"/>
                </a:solidFill>
              </a:rPr>
              <a:t>  </a:t>
            </a:r>
            <a:endParaRPr lang="sv-SE" dirty="0">
              <a:solidFill>
                <a:srgbClr val="C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284984"/>
            <a:ext cx="3181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3325" y="4581128"/>
            <a:ext cx="16573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correction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b="1" dirty="0" err="1" smtClean="0">
                <a:solidFill>
                  <a:srgbClr val="0070C0"/>
                </a:solidFill>
              </a:rPr>
              <a:t>First-order</a:t>
            </a:r>
            <a:r>
              <a:rPr lang="sv-SE" b="1" dirty="0" smtClean="0">
                <a:solidFill>
                  <a:srgbClr val="0070C0"/>
                </a:solidFill>
              </a:rPr>
              <a:t> </a:t>
            </a:r>
            <a:r>
              <a:rPr lang="sv-SE" b="1" dirty="0" err="1" smtClean="0">
                <a:solidFill>
                  <a:srgbClr val="0070C0"/>
                </a:solidFill>
              </a:rPr>
              <a:t>jackknife</a:t>
            </a:r>
            <a:endParaRPr lang="sv-SE" b="1" dirty="0" smtClean="0">
              <a:solidFill>
                <a:srgbClr val="0070C0"/>
              </a:solidFill>
            </a:endParaRPr>
          </a:p>
          <a:p>
            <a:r>
              <a:rPr lang="sv-SE" dirty="0" smtClean="0"/>
              <a:t>The bias </a:t>
            </a:r>
            <a:r>
              <a:rPr lang="sv-SE" dirty="0" err="1" smtClean="0"/>
              <a:t>reduced</a:t>
            </a:r>
            <a:r>
              <a:rPr lang="sv-SE" dirty="0" smtClean="0"/>
              <a:t> to order n</a:t>
            </a:r>
            <a:r>
              <a:rPr lang="sv-SE" baseline="30000" dirty="0" smtClean="0"/>
              <a:t>-1</a:t>
            </a:r>
            <a:r>
              <a:rPr lang="sv-SE" dirty="0" smtClean="0"/>
              <a:t> (</a:t>
            </a:r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take</a:t>
            </a:r>
            <a:r>
              <a:rPr lang="sv-SE" dirty="0" smtClean="0"/>
              <a:t> r=n)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9168" y="2780928"/>
            <a:ext cx="33051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5735" y="3519686"/>
            <a:ext cx="5010441" cy="284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Jackknife</a:t>
            </a:r>
            <a:r>
              <a:rPr lang="sv-SE" dirty="0" smtClean="0"/>
              <a:t> </a:t>
            </a:r>
            <a:r>
              <a:rPr lang="sv-SE" dirty="0" err="1" smtClean="0"/>
              <a:t>estimation</a:t>
            </a:r>
            <a:r>
              <a:rPr lang="sv-SE" dirty="0" smtClean="0"/>
              <a:t> of bias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We</a:t>
            </a:r>
            <a:r>
              <a:rPr lang="sv-SE" dirty="0" smtClean="0"/>
              <a:t> </a:t>
            </a:r>
            <a:r>
              <a:rPr lang="sv-SE" dirty="0" err="1" smtClean="0"/>
              <a:t>see</a:t>
            </a:r>
            <a:r>
              <a:rPr lang="sv-SE" dirty="0" smtClean="0"/>
              <a:t> that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Hence</a:t>
            </a:r>
            <a:r>
              <a:rPr lang="sv-SE" dirty="0" smtClean="0"/>
              <a:t>, </a:t>
            </a:r>
            <a:r>
              <a:rPr lang="sv-SE" dirty="0" err="1" smtClean="0"/>
              <a:t>bias</a:t>
            </a:r>
            <a:r>
              <a:rPr lang="sv-SE" dirty="0" smtClean="0"/>
              <a:t> is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5380" y="2314564"/>
            <a:ext cx="60102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3714750"/>
            <a:ext cx="2476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Higher-order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sv-SE" dirty="0" smtClean="0"/>
              <a:t>The order of the </a:t>
            </a:r>
            <a:r>
              <a:rPr lang="sv-SE" dirty="0" err="1" smtClean="0"/>
              <a:t>bias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further</a:t>
            </a:r>
            <a:r>
              <a:rPr lang="sv-SE" dirty="0" smtClean="0"/>
              <a:t> </a:t>
            </a:r>
            <a:r>
              <a:rPr lang="sv-SE" dirty="0" err="1" smtClean="0"/>
              <a:t>reduced</a:t>
            </a:r>
            <a:endParaRPr lang="sv-SE" dirty="0" smtClean="0"/>
          </a:p>
          <a:p>
            <a:r>
              <a:rPr lang="sv-SE" dirty="0" err="1" smtClean="0"/>
              <a:t>Second-order</a:t>
            </a:r>
            <a:r>
              <a:rPr lang="sv-SE" dirty="0" smtClean="0"/>
              <a:t> </a:t>
            </a:r>
            <a:r>
              <a:rPr lang="sv-SE" dirty="0" err="1" smtClean="0"/>
              <a:t>jackknife</a:t>
            </a:r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Higer</a:t>
            </a:r>
            <a:r>
              <a:rPr lang="sv-SE" dirty="0" smtClean="0"/>
              <a:t> order </a:t>
            </a:r>
            <a:r>
              <a:rPr lang="sv-SE" dirty="0" err="1" smtClean="0"/>
              <a:t>jackkifes</a:t>
            </a:r>
            <a:r>
              <a:rPr lang="sv-SE" dirty="0" smtClean="0"/>
              <a:t> –</a:t>
            </a:r>
            <a:r>
              <a:rPr lang="sv-SE" dirty="0" err="1" smtClean="0"/>
              <a:t>combining</a:t>
            </a:r>
            <a:r>
              <a:rPr lang="sv-SE" dirty="0" smtClean="0"/>
              <a:t> </a:t>
            </a:r>
            <a:r>
              <a:rPr lang="sv-SE" dirty="0" err="1" smtClean="0"/>
              <a:t>jackknifes</a:t>
            </a:r>
            <a:r>
              <a:rPr lang="sv-SE" dirty="0" smtClean="0"/>
              <a:t> of </a:t>
            </a:r>
            <a:r>
              <a:rPr lang="sv-SE" dirty="0" err="1" smtClean="0"/>
              <a:t>lower</a:t>
            </a:r>
            <a:r>
              <a:rPr lang="sv-SE" dirty="0" smtClean="0"/>
              <a:t> orders: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Computational Statistics-2013</a:t>
            </a:r>
            <a:endParaRPr lang="sv-SE" dirty="0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133353"/>
            <a:ext cx="43815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157192"/>
            <a:ext cx="1666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40013</TotalTime>
  <Words>901</Words>
  <Application>Microsoft Office PowerPoint</Application>
  <PresentationFormat>On-screen Show (4:3)</PresentationFormat>
  <Paragraphs>240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Theme1</vt:lpstr>
      <vt:lpstr>Ekvation</vt:lpstr>
      <vt:lpstr>Equation</vt:lpstr>
      <vt:lpstr>Lecture 5: Cross Validation,  Jackknife, bootstrap</vt:lpstr>
      <vt:lpstr>Model selection</vt:lpstr>
      <vt:lpstr>Model selection</vt:lpstr>
      <vt:lpstr>Jackknife methods</vt:lpstr>
      <vt:lpstr>Jackknife methods</vt:lpstr>
      <vt:lpstr>Jackknife variance estimate</vt:lpstr>
      <vt:lpstr>Jackknife bias correction</vt:lpstr>
      <vt:lpstr>Jackknife estimation of bias</vt:lpstr>
      <vt:lpstr>Higher-order jackknife</vt:lpstr>
      <vt:lpstr>Higher-order jackknife</vt:lpstr>
      <vt:lpstr>The bootstrap: general principle</vt:lpstr>
      <vt:lpstr>Nonparametric bootstrap</vt:lpstr>
      <vt:lpstr>Nonparametric bootstrap</vt:lpstr>
      <vt:lpstr>Parametric bootstrap</vt:lpstr>
      <vt:lpstr>Example</vt:lpstr>
      <vt:lpstr>Bootstrap confidence intervals</vt:lpstr>
      <vt:lpstr>Uncertainty estimation</vt:lpstr>
      <vt:lpstr>Bootstrap confidence intervals</vt:lpstr>
      <vt:lpstr>Bootstrap confidence intervals</vt:lpstr>
      <vt:lpstr>Bootstrap confidence intervals</vt:lpstr>
      <vt:lpstr>Bootstrap bias corrections</vt:lpstr>
      <vt:lpstr>Bootstrap variance estimation</vt:lpstr>
      <vt:lpstr>Bootstrap hypothesis testing</vt:lpstr>
      <vt:lpstr>Permutation tests</vt:lpstr>
      <vt:lpstr>Recommended reading</vt:lpstr>
    </vt:vector>
  </TitlesOfParts>
  <Company>Linkopings universitet, 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Monotonic regression for large-scale models</dc:title>
  <dc:creator>Oleg Sysoev</dc:creator>
  <cp:lastModifiedBy>Oleg Sysoevd</cp:lastModifiedBy>
  <cp:revision>2774</cp:revision>
  <dcterms:created xsi:type="dcterms:W3CDTF">2010-03-24T13:38:58Z</dcterms:created>
  <dcterms:modified xsi:type="dcterms:W3CDTF">2016-02-29T14:32:07Z</dcterms:modified>
</cp:coreProperties>
</file>