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7" r:id="rId24"/>
    <p:sldId id="278" r:id="rId25"/>
    <p:sldId id="280" r:id="rId2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B08600"/>
    <a:srgbClr val="00CC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6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F43CE-A4FA-43F5-992B-4CFE4632D628}" type="datetimeFigureOut">
              <a:rPr lang="sv-SE" smtClean="0"/>
              <a:pPr/>
              <a:t>2013-04-29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D2704-2F01-48C2-BEEE-46529420DBC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8370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040B-6700-4A62-81F6-272678B7B672}" type="datetime1">
              <a:rPr lang="sv-SE" smtClean="0"/>
              <a:t>2013-04-29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5DC1-10A0-496F-A2A4-DA62A2189E95}" type="datetime1">
              <a:rPr lang="sv-SE" smtClean="0"/>
              <a:t>2013-04-29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C06A-50DA-472C-ADD3-2D3D17015887}" type="datetime1">
              <a:rPr lang="sv-SE" smtClean="0"/>
              <a:t>2013-04-29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AFC6F3-AD02-4815-8156-D4C02F8249B9}" type="datetime1">
              <a:rPr lang="sv-SE" smtClean="0"/>
              <a:t>2013-04-29</a:t>
            </a:fld>
            <a:endParaRPr lang="sv-S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9A3BBE-A6C0-4F77-9477-FDEF278915D1}" type="datetime1">
              <a:rPr lang="sv-SE" smtClean="0"/>
              <a:t>2013-04-29</a:t>
            </a:fld>
            <a:endParaRPr lang="sv-S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72E2-398B-47C1-9E75-06DA39A3ABDF}" type="datetime1">
              <a:rPr lang="sv-SE" smtClean="0"/>
              <a:t>2013-04-29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E655-5966-45F7-924E-4AD364FCD94A}" type="datetime1">
              <a:rPr lang="sv-SE" smtClean="0"/>
              <a:t>2013-04-29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2F28-07E2-436A-8A0B-607CA4E49176}" type="datetime1">
              <a:rPr lang="sv-SE" smtClean="0"/>
              <a:t>2013-04-29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BA7B-BBD9-48F4-A19D-82DF53F108B4}" type="datetime1">
              <a:rPr lang="sv-SE" smtClean="0"/>
              <a:t>2013-04-29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F256-05DB-4F18-90FE-ABECCAF781DA}" type="datetime1">
              <a:rPr lang="sv-SE" smtClean="0"/>
              <a:t>2013-04-29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311E-3C12-4F91-B8F4-C23EF2B328CA}" type="datetime1">
              <a:rPr lang="sv-SE" smtClean="0"/>
              <a:t>2013-04-29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3E61-96D0-4605-98C3-0365CA430B50}" type="datetime1">
              <a:rPr lang="sv-SE" smtClean="0"/>
              <a:t>2013-04-29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A81C-3CC3-4D43-BD26-BAABF6B207C1}" type="datetime1">
              <a:rPr lang="sv-SE" smtClean="0"/>
              <a:t>2013-04-29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39A35-A15E-4D36-A3CB-A2C633848030}" type="datetime1">
              <a:rPr lang="sv-SE" smtClean="0"/>
              <a:t>2013-04-29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Lecture</a:t>
            </a:r>
            <a:r>
              <a:rPr lang="sv-SE" smtClean="0"/>
              <a:t> 6: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err="1" smtClean="0"/>
              <a:t>Numerical</a:t>
            </a:r>
            <a:r>
              <a:rPr lang="sv-SE" dirty="0" smtClean="0"/>
              <a:t> </a:t>
            </a:r>
            <a:r>
              <a:rPr lang="sv-SE" dirty="0" err="1" smtClean="0"/>
              <a:t>linear</a:t>
            </a:r>
            <a:r>
              <a:rPr lang="sv-SE" dirty="0" smtClean="0"/>
              <a:t> algebra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Forward reduction, numerical issues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Real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kk</a:t>
            </a:r>
            <a:r>
              <a:rPr lang="en-US" dirty="0" smtClean="0"/>
              <a:t>=0, but computer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kk</a:t>
            </a:r>
            <a:r>
              <a:rPr lang="en-US" dirty="0" smtClean="0"/>
              <a:t> became a small number -&gt; interchange not happening</a:t>
            </a:r>
          </a:p>
          <a:p>
            <a:pPr lvl="1"/>
            <a:r>
              <a:rPr lang="en-US" dirty="0" smtClean="0"/>
              <a:t>If dividing by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kk</a:t>
            </a:r>
            <a:r>
              <a:rPr lang="en-US" dirty="0" smtClean="0"/>
              <a:t>, </a:t>
            </a:r>
            <a:r>
              <a:rPr lang="en-US" b="1" dirty="0" err="1" smtClean="0"/>
              <a:t>Inf</a:t>
            </a:r>
            <a:r>
              <a:rPr lang="en-US" dirty="0" smtClean="0"/>
              <a:t> may be obtained</a:t>
            </a:r>
          </a:p>
          <a:p>
            <a:endParaRPr lang="en-US" dirty="0" smtClean="0"/>
          </a:p>
          <a:p>
            <a:r>
              <a:rPr lang="en-US" i="1" dirty="0" smtClean="0">
                <a:solidFill>
                  <a:srgbClr val="0070C0"/>
                </a:solidFill>
              </a:rPr>
              <a:t>Example</a:t>
            </a:r>
            <a:r>
              <a:rPr lang="en-US" dirty="0" smtClean="0"/>
              <a:t>: 4 digits after comma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-&gt; </a:t>
            </a:r>
            <a:r>
              <a:rPr lang="en-US" dirty="0" smtClean="0"/>
              <a:t>partial pivoting, choose the equation that </a:t>
            </a:r>
            <a:r>
              <a:rPr lang="en-US" dirty="0" smtClean="0"/>
              <a:t>gives</a:t>
            </a:r>
          </a:p>
          <a:p>
            <a:endParaRPr lang="en-US" dirty="0" smtClean="0"/>
          </a:p>
          <a:p>
            <a:pPr lvl="1">
              <a:buNone/>
            </a:pPr>
            <a:endParaRPr lang="sv-SE" dirty="0" smtClean="0"/>
          </a:p>
          <a:p>
            <a:pPr lvl="1">
              <a:buNone/>
            </a:pP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10</a:t>
            </a:fld>
            <a:endParaRPr lang="sv-SE"/>
          </a:p>
        </p:txBody>
      </p:sp>
      <p:pic>
        <p:nvPicPr>
          <p:cNvPr id="216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4214823"/>
            <a:ext cx="20002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60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4242" y="5661248"/>
            <a:ext cx="16573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/>
              <a:t>Gaussian</a:t>
            </a:r>
            <a:r>
              <a:rPr lang="sv-SE" dirty="0"/>
              <a:t> elimination and LU </a:t>
            </a:r>
            <a:r>
              <a:rPr lang="sv-SE" dirty="0" err="1"/>
              <a:t>decomposition</a:t>
            </a:r>
            <a:endParaRPr lang="sv-S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smtClean="0"/>
              <a:t>Back substitution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smtClean="0"/>
              <a:t>Comments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smtClean="0"/>
              <a:t>Complexity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smtClean="0"/>
              <a:t>For all elementary operations, the inverse matrices are easily found</a:t>
            </a: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11</a:t>
            </a:fld>
            <a:endParaRPr lang="sv-SE"/>
          </a:p>
        </p:txBody>
      </p:sp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4064" y="2209056"/>
            <a:ext cx="13239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70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7557" y="2132856"/>
            <a:ext cx="25717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/>
              <a:t>Gaussian</a:t>
            </a:r>
            <a:r>
              <a:rPr lang="sv-SE" dirty="0"/>
              <a:t> elimination and LU </a:t>
            </a:r>
            <a:r>
              <a:rPr lang="sv-SE" dirty="0" err="1"/>
              <a:t>decomposition</a:t>
            </a:r>
            <a:endParaRPr lang="sv-S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</a:t>
            </a:r>
            <a:r>
              <a:rPr lang="en-US" dirty="0" err="1" smtClean="0"/>
              <a:t>gaussian</a:t>
            </a:r>
            <a:r>
              <a:rPr lang="en-US" dirty="0" smtClean="0"/>
              <a:t> elimination (if no permutations),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permutations are involved, </a:t>
            </a:r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12</a:t>
            </a:fld>
            <a:endParaRPr lang="sv-SE"/>
          </a:p>
        </p:txBody>
      </p:sp>
      <p:graphicFrame>
        <p:nvGraphicFramePr>
          <p:cNvPr id="2181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77191"/>
              </p:ext>
            </p:extLst>
          </p:nvPr>
        </p:nvGraphicFramePr>
        <p:xfrm>
          <a:off x="1475656" y="2924944"/>
          <a:ext cx="50990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36" name="Ekvation" r:id="rId3" imgW="2869920" imgH="253800" progId="Equation.3">
                  <p:embed/>
                </p:oleObj>
              </mc:Choice>
              <mc:Fallback>
                <p:oleObj name="Ekvation" r:id="rId3" imgW="286992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924944"/>
                        <a:ext cx="509905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040583"/>
              </p:ext>
            </p:extLst>
          </p:nvPr>
        </p:nvGraphicFramePr>
        <p:xfrm>
          <a:off x="3491880" y="4941168"/>
          <a:ext cx="10604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37" name="Ekvation" r:id="rId5" imgW="596880" imgH="177480" progId="Equation.3">
                  <p:embed/>
                </p:oleObj>
              </mc:Choice>
              <mc:Fallback>
                <p:oleObj name="Ekvation" r:id="rId5" imgW="59688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941168"/>
                        <a:ext cx="1060450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/>
              <a:t>Gaussian</a:t>
            </a:r>
            <a:r>
              <a:rPr lang="sv-SE" dirty="0"/>
              <a:t> elimination and LU </a:t>
            </a:r>
            <a:r>
              <a:rPr lang="sv-SE" dirty="0" err="1"/>
              <a:t>decomposition</a:t>
            </a:r>
            <a:endParaRPr lang="sv-S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 decomposition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Applications of LU</a:t>
            </a:r>
          </a:p>
          <a:p>
            <a:endParaRPr lang="en-US" dirty="0" smtClean="0"/>
          </a:p>
          <a:p>
            <a:r>
              <a:rPr lang="en-US" dirty="0" smtClean="0"/>
              <a:t>Solving system of equations</a:t>
            </a:r>
          </a:p>
          <a:p>
            <a:endParaRPr lang="en-US" dirty="0" smtClean="0"/>
          </a:p>
          <a:p>
            <a:r>
              <a:rPr lang="en-US" dirty="0" smtClean="0"/>
              <a:t>Inverse matrix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Determinant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det</a:t>
            </a:r>
            <a:r>
              <a:rPr lang="en-US" dirty="0" smtClean="0"/>
              <a:t>(A)=</a:t>
            </a:r>
            <a:r>
              <a:rPr lang="en-US" dirty="0" err="1" smtClean="0"/>
              <a:t>det</a:t>
            </a:r>
            <a:r>
              <a:rPr lang="en-US" dirty="0" smtClean="0"/>
              <a:t>(L)*</a:t>
            </a:r>
            <a:r>
              <a:rPr lang="en-US" dirty="0" err="1" smtClean="0"/>
              <a:t>det</a:t>
            </a:r>
            <a:r>
              <a:rPr lang="en-US" dirty="0" smtClean="0"/>
              <a:t>(U)=product of diagonal el-s</a:t>
            </a:r>
          </a:p>
          <a:p>
            <a:endParaRPr lang="en-US" dirty="0" smtClean="0"/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13</a:t>
            </a:fld>
            <a:endParaRPr lang="sv-SE"/>
          </a:p>
        </p:txBody>
      </p:sp>
      <p:pic>
        <p:nvPicPr>
          <p:cNvPr id="219138" name="Picture 2" descr="&#10;A^{-1} = U^{-1}L^{-1}. \,&#10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005064"/>
            <a:ext cx="2063764" cy="2857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QR decomposition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can be decomposed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Q orthogonal</a:t>
            </a:r>
          </a:p>
          <a:p>
            <a:pPr lvl="1"/>
            <a:r>
              <a:rPr lang="en-US" dirty="0" smtClean="0"/>
              <a:t>R upper triangular (trapezoidal)</a:t>
            </a:r>
          </a:p>
          <a:p>
            <a:endParaRPr lang="en-US" dirty="0" smtClean="0"/>
          </a:p>
          <a:p>
            <a:r>
              <a:rPr lang="en-US" dirty="0" smtClean="0"/>
              <a:t>If A=m x n , m&gt;n, </a:t>
            </a:r>
          </a:p>
          <a:p>
            <a:pPr lvl="1"/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14</a:t>
            </a:fld>
            <a:endParaRPr lang="sv-SE"/>
          </a:p>
        </p:txBody>
      </p:sp>
      <p:pic>
        <p:nvPicPr>
          <p:cNvPr id="222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0763" y="2319327"/>
            <a:ext cx="8953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22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4437112"/>
            <a:ext cx="1428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QR factorization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QR in regression (see proof…)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 is upper triangular -&gt; inverse by back substitution (fast)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15</a:t>
            </a:fld>
            <a:endParaRPr lang="sv-SE"/>
          </a:p>
        </p:txBody>
      </p:sp>
      <p:graphicFrame>
        <p:nvGraphicFramePr>
          <p:cNvPr id="2232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409706"/>
              </p:ext>
            </p:extLst>
          </p:nvPr>
        </p:nvGraphicFramePr>
        <p:xfrm>
          <a:off x="2627784" y="2636912"/>
          <a:ext cx="30226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46" name="Ekvation" r:id="rId3" imgW="1701720" imgH="266400" progId="Equation.3">
                  <p:embed/>
                </p:oleObj>
              </mc:Choice>
              <mc:Fallback>
                <p:oleObj name="Ekvation" r:id="rId3" imgW="170172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636912"/>
                        <a:ext cx="30226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QR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Gram-Schmidt </a:t>
            </a:r>
            <a:r>
              <a:rPr lang="en-US" dirty="0" err="1" smtClean="0"/>
              <a:t>orthonormalization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16</a:t>
            </a:fld>
            <a:endParaRPr lang="sv-SE"/>
          </a:p>
        </p:txBody>
      </p:sp>
      <p:pic>
        <p:nvPicPr>
          <p:cNvPr id="224258" name="Picture 2" descr="\mathrm{proj}_{\mathbf{e}}\mathbf{a} &#10;= \frac{\left\langle\mathbf{e},\mathbf{a}\right\rangle}{\left\langle\mathbf{e},\mathbf{e}\right\rangle}\mathbf{e}&#10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292" y="2336634"/>
            <a:ext cx="1333500" cy="447675"/>
          </a:xfrm>
          <a:prstGeom prst="rect">
            <a:avLst/>
          </a:prstGeom>
          <a:noFill/>
        </p:spPr>
      </p:pic>
      <p:pic>
        <p:nvPicPr>
          <p:cNvPr id="224259" name="Picture 3" descr="&#10;\begin{align}&#10; \mathbf{u}_1 &amp;= \mathbf{a}_1, &#10;  &amp; \mathbf{e}_1 &amp;= {\mathbf{u}_1 \over \|\mathbf{u}_1\|} \\&#10; \mathbf{u}_2 &amp;= \mathbf{a}_2-\mathrm{proj}_{\mathbf{e}_1}\,\mathbf{a}_2, &#10;  &amp; \mathbf{e}_2 &amp;= {\mathbf{u}_2 \over \|\mathbf{u}_2\|} \\&#10; \mathbf{u}_3 &amp;= \mathbf{a}_3-\mathrm{proj}_{\mathbf{e}_1}\,\mathbf{a}_3-\mathrm{proj}_{\mathbf{e}_2}\,\mathbf{a}_3, &#10;  &amp; \mathbf{e}_3 &amp;= {\mathbf{u}_3 \over \|\mathbf{u}_3\|} \\&#10; &amp; \vdots &amp;&amp;\vdots \\&#10; \mathbf{u}_k &amp;= \mathbf{a}_k-\sum_{j=1}^{k-1}\mathrm{proj}_{\mathbf{e}_j}\,\mathbf{a}_k,&#10;  &amp;\mathbf{e}_k &amp;= {\mathbf{u}_k\over\|\mathbf{u}_k\|}&#10;\end{align}&#10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3384365"/>
            <a:ext cx="3524250" cy="2324100"/>
          </a:xfrm>
          <a:prstGeom prst="rect">
            <a:avLst/>
          </a:prstGeom>
          <a:noFill/>
        </p:spPr>
      </p:pic>
      <p:pic>
        <p:nvPicPr>
          <p:cNvPr id="224263" name="Picture 7" descr="\langle\mathbf{e}_i,\mathbf{a}_i \rangle = \|\mathbf{u}_i\|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3549774"/>
            <a:ext cx="1114425" cy="19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QR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  </a:t>
            </a:r>
            <a:r>
              <a:rPr lang="en-US" dirty="0" smtClean="0">
                <a:sym typeface="Wingdings" pitchFamily="2" charset="2"/>
              </a:rPr>
              <a:t>  </a:t>
            </a:r>
            <a:r>
              <a:rPr lang="en-US" b="1" dirty="0" smtClean="0">
                <a:sym typeface="Wingdings" pitchFamily="2" charset="2"/>
              </a:rPr>
              <a:t>A=QR,  </a:t>
            </a:r>
            <a:r>
              <a:rPr lang="en-US" dirty="0" smtClean="0">
                <a:sym typeface="Wingdings" pitchFamily="2" charset="2"/>
              </a:rPr>
              <a:t>Q-orthogonal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17</a:t>
            </a:fld>
            <a:endParaRPr lang="sv-SE"/>
          </a:p>
        </p:txBody>
      </p:sp>
      <p:pic>
        <p:nvPicPr>
          <p:cNvPr id="5" name="Picture 6" descr="&#10;\begin{align}&#10; \mathbf{a}_1 &amp;= \langle\mathbf{e}_1,\mathbf{a}_1 \rangle \mathbf{e}_1  \\&#10; \mathbf{a}_2 &amp;= \langle\mathbf{e}_1,\mathbf{a}_2 \rangle \mathbf{e}_1 &#10;  + \langle\mathbf{e}_2,\mathbf{a}_2 \rangle \mathbf{e}_2 \\&#10; \mathbf{a}_3 &amp;= \langle\mathbf{e}_1,\mathbf{a}_3 \rangle \mathbf{e}_1 &#10;  + \langle\mathbf{e}_2,\mathbf{a}_3 \rangle \mathbf{e}_2 &#10;  + \langle\mathbf{e}_3,\mathbf{a}_3 \rangle \mathbf{e}_3 \\&#10; &amp;\vdots \\&#10; \mathbf{a}_k &amp;= \sum_{j=1}^{k} \langle \mathbf{e}_j, \mathbf{a}_k \rangle \mathbf{e}_j&#10;\end{align}&#10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214554"/>
            <a:ext cx="3152775" cy="1790700"/>
          </a:xfrm>
          <a:prstGeom prst="rect">
            <a:avLst/>
          </a:prstGeom>
          <a:noFill/>
        </p:spPr>
      </p:pic>
      <p:pic>
        <p:nvPicPr>
          <p:cNvPr id="6" name="Picture 8" descr="Q = \left[ \mathbf{e}_1, \cdots, \mathbf{e}_n\right] \qquad \text{and} \qquad&#10;R = \begin{pmatrix} &#10;\langle\mathbf{e}_1,\mathbf{a}_1\rangle &amp; \langle\mathbf{e}_1,\mathbf{a}_2\rangle &amp;  \langle\mathbf{e}_1,\mathbf{a}_3\rangle  &amp; \ldots \\&#10;0                &amp; \langle\mathbf{e}_2,\mathbf{a}_2\rangle                        &amp;  \langle\mathbf{e}_2,\mathbf{a}_3\rangle  &amp; \ldots \\&#10;0                &amp; 0                                       &amp; \langle\mathbf{e}_3,\mathbf{a}_3\rangle                          &amp; \ldots \\&#10;\vdots           &amp; \vdots                                  &amp; \vdots                                    &amp; \ddots \end{pmatrix}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4572008"/>
            <a:ext cx="5591175" cy="1038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Cholesky</a:t>
            </a:r>
            <a:r>
              <a:rPr lang="en-US" dirty="0" smtClean="0"/>
              <a:t> decomposition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symmetric and positive definite A,</a:t>
            </a:r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A=T</a:t>
            </a:r>
            <a:r>
              <a:rPr lang="en-US" b="1" baseline="30000" dirty="0" smtClean="0"/>
              <a:t>T</a:t>
            </a:r>
            <a:r>
              <a:rPr lang="en-US" b="1" dirty="0" smtClean="0"/>
              <a:t>T</a:t>
            </a:r>
          </a:p>
          <a:p>
            <a:pPr lvl="1"/>
            <a:r>
              <a:rPr lang="en-US" b="1" dirty="0" smtClean="0"/>
              <a:t>T</a:t>
            </a:r>
            <a:r>
              <a:rPr lang="en-US" dirty="0" smtClean="0"/>
              <a:t> upper triangular</a:t>
            </a:r>
          </a:p>
          <a:p>
            <a:pPr lvl="1"/>
            <a:r>
              <a:rPr lang="en-US" dirty="0" smtClean="0"/>
              <a:t>T is sometimes called square root</a:t>
            </a:r>
          </a:p>
          <a:p>
            <a:pPr lvl="1"/>
            <a:r>
              <a:rPr lang="en-US" dirty="0" smtClean="0"/>
              <a:t>There is a simple algorithm (see book)</a:t>
            </a:r>
          </a:p>
          <a:p>
            <a:pPr lvl="1"/>
            <a:r>
              <a:rPr lang="en-US" dirty="0" err="1" smtClean="0"/>
              <a:t>Cholesky</a:t>
            </a:r>
            <a:r>
              <a:rPr lang="en-US" dirty="0" smtClean="0"/>
              <a:t> </a:t>
            </a:r>
            <a:r>
              <a:rPr lang="en-US" dirty="0" err="1" smtClean="0"/>
              <a:t>decomp</a:t>
            </a:r>
            <a:r>
              <a:rPr lang="en-US" dirty="0" smtClean="0"/>
              <a:t>. algorithm is numerically stable</a:t>
            </a:r>
          </a:p>
          <a:p>
            <a:pPr lvl="1"/>
            <a:r>
              <a:rPr lang="en-US" dirty="0" smtClean="0"/>
              <a:t>Complexity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Only one matrix with n(n+1)/2 elements needed for </a:t>
            </a:r>
            <a:r>
              <a:rPr lang="en-US" dirty="0" err="1" smtClean="0"/>
              <a:t>decomp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18</a:t>
            </a:fld>
            <a:endParaRPr lang="sv-S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Cholesky</a:t>
            </a:r>
            <a:r>
              <a:rPr lang="en-US" dirty="0" smtClean="0"/>
              <a:t> decomposition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Applications: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Solving </a:t>
            </a:r>
            <a:r>
              <a:rPr lang="en-US" b="1" dirty="0" smtClean="0"/>
              <a:t>Ax=b </a:t>
            </a:r>
            <a:r>
              <a:rPr lang="en-US" dirty="0" smtClean="0"/>
              <a:t>(see how I goes…)</a:t>
            </a:r>
          </a:p>
          <a:p>
            <a:endParaRPr lang="en-US" b="1" dirty="0" smtClean="0"/>
          </a:p>
          <a:p>
            <a:r>
              <a:rPr lang="en-US" dirty="0" smtClean="0"/>
              <a:t>Nonlinear optimization (quasi-</a:t>
            </a:r>
            <a:r>
              <a:rPr lang="en-US" dirty="0" err="1" smtClean="0"/>
              <a:t>newton</a:t>
            </a:r>
            <a:r>
              <a:rPr lang="en-US" dirty="0" smtClean="0"/>
              <a:t> methods, next lecture)</a:t>
            </a:r>
          </a:p>
          <a:p>
            <a:endParaRPr lang="en-US" dirty="0" smtClean="0"/>
          </a:p>
          <a:p>
            <a:r>
              <a:rPr lang="en-US" dirty="0" smtClean="0"/>
              <a:t>Generating correlated variables:</a:t>
            </a:r>
          </a:p>
          <a:p>
            <a:pPr>
              <a:buNone/>
            </a:pPr>
            <a:r>
              <a:rPr lang="en-US" sz="1200" dirty="0" smtClean="0"/>
              <a:t>Suppose we need  to generate N(</a:t>
            </a:r>
            <a:r>
              <a:rPr lang="el-GR" sz="1200" dirty="0" smtClean="0"/>
              <a:t>μ</a:t>
            </a:r>
            <a:r>
              <a:rPr lang="en-US" sz="1200" dirty="0" smtClean="0"/>
              <a:t>,</a:t>
            </a:r>
            <a:r>
              <a:rPr lang="el-GR" sz="1200" dirty="0" smtClean="0"/>
              <a:t>Σ</a:t>
            </a:r>
            <a:r>
              <a:rPr lang="en-US" sz="1200" dirty="0" smtClean="0"/>
              <a:t>):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1200" dirty="0" smtClean="0"/>
              <a:t>Take </a:t>
            </a:r>
            <a:r>
              <a:rPr lang="en-US" sz="1200" dirty="0" err="1" smtClean="0"/>
              <a:t>i.i.d</a:t>
            </a:r>
            <a:r>
              <a:rPr lang="en-US" sz="1200" dirty="0" smtClean="0"/>
              <a:t>. N(0,1) sequence X=(X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,…</a:t>
            </a:r>
            <a:r>
              <a:rPr lang="en-US" sz="1200" dirty="0" err="1" smtClean="0"/>
              <a:t>X</a:t>
            </a:r>
            <a:r>
              <a:rPr lang="en-US" sz="1200" baseline="-25000" dirty="0" err="1" smtClean="0"/>
              <a:t>n</a:t>
            </a:r>
            <a:r>
              <a:rPr lang="en-US" sz="1200" dirty="0" smtClean="0"/>
              <a:t>)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1200" dirty="0" smtClean="0"/>
              <a:t>Compute </a:t>
            </a:r>
            <a:r>
              <a:rPr lang="en-US" sz="1200" dirty="0" err="1" smtClean="0"/>
              <a:t>Cholesky</a:t>
            </a:r>
            <a:r>
              <a:rPr lang="en-US" sz="1200" dirty="0" smtClean="0"/>
              <a:t> factor or matrix square root,  i.e. matrix A: AA</a:t>
            </a:r>
            <a:r>
              <a:rPr lang="en-US" sz="1200" baseline="30000" dirty="0" smtClean="0"/>
              <a:t>T</a:t>
            </a:r>
            <a:r>
              <a:rPr lang="en-US" sz="1200" dirty="0" smtClean="0"/>
              <a:t>=</a:t>
            </a:r>
            <a:r>
              <a:rPr lang="el-GR" sz="1200" dirty="0" smtClean="0"/>
              <a:t> Σ</a:t>
            </a:r>
            <a:endParaRPr lang="en-US" sz="1200" dirty="0" smtClean="0"/>
          </a:p>
          <a:p>
            <a:pPr marL="566928" indent="-457200">
              <a:buFont typeface="+mj-lt"/>
              <a:buAutoNum type="arabicPeriod"/>
            </a:pPr>
            <a:r>
              <a:rPr lang="en-US" sz="1200" dirty="0" smtClean="0"/>
              <a:t>Compute Y as </a:t>
            </a:r>
            <a:r>
              <a:rPr lang="el-GR" sz="1200" dirty="0" smtClean="0"/>
              <a:t>μ</a:t>
            </a:r>
            <a:r>
              <a:rPr lang="en-US" sz="1200" dirty="0" smtClean="0"/>
              <a:t>+AX</a:t>
            </a:r>
          </a:p>
          <a:p>
            <a:pPr marL="566928" indent="-457200">
              <a:buNone/>
            </a:pPr>
            <a:endParaRPr lang="en-US" sz="1200" dirty="0" smtClean="0"/>
          </a:p>
          <a:p>
            <a:pPr marL="566928" indent="-457200">
              <a:buNone/>
            </a:pPr>
            <a:r>
              <a:rPr lang="en-US" sz="1200" dirty="0" smtClean="0"/>
              <a:t>Observe: EY=</a:t>
            </a:r>
            <a:r>
              <a:rPr lang="el-GR" sz="1200" dirty="0" smtClean="0"/>
              <a:t> μ</a:t>
            </a:r>
            <a:r>
              <a:rPr lang="en-US" sz="1200" dirty="0" smtClean="0"/>
              <a:t>, </a:t>
            </a:r>
            <a:r>
              <a:rPr lang="en-US" sz="1200" dirty="0" err="1" smtClean="0"/>
              <a:t>cov</a:t>
            </a:r>
            <a:r>
              <a:rPr lang="en-US" sz="1200" dirty="0" smtClean="0"/>
              <a:t>(Y)=AA</a:t>
            </a:r>
            <a:r>
              <a:rPr lang="en-US" sz="1200" baseline="30000" dirty="0" smtClean="0"/>
              <a:t>T</a:t>
            </a:r>
            <a:endParaRPr lang="en-US" sz="1200" dirty="0" smtClean="0"/>
          </a:p>
          <a:p>
            <a:endParaRPr lang="en-US" dirty="0" smtClean="0"/>
          </a:p>
          <a:p>
            <a:endParaRPr lang="sv-SE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19</a:t>
            </a:fld>
            <a:endParaRPr lang="sv-S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Introduction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err="1" smtClean="0"/>
              <a:t>Very</a:t>
            </a:r>
            <a:r>
              <a:rPr lang="sv-SE" dirty="0" smtClean="0"/>
              <a:t> </a:t>
            </a:r>
            <a:r>
              <a:rPr lang="sv-SE" dirty="0" err="1" smtClean="0"/>
              <a:t>often</a:t>
            </a:r>
            <a:r>
              <a:rPr lang="sv-SE" dirty="0" smtClean="0"/>
              <a:t>,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needs</a:t>
            </a:r>
            <a:r>
              <a:rPr lang="sv-SE" dirty="0" smtClean="0"/>
              <a:t> to </a:t>
            </a:r>
            <a:r>
              <a:rPr lang="sv-SE" dirty="0" err="1" smtClean="0"/>
              <a:t>solve</a:t>
            </a:r>
            <a:r>
              <a:rPr lang="sv-SE" dirty="0" smtClean="0"/>
              <a:t> (ex: regression)</a:t>
            </a:r>
          </a:p>
          <a:p>
            <a:endParaRPr lang="sv-SE" dirty="0" smtClean="0"/>
          </a:p>
          <a:p>
            <a:pPr algn="ctr">
              <a:buNone/>
            </a:pPr>
            <a:r>
              <a:rPr lang="sv-SE" b="1" dirty="0" err="1" smtClean="0"/>
              <a:t>Ax</a:t>
            </a:r>
            <a:r>
              <a:rPr lang="sv-SE" dirty="0" err="1" smtClean="0"/>
              <a:t>=</a:t>
            </a:r>
            <a:r>
              <a:rPr lang="sv-SE" b="1" dirty="0" err="1" smtClean="0"/>
              <a:t>b</a:t>
            </a:r>
            <a:endParaRPr lang="sv-SE" b="1" dirty="0" smtClean="0"/>
          </a:p>
          <a:p>
            <a:pPr>
              <a:buNone/>
            </a:pPr>
            <a:endParaRPr lang="sv-SE" b="1" dirty="0" smtClean="0"/>
          </a:p>
          <a:p>
            <a:pPr>
              <a:buNone/>
            </a:pPr>
            <a:r>
              <a:rPr lang="sv-SE" sz="1600" b="1" dirty="0" smtClean="0"/>
              <a:t>A </a:t>
            </a:r>
            <a:r>
              <a:rPr lang="sv-SE" sz="1600" dirty="0" err="1" smtClean="0"/>
              <a:t>matrix</a:t>
            </a:r>
            <a:endParaRPr lang="sv-SE" sz="1600" dirty="0" smtClean="0"/>
          </a:p>
          <a:p>
            <a:pPr>
              <a:buNone/>
            </a:pPr>
            <a:r>
              <a:rPr lang="sv-SE" sz="1600" b="1" dirty="0" smtClean="0"/>
              <a:t>X </a:t>
            </a:r>
            <a:r>
              <a:rPr lang="sv-SE" sz="1600" dirty="0" err="1" smtClean="0"/>
              <a:t>unknown</a:t>
            </a:r>
            <a:r>
              <a:rPr lang="sv-SE" sz="1600" dirty="0" smtClean="0"/>
              <a:t> </a:t>
            </a:r>
            <a:r>
              <a:rPr lang="sv-SE" sz="1600" dirty="0" err="1" smtClean="0"/>
              <a:t>vector</a:t>
            </a:r>
            <a:endParaRPr lang="sv-SE" sz="1600" dirty="0" smtClean="0"/>
          </a:p>
          <a:p>
            <a:pPr>
              <a:buNone/>
            </a:pPr>
            <a:r>
              <a:rPr lang="sv-SE" sz="1600" b="1" dirty="0" smtClean="0"/>
              <a:t>b </a:t>
            </a:r>
            <a:r>
              <a:rPr lang="sv-SE" sz="1600" dirty="0" err="1" smtClean="0"/>
              <a:t>vector</a:t>
            </a:r>
            <a:r>
              <a:rPr lang="sv-SE" sz="1600" dirty="0" smtClean="0"/>
              <a:t> of </a:t>
            </a:r>
            <a:r>
              <a:rPr lang="sv-SE" sz="1600" dirty="0" err="1" smtClean="0"/>
              <a:t>scalars</a:t>
            </a:r>
            <a:endParaRPr lang="sv-SE" sz="1600" dirty="0" smtClean="0"/>
          </a:p>
          <a:p>
            <a:pPr>
              <a:buNone/>
            </a:pPr>
            <a:endParaRPr lang="sv-SE" b="1" dirty="0" smtClean="0"/>
          </a:p>
          <a:p>
            <a:pPr>
              <a:buNone/>
            </a:pPr>
            <a:r>
              <a:rPr lang="sv-SE" b="1" dirty="0" err="1" smtClean="0"/>
              <a:t>Requirement</a:t>
            </a:r>
            <a:endParaRPr lang="sv-SE" b="1" dirty="0" smtClean="0"/>
          </a:p>
          <a:p>
            <a:r>
              <a:rPr lang="sv-SE" dirty="0" smtClean="0"/>
              <a:t>The </a:t>
            </a:r>
            <a:r>
              <a:rPr lang="sv-SE" dirty="0" err="1" smtClean="0"/>
              <a:t>algorithm</a:t>
            </a:r>
            <a:r>
              <a:rPr lang="sv-SE" dirty="0" smtClean="0"/>
              <a:t> </a:t>
            </a:r>
            <a:r>
              <a:rPr lang="sv-SE" dirty="0" err="1" smtClean="0"/>
              <a:t>solving</a:t>
            </a:r>
            <a:r>
              <a:rPr lang="sv-SE" dirty="0" smtClean="0"/>
              <a:t> the problem </a:t>
            </a:r>
            <a:r>
              <a:rPr lang="sv-SE" dirty="0" err="1" smtClean="0"/>
              <a:t>should</a:t>
            </a:r>
            <a:r>
              <a:rPr lang="sv-SE" dirty="0" smtClean="0"/>
              <a:t> be</a:t>
            </a:r>
          </a:p>
          <a:p>
            <a:pPr lvl="1"/>
            <a:r>
              <a:rPr lang="sv-SE" dirty="0" err="1" smtClean="0"/>
              <a:t>Efficient</a:t>
            </a:r>
            <a:endParaRPr lang="sv-SE" dirty="0" smtClean="0"/>
          </a:p>
          <a:p>
            <a:pPr lvl="1"/>
            <a:r>
              <a:rPr lang="sv-SE" dirty="0" err="1" smtClean="0"/>
              <a:t>Numerically</a:t>
            </a:r>
            <a:r>
              <a:rPr lang="sv-SE" dirty="0" smtClean="0"/>
              <a:t> </a:t>
            </a:r>
            <a:r>
              <a:rPr lang="sv-SE" dirty="0" err="1" smtClean="0"/>
              <a:t>stable</a:t>
            </a:r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2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decompositions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20</a:t>
            </a:fld>
            <a:endParaRPr lang="sv-SE"/>
          </a:p>
        </p:txBody>
      </p:sp>
      <p:pic>
        <p:nvPicPr>
          <p:cNvPr id="225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808502"/>
            <a:ext cx="6040682" cy="472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Conjugate gradient method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Solving  </a:t>
            </a:r>
            <a:r>
              <a:rPr lang="en-US" b="1" dirty="0" smtClean="0"/>
              <a:t>Ax=b </a:t>
            </a:r>
            <a:r>
              <a:rPr lang="en-US" dirty="0" smtClean="0"/>
              <a:t>is equivalent to minimizing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General scheme for iterative methods:</a:t>
            </a:r>
          </a:p>
          <a:p>
            <a:pPr marL="566928" indent="-457200">
              <a:buAutoNum type="arabicPeriod"/>
            </a:pPr>
            <a:r>
              <a:rPr lang="en-US" dirty="0" smtClean="0"/>
              <a:t>Choose starting point x</a:t>
            </a:r>
            <a:r>
              <a:rPr lang="en-US" baseline="30000" dirty="0" smtClean="0"/>
              <a:t>(0)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=1</a:t>
            </a:r>
          </a:p>
          <a:p>
            <a:pPr marL="566928" indent="-457200">
              <a:buAutoNum type="arabicPeriod"/>
            </a:pPr>
            <a:r>
              <a:rPr lang="en-US" dirty="0" smtClean="0"/>
              <a:t>Choose direction </a:t>
            </a:r>
            <a:r>
              <a:rPr lang="en-US" i="1" dirty="0" smtClean="0"/>
              <a:t>p</a:t>
            </a:r>
            <a:r>
              <a:rPr lang="en-US" i="1" baseline="30000" dirty="0" smtClean="0"/>
              <a:t>(</a:t>
            </a:r>
            <a:r>
              <a:rPr lang="en-US" i="1" baseline="30000" dirty="0" err="1" smtClean="0"/>
              <a:t>i</a:t>
            </a:r>
            <a:r>
              <a:rPr lang="en-US" i="1" baseline="30000" dirty="0" smtClean="0"/>
              <a:t>)</a:t>
            </a:r>
            <a:r>
              <a:rPr lang="en-US" dirty="0" smtClean="0"/>
              <a:t> and scalar </a:t>
            </a:r>
            <a:r>
              <a:rPr lang="el-GR" i="1" dirty="0" smtClean="0"/>
              <a:t>α</a:t>
            </a:r>
            <a:r>
              <a:rPr lang="en-US" i="1" baseline="30000" dirty="0" smtClean="0"/>
              <a:t>(</a:t>
            </a:r>
            <a:r>
              <a:rPr lang="en-US" i="1" baseline="30000" dirty="0" err="1" smtClean="0"/>
              <a:t>i</a:t>
            </a:r>
            <a:r>
              <a:rPr lang="en-US" i="1" baseline="30000" dirty="0" smtClean="0"/>
              <a:t>)</a:t>
            </a:r>
            <a:endParaRPr lang="en-US" dirty="0" smtClean="0"/>
          </a:p>
          <a:p>
            <a:pPr marL="566928" indent="-457200">
              <a:buAutoNum type="arabicPeriod"/>
            </a:pPr>
            <a:r>
              <a:rPr lang="en-US" dirty="0" smtClean="0"/>
              <a:t>Update x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= x</a:t>
            </a:r>
            <a:r>
              <a:rPr lang="en-US" baseline="30000" dirty="0" smtClean="0"/>
              <a:t>(i-1)</a:t>
            </a:r>
            <a:r>
              <a:rPr lang="en-US" dirty="0" smtClean="0"/>
              <a:t>+ </a:t>
            </a:r>
            <a:r>
              <a:rPr lang="el-GR" i="1" dirty="0" smtClean="0"/>
              <a:t>α</a:t>
            </a:r>
            <a:r>
              <a:rPr lang="en-US" i="1" baseline="30000" dirty="0" smtClean="0"/>
              <a:t>(</a:t>
            </a:r>
            <a:r>
              <a:rPr lang="en-US" i="1" baseline="30000" dirty="0" err="1" smtClean="0"/>
              <a:t>i</a:t>
            </a:r>
            <a:r>
              <a:rPr lang="en-US" i="1" baseline="30000" dirty="0" smtClean="0"/>
              <a:t>)</a:t>
            </a:r>
            <a:r>
              <a:rPr lang="en-US" i="1" dirty="0" smtClean="0"/>
              <a:t> p</a:t>
            </a:r>
            <a:r>
              <a:rPr lang="en-US" i="1" baseline="30000" dirty="0" smtClean="0"/>
              <a:t>(</a:t>
            </a:r>
            <a:r>
              <a:rPr lang="en-US" i="1" baseline="30000" dirty="0" err="1" smtClean="0"/>
              <a:t>i</a:t>
            </a:r>
            <a:r>
              <a:rPr lang="en-US" i="1" baseline="30000" dirty="0" smtClean="0"/>
              <a:t>)</a:t>
            </a:r>
            <a:r>
              <a:rPr lang="en-US" dirty="0" smtClean="0"/>
              <a:t> </a:t>
            </a:r>
          </a:p>
          <a:p>
            <a:pPr marL="566928" indent="-457200">
              <a:buAutoNum type="arabicPeriod"/>
            </a:pPr>
            <a:r>
              <a:rPr lang="en-US" dirty="0" smtClean="0"/>
              <a:t>Until convergence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21</a:t>
            </a:fld>
            <a:endParaRPr lang="sv-SE"/>
          </a:p>
        </p:txBody>
      </p:sp>
      <p:pic>
        <p:nvPicPr>
          <p:cNvPr id="2263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467820"/>
            <a:ext cx="2286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Conjugate gradient method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Directions are conjugate if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 do we need CG method?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22</a:t>
            </a:fld>
            <a:endParaRPr lang="sv-SE"/>
          </a:p>
        </p:txBody>
      </p:sp>
      <p:pic>
        <p:nvPicPr>
          <p:cNvPr id="228354" name="Picture 2" descr="http://upload.wikimedia.org/wikipedia/commons/thumb/b/bf/Conjugate_gradient_illustration.svg/500px-Conjugate_gradient_illustration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844824"/>
            <a:ext cx="2932515" cy="4357718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724141"/>
            <a:ext cx="37433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Conjugate gradient method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of conjugate directions is done directly in the algorithm: 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23</a:t>
            </a:fld>
            <a:endParaRPr lang="sv-SE"/>
          </a:p>
        </p:txBody>
      </p:sp>
      <p:pic>
        <p:nvPicPr>
          <p:cNvPr id="2273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636912"/>
            <a:ext cx="6543968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Conjugate gradient method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Comments</a:t>
            </a:r>
          </a:p>
          <a:p>
            <a:r>
              <a:rPr lang="en-US" dirty="0" smtClean="0"/>
              <a:t>Most appropriate for large (sparse) A, </a:t>
            </a:r>
            <a:r>
              <a:rPr lang="en-US" dirty="0" err="1" smtClean="0"/>
              <a:t>nxm</a:t>
            </a:r>
            <a:r>
              <a:rPr lang="en-US" dirty="0" smtClean="0"/>
              <a:t>&gt;=1000x1000</a:t>
            </a:r>
          </a:p>
          <a:p>
            <a:r>
              <a:rPr lang="en-US" dirty="0" smtClean="0"/>
              <a:t>Converges in </a:t>
            </a:r>
            <a:r>
              <a:rPr lang="en-US" i="1" dirty="0" smtClean="0"/>
              <a:t>n</a:t>
            </a:r>
            <a:r>
              <a:rPr lang="en-US" dirty="0" smtClean="0"/>
              <a:t> iterations</a:t>
            </a:r>
          </a:p>
          <a:p>
            <a:r>
              <a:rPr lang="en-US" dirty="0" smtClean="0"/>
              <a:t>In computer arithmetic, may take more time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24</a:t>
            </a:fld>
            <a:endParaRPr lang="sv-SE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</a:p>
          <a:p>
            <a:r>
              <a:rPr lang="en-US" smtClean="0"/>
              <a:t>Wikipedia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25</a:t>
            </a:fld>
            <a:endParaRPr lang="sv-S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Linear</a:t>
            </a:r>
            <a:r>
              <a:rPr lang="sv-SE" dirty="0" smtClean="0"/>
              <a:t> regression </a:t>
            </a:r>
            <a:r>
              <a:rPr lang="sv-SE" dirty="0" err="1" smtClean="0"/>
              <a:t>models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Minimize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Solve the equation system                              that can be written</a:t>
            </a:r>
          </a:p>
          <a:p>
            <a:pPr>
              <a:buNone/>
            </a:pPr>
            <a:r>
              <a:rPr lang="en-US" dirty="0" smtClean="0"/>
              <a:t>	                               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sz="1800" dirty="0" smtClean="0"/>
              <a:t>where                                      </a:t>
            </a:r>
            <a:r>
              <a:rPr lang="en-US" sz="1800" dirty="0" smtClean="0"/>
              <a:t>                is </a:t>
            </a:r>
            <a:r>
              <a:rPr lang="en-US" sz="1800" dirty="0" smtClean="0"/>
              <a:t>a matrix of observed x-variables</a:t>
            </a: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3</a:t>
            </a:fld>
            <a:endParaRPr lang="sv-SE"/>
          </a:p>
        </p:txBody>
      </p:sp>
      <p:graphicFrame>
        <p:nvGraphicFramePr>
          <p:cNvPr id="20992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562076"/>
              </p:ext>
            </p:extLst>
          </p:nvPr>
        </p:nvGraphicFramePr>
        <p:xfrm>
          <a:off x="4499992" y="2924944"/>
          <a:ext cx="1982787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68" name="Equation" r:id="rId3" imgW="1193760" imgH="444240" progId="Equation.3">
                  <p:embed/>
                </p:oleObj>
              </mc:Choice>
              <mc:Fallback>
                <p:oleObj name="Equation" r:id="rId3" imgW="119376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2924944"/>
                        <a:ext cx="1982787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154050"/>
              </p:ext>
            </p:extLst>
          </p:nvPr>
        </p:nvGraphicFramePr>
        <p:xfrm>
          <a:off x="2339752" y="1916832"/>
          <a:ext cx="546100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69" name="Equation" r:id="rId5" imgW="3073320" imgH="431640" progId="Equation.3">
                  <p:embed/>
                </p:oleObj>
              </mc:Choice>
              <mc:Fallback>
                <p:oleObj name="Equation" r:id="rId5" imgW="307332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916832"/>
                        <a:ext cx="5461000" cy="76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161148"/>
              </p:ext>
            </p:extLst>
          </p:nvPr>
        </p:nvGraphicFramePr>
        <p:xfrm>
          <a:off x="2195736" y="3501008"/>
          <a:ext cx="20605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70" name="Ekvation" r:id="rId7" imgW="901440" imgH="228600" progId="Equation.3">
                  <p:embed/>
                </p:oleObj>
              </mc:Choice>
              <mc:Fallback>
                <p:oleObj name="Ekvation" r:id="rId7" imgW="90144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501008"/>
                        <a:ext cx="2060575" cy="5222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190413"/>
              </p:ext>
            </p:extLst>
          </p:nvPr>
        </p:nvGraphicFramePr>
        <p:xfrm>
          <a:off x="1187624" y="4293096"/>
          <a:ext cx="2449512" cy="18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71" name="Equation" r:id="rId9" imgW="1511280" imgH="1168200" progId="Equation.3">
                  <p:embed/>
                </p:oleObj>
              </mc:Choice>
              <mc:Fallback>
                <p:oleObj name="Equation" r:id="rId9" imgW="1511280" imgH="1168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293096"/>
                        <a:ext cx="2449512" cy="189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Smoothing</a:t>
            </a:r>
            <a:r>
              <a:rPr lang="sv-SE" dirty="0" smtClean="0"/>
              <a:t> </a:t>
            </a:r>
            <a:r>
              <a:rPr lang="sv-SE" dirty="0" err="1" smtClean="0"/>
              <a:t>splines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Minimize</a:t>
            </a:r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Solution is</a:t>
            </a:r>
          </a:p>
          <a:p>
            <a:endParaRPr lang="sv-SE" dirty="0" smtClean="0"/>
          </a:p>
          <a:p>
            <a:pPr>
              <a:buNone/>
            </a:pPr>
            <a:r>
              <a:rPr lang="sv-SE" dirty="0" err="1" smtClean="0"/>
              <a:t>where</a:t>
            </a:r>
            <a:r>
              <a:rPr lang="sv-SE" dirty="0" smtClean="0"/>
              <a:t> </a:t>
            </a:r>
            <a:r>
              <a:rPr lang="el-GR" dirty="0" smtClean="0"/>
              <a:t>θ</a:t>
            </a:r>
            <a:r>
              <a:rPr lang="sv-SE" dirty="0" smtClean="0"/>
              <a:t> is </a:t>
            </a:r>
            <a:r>
              <a:rPr lang="sv-SE" dirty="0" err="1" smtClean="0"/>
              <a:t>found</a:t>
            </a:r>
            <a:r>
              <a:rPr lang="sv-SE" dirty="0" smtClean="0"/>
              <a:t> from</a:t>
            </a: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4</a:t>
            </a:fld>
            <a:endParaRPr lang="sv-SE"/>
          </a:p>
        </p:txBody>
      </p:sp>
      <p:graphicFrame>
        <p:nvGraphicFramePr>
          <p:cNvPr id="21094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32665"/>
              </p:ext>
            </p:extLst>
          </p:nvPr>
        </p:nvGraphicFramePr>
        <p:xfrm>
          <a:off x="1115616" y="2564904"/>
          <a:ext cx="548322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79" name="Ekvation" r:id="rId3" imgW="3085920" imgH="431640" progId="Equation.3">
                  <p:embed/>
                </p:oleObj>
              </mc:Choice>
              <mc:Fallback>
                <p:oleObj name="Ekvation" r:id="rId3" imgW="308592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564904"/>
                        <a:ext cx="5483225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249347"/>
              </p:ext>
            </p:extLst>
          </p:nvPr>
        </p:nvGraphicFramePr>
        <p:xfrm>
          <a:off x="3923928" y="5229200"/>
          <a:ext cx="322103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80" name="Ekvation" r:id="rId5" imgW="1409400" imgH="241200" progId="Equation.3">
                  <p:embed/>
                </p:oleObj>
              </mc:Choice>
              <mc:Fallback>
                <p:oleObj name="Ekvation" r:id="rId5" imgW="140940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5229200"/>
                        <a:ext cx="3221037" cy="55086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914066"/>
              </p:ext>
            </p:extLst>
          </p:nvPr>
        </p:nvGraphicFramePr>
        <p:xfrm>
          <a:off x="2987824" y="4005064"/>
          <a:ext cx="209867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81" name="Ekvation" r:id="rId7" imgW="1180800" imgH="431640" progId="Equation.3">
                  <p:embed/>
                </p:oleObj>
              </mc:Choice>
              <mc:Fallback>
                <p:oleObj name="Ekvation" r:id="rId7" imgW="118080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005064"/>
                        <a:ext cx="2098675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Solving</a:t>
            </a:r>
            <a:r>
              <a:rPr lang="sv-SE" dirty="0" smtClean="0"/>
              <a:t> system of </a:t>
            </a:r>
            <a:r>
              <a:rPr lang="sv-SE" dirty="0" err="1" smtClean="0"/>
              <a:t>linear</a:t>
            </a:r>
            <a:r>
              <a:rPr lang="sv-SE" dirty="0" smtClean="0"/>
              <a:t> </a:t>
            </a:r>
            <a:r>
              <a:rPr lang="sv-SE" dirty="0" err="1" smtClean="0"/>
              <a:t>equations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Therefore, it is important to solve </a:t>
            </a:r>
            <a:r>
              <a:rPr lang="en-US" b="1" dirty="0" smtClean="0"/>
              <a:t>Ax=b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Aware of computer arithmetic! </a:t>
            </a:r>
            <a:r>
              <a:rPr lang="en-US" dirty="0" smtClean="0"/>
              <a:t>(recall </a:t>
            </a:r>
            <a:r>
              <a:rPr lang="en-US" dirty="0" err="1" smtClean="0"/>
              <a:t>a+x</a:t>
            </a:r>
            <a:r>
              <a:rPr lang="en-US" dirty="0" smtClean="0"/>
              <a:t>=x)</a:t>
            </a:r>
          </a:p>
          <a:p>
            <a:endParaRPr lang="en-US" dirty="0" smtClean="0"/>
          </a:p>
          <a:p>
            <a:r>
              <a:rPr lang="en-US" dirty="0" smtClean="0"/>
              <a:t>Condition number</a:t>
            </a:r>
          </a:p>
          <a:p>
            <a:pPr lvl="1"/>
            <a:r>
              <a:rPr lang="en-US" dirty="0" smtClean="0"/>
              <a:t>Original system</a:t>
            </a:r>
          </a:p>
          <a:p>
            <a:pPr lvl="1"/>
            <a:r>
              <a:rPr lang="en-US" dirty="0" smtClean="0"/>
              <a:t>Perturbed system</a:t>
            </a:r>
            <a:endParaRPr lang="sv-SE" dirty="0" smtClean="0"/>
          </a:p>
          <a:p>
            <a:endParaRPr lang="en-US" dirty="0" smtClean="0"/>
          </a:p>
          <a:p>
            <a:r>
              <a:rPr lang="en-US" dirty="0" smtClean="0"/>
              <a:t>Solution is good if small perturbation of </a:t>
            </a:r>
            <a:r>
              <a:rPr lang="en-US" i="1" dirty="0" smtClean="0"/>
              <a:t>b</a:t>
            </a:r>
            <a:r>
              <a:rPr lang="en-US" dirty="0" smtClean="0"/>
              <a:t> causes small perturbation of </a:t>
            </a:r>
            <a:r>
              <a:rPr lang="en-US" i="1" dirty="0" smtClean="0"/>
              <a:t>x, </a:t>
            </a:r>
            <a:r>
              <a:rPr lang="en-US" dirty="0" smtClean="0"/>
              <a:t>and since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5</a:t>
            </a:fld>
            <a:endParaRPr lang="sv-SE"/>
          </a:p>
        </p:txBody>
      </p:sp>
      <p:pic>
        <p:nvPicPr>
          <p:cNvPr id="211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7101" y="3705597"/>
            <a:ext cx="847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19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7102" y="4077072"/>
            <a:ext cx="8477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19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596" y="4124697"/>
            <a:ext cx="1171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19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4115172"/>
            <a:ext cx="10763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197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72171" y="5589240"/>
            <a:ext cx="25336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Solving</a:t>
            </a:r>
            <a:r>
              <a:rPr lang="sv-SE" dirty="0" smtClean="0"/>
              <a:t> system of </a:t>
            </a:r>
            <a:r>
              <a:rPr lang="sv-SE" dirty="0" err="1" smtClean="0"/>
              <a:t>linear</a:t>
            </a:r>
            <a:r>
              <a:rPr lang="sv-SE" dirty="0" smtClean="0"/>
              <a:t> </a:t>
            </a:r>
            <a:r>
              <a:rPr lang="sv-SE" dirty="0" err="1" smtClean="0"/>
              <a:t>equations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Condition number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Properties:</a:t>
            </a:r>
          </a:p>
          <a:p>
            <a:r>
              <a:rPr lang="en-US" dirty="0" smtClean="0"/>
              <a:t>Large condition number is a bad signal, but does not imply ill-conditioning</a:t>
            </a:r>
          </a:p>
          <a:p>
            <a:r>
              <a:rPr lang="en-US" dirty="0" smtClean="0"/>
              <a:t>If norm is L</a:t>
            </a:r>
            <a:r>
              <a:rPr lang="en-US" baseline="-25000" dirty="0" smtClean="0"/>
              <a:t>2</a:t>
            </a:r>
            <a:r>
              <a:rPr lang="en-US" dirty="0" smtClean="0"/>
              <a:t> then k is ratio of </a:t>
            </a:r>
            <a:r>
              <a:rPr lang="en-US" dirty="0" err="1" smtClean="0"/>
              <a:t>max.eigenvalue</a:t>
            </a:r>
            <a:r>
              <a:rPr lang="en-US" dirty="0" smtClean="0"/>
              <a:t> and </a:t>
            </a:r>
            <a:r>
              <a:rPr lang="en-US" dirty="0" err="1" smtClean="0"/>
              <a:t>min.eigenvalue</a:t>
            </a:r>
            <a:endParaRPr lang="en-US" dirty="0" smtClean="0"/>
          </a:p>
          <a:p>
            <a:r>
              <a:rPr lang="en-US" dirty="0" smtClean="0"/>
              <a:t>Since                                            problems in regression fitting may appear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6</a:t>
            </a:fld>
            <a:endParaRPr lang="sv-SE"/>
          </a:p>
        </p:txBody>
      </p:sp>
      <p:pic>
        <p:nvPicPr>
          <p:cNvPr id="212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0951" y="2083330"/>
            <a:ext cx="19812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29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5229200"/>
            <a:ext cx="29527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2800" dirty="0" err="1" smtClean="0"/>
              <a:t>Gaussian</a:t>
            </a:r>
            <a:r>
              <a:rPr lang="sv-SE" sz="2800" dirty="0" smtClean="0"/>
              <a:t> elimination and LU </a:t>
            </a:r>
            <a:r>
              <a:rPr lang="sv-SE" sz="2800" dirty="0" err="1" smtClean="0"/>
              <a:t>decomposition</a:t>
            </a:r>
            <a:endParaRPr lang="sv-SE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509746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700" b="1" dirty="0" smtClean="0">
                <a:solidFill>
                  <a:srgbClr val="FF0000"/>
                </a:solidFill>
              </a:rPr>
              <a:t>Basic idea</a:t>
            </a:r>
          </a:p>
          <a:p>
            <a:endParaRPr lang="en-US" sz="1700" dirty="0" smtClean="0"/>
          </a:p>
          <a:p>
            <a:r>
              <a:rPr lang="en-US" sz="1700" dirty="0" smtClean="0"/>
              <a:t>Consider the equation system                   where A is a square nonsingular matrix</a:t>
            </a:r>
          </a:p>
          <a:p>
            <a:endParaRPr lang="en-US" sz="1700" dirty="0" smtClean="0"/>
          </a:p>
          <a:p>
            <a:r>
              <a:rPr lang="en-US" sz="1700" dirty="0" smtClean="0"/>
              <a:t>Set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r>
              <a:rPr lang="en-US" sz="1700" dirty="0" smtClean="0"/>
              <a:t>Form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r>
              <a:rPr lang="en-US" sz="1700" dirty="0" smtClean="0"/>
              <a:t>and continue to eliminate variables one by one	</a:t>
            </a: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7</a:t>
            </a:fld>
            <a:endParaRPr lang="sv-SE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094542"/>
              </p:ext>
            </p:extLst>
          </p:nvPr>
        </p:nvGraphicFramePr>
        <p:xfrm>
          <a:off x="3563888" y="1844824"/>
          <a:ext cx="854404" cy="343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51" name="Equation" r:id="rId3" imgW="444240" imgH="177480" progId="Equation.3">
                  <p:embed/>
                </p:oleObj>
              </mc:Choice>
              <mc:Fallback>
                <p:oleObj name="Equation" r:id="rId3" imgW="44424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844824"/>
                        <a:ext cx="854404" cy="3432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2562196" y="2304839"/>
          <a:ext cx="2429983" cy="1422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52" name="Equation" r:id="rId5" imgW="2387520" imgH="1396800" progId="Equation.3">
                  <p:embed/>
                </p:oleObj>
              </mc:Choice>
              <mc:Fallback>
                <p:oleObj name="Equation" r:id="rId5" imgW="2387520" imgH="1396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196" y="2304839"/>
                        <a:ext cx="2429983" cy="14220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1049309" y="4105064"/>
          <a:ext cx="7423177" cy="1562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53" name="Equation" r:id="rId7" imgW="6629400" imgH="1396800" progId="Equation.3">
                  <p:embed/>
                </p:oleObj>
              </mc:Choice>
              <mc:Fallback>
                <p:oleObj name="Equation" r:id="rId7" imgW="6629400" imgH="1396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09" y="4105064"/>
                        <a:ext cx="7423177" cy="15625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2800" dirty="0" err="1" smtClean="0"/>
              <a:t>Gaussian</a:t>
            </a:r>
            <a:r>
              <a:rPr lang="sv-SE" sz="2800" dirty="0" smtClean="0"/>
              <a:t> elimination and LU </a:t>
            </a:r>
            <a:r>
              <a:rPr lang="sv-SE" sz="2800" dirty="0" err="1" smtClean="0"/>
              <a:t>decomposition</a:t>
            </a:r>
            <a:endParaRPr lang="sv-SE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Two stages</a:t>
            </a:r>
          </a:p>
          <a:p>
            <a:pPr lvl="1"/>
            <a:r>
              <a:rPr lang="en-US" dirty="0" smtClean="0"/>
              <a:t>Forward reduction</a:t>
            </a:r>
          </a:p>
          <a:p>
            <a:pPr lvl="1"/>
            <a:r>
              <a:rPr lang="en-US" dirty="0" smtClean="0"/>
              <a:t>Backward </a:t>
            </a:r>
            <a:r>
              <a:rPr lang="en-US" dirty="0" smtClean="0"/>
              <a:t>substitution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Forward reduction</a:t>
            </a:r>
          </a:p>
          <a:p>
            <a:pPr lvl="1"/>
            <a:r>
              <a:rPr lang="en-US" dirty="0" smtClean="0"/>
              <a:t>Replacement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Row interchange (if after k steps </a:t>
            </a:r>
            <a:r>
              <a:rPr lang="en-US" dirty="0" err="1" smtClean="0"/>
              <a:t>a</a:t>
            </a:r>
            <a:r>
              <a:rPr lang="en-US" i="1" baseline="-25000" dirty="0" err="1" smtClean="0"/>
              <a:t>kk</a:t>
            </a:r>
            <a:r>
              <a:rPr lang="en-US" i="1" dirty="0" smtClean="0"/>
              <a:t> </a:t>
            </a:r>
            <a:r>
              <a:rPr lang="en-US" dirty="0" smtClean="0"/>
              <a:t>becomes zero)</a:t>
            </a:r>
          </a:p>
          <a:p>
            <a:pPr lvl="1"/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8</a:t>
            </a:fld>
            <a:endParaRPr lang="sv-SE"/>
          </a:p>
        </p:txBody>
      </p:sp>
      <p:pic>
        <p:nvPicPr>
          <p:cNvPr id="2150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4033845"/>
            <a:ext cx="42100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5401664"/>
            <a:ext cx="24574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Forward reduction, equivalent elementary operations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Replacement</a:t>
            </a:r>
          </a:p>
          <a:p>
            <a:pPr lvl="2"/>
            <a:r>
              <a:rPr lang="en-US" dirty="0" smtClean="0"/>
              <a:t>Introduce E=I and replace </a:t>
            </a:r>
            <a:r>
              <a:rPr lang="en-US" i="1" dirty="0" err="1" smtClean="0"/>
              <a:t>e</a:t>
            </a:r>
            <a:r>
              <a:rPr lang="en-US" i="1" baseline="-25000" dirty="0" err="1" smtClean="0"/>
              <a:t>jk</a:t>
            </a:r>
            <a:r>
              <a:rPr lang="en-US" dirty="0" smtClean="0"/>
              <a:t> by </a:t>
            </a:r>
            <a:r>
              <a:rPr lang="en-US" i="1" dirty="0" smtClean="0"/>
              <a:t>c</a:t>
            </a:r>
            <a:r>
              <a:rPr lang="en-US" dirty="0" smtClean="0"/>
              <a:t> (this is a lower triangular!)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Row interchange</a:t>
            </a:r>
          </a:p>
          <a:p>
            <a:pPr lvl="2"/>
            <a:r>
              <a:rPr lang="en-US" dirty="0" smtClean="0"/>
              <a:t>Introduce E=I and interchange rows </a:t>
            </a:r>
            <a:r>
              <a:rPr lang="en-US" i="1" dirty="0" smtClean="0"/>
              <a:t>j and k</a:t>
            </a:r>
            <a:endParaRPr lang="en-US" dirty="0" smtClean="0"/>
          </a:p>
          <a:p>
            <a:r>
              <a:rPr lang="en-US" dirty="0" smtClean="0"/>
              <a:t>!Elementary operations transform the system as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b="1" dirty="0" err="1" smtClean="0"/>
              <a:t>EAx</a:t>
            </a:r>
            <a:r>
              <a:rPr lang="en-US" b="1" dirty="0" smtClean="0"/>
              <a:t>=</a:t>
            </a:r>
            <a:r>
              <a:rPr lang="en-US" b="1" dirty="0" err="1" smtClean="0"/>
              <a:t>Eb</a:t>
            </a:r>
            <a:endParaRPr lang="sv-SE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9</a:t>
            </a:fld>
            <a:endParaRPr lang="sv-S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/>
              <a:t>Gaussian</a:t>
            </a:r>
            <a:r>
              <a:rPr lang="sv-SE" dirty="0"/>
              <a:t> elimination and LU </a:t>
            </a:r>
            <a:r>
              <a:rPr lang="sv-SE" dirty="0" err="1"/>
              <a:t>decomposition</a:t>
            </a:r>
            <a:endParaRPr lang="sv-S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36973</TotalTime>
  <Words>713</Words>
  <Application>Microsoft Office PowerPoint</Application>
  <PresentationFormat>On-screen Show (4:3)</PresentationFormat>
  <Paragraphs>257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Theme1</vt:lpstr>
      <vt:lpstr>Equation</vt:lpstr>
      <vt:lpstr>Ekvation</vt:lpstr>
      <vt:lpstr>Lecture 6: Numerical linear algebra</vt:lpstr>
      <vt:lpstr>Introduction</vt:lpstr>
      <vt:lpstr>Linear regression models</vt:lpstr>
      <vt:lpstr>Smoothing splines</vt:lpstr>
      <vt:lpstr>Solving system of linear equations</vt:lpstr>
      <vt:lpstr>Solving system of linear equations</vt:lpstr>
      <vt:lpstr>Gaussian elimination and LU decomposition</vt:lpstr>
      <vt:lpstr>Gaussian elimination and LU decomposition</vt:lpstr>
      <vt:lpstr>Gaussian elimination and LU decomposition</vt:lpstr>
      <vt:lpstr>Gaussian elimination and LU decomposition</vt:lpstr>
      <vt:lpstr>Gaussian elimination and LU decomposition</vt:lpstr>
      <vt:lpstr>Gaussian elimination and LU decomposition</vt:lpstr>
      <vt:lpstr>LU decomposition</vt:lpstr>
      <vt:lpstr>QR decomposition</vt:lpstr>
      <vt:lpstr>QR factorization</vt:lpstr>
      <vt:lpstr>How to do QR</vt:lpstr>
      <vt:lpstr>How to do QR</vt:lpstr>
      <vt:lpstr>Cholesky decomposition</vt:lpstr>
      <vt:lpstr>Cholesky decomposition</vt:lpstr>
      <vt:lpstr>Other decompositions</vt:lpstr>
      <vt:lpstr>Conjugate gradient method</vt:lpstr>
      <vt:lpstr>Conjugate gradient method</vt:lpstr>
      <vt:lpstr>Conjugate gradient method</vt:lpstr>
      <vt:lpstr>Conjugate gradient method</vt:lpstr>
      <vt:lpstr>Reading</vt:lpstr>
    </vt:vector>
  </TitlesOfParts>
  <Company>Linkopings universitet, 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Monotonic regression for large-scale models</dc:title>
  <dc:creator>Oleg Sysoev</dc:creator>
  <cp:lastModifiedBy>Oleg Sysoev</cp:lastModifiedBy>
  <cp:revision>2881</cp:revision>
  <dcterms:created xsi:type="dcterms:W3CDTF">2010-03-24T13:38:58Z</dcterms:created>
  <dcterms:modified xsi:type="dcterms:W3CDTF">2013-04-29T09:18:57Z</dcterms:modified>
</cp:coreProperties>
</file>