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90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88" r:id="rId3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2013-05-03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448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A193-CFFD-4398-B666-896C4A51FEB6}" type="datetime1">
              <a:rPr lang="sv-SE" smtClean="0"/>
              <a:t>2013-05-03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149-85AC-4C3B-894F-8A1F1A62B957}" type="datetime1">
              <a:rPr lang="sv-SE" smtClean="0"/>
              <a:t>2013-05-03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973B-8324-488D-B565-C6DDED33EC98}" type="datetime1">
              <a:rPr lang="sv-SE" smtClean="0"/>
              <a:t>2013-05-03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51236-9E99-4FF5-BB27-927BFDF8C177}" type="datetime1">
              <a:rPr lang="sv-SE" smtClean="0"/>
              <a:t>2013-05-03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DDCFD-81A7-4D83-BD0F-7DFACBEE0498}" type="datetime1">
              <a:rPr lang="sv-SE" smtClean="0"/>
              <a:t>2013-05-03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Computational Statistics-2013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E84CA-069D-47CA-8E7F-E0F91297E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0FE-B75B-4557-A419-33F50329CCC3}" type="datetime1">
              <a:rPr lang="sv-SE" smtClean="0"/>
              <a:t>2013-05-03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07DD-F1EA-493B-A01D-371FFA453F5A}" type="datetime1">
              <a:rPr lang="sv-SE" smtClean="0"/>
              <a:t>2013-05-03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8689-AD41-4EB6-97A3-E99A2941ED90}" type="datetime1">
              <a:rPr lang="sv-SE" smtClean="0"/>
              <a:t>2013-05-03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C54-ECD2-4A65-BE51-FFBB36AF101A}" type="datetime1">
              <a:rPr lang="sv-SE" smtClean="0"/>
              <a:t>2013-05-03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931C-A4B6-45D3-8E4D-39E963410F83}" type="datetime1">
              <a:rPr lang="sv-SE" smtClean="0"/>
              <a:t>2013-05-03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5650-02EE-4F6F-88EB-75FED4EC5BE4}" type="datetime1">
              <a:rPr lang="sv-SE" smtClean="0"/>
              <a:t>2013-05-03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116A-1913-49A0-9662-19C501783B86}" type="datetime1">
              <a:rPr lang="sv-SE" smtClean="0"/>
              <a:t>2013-05-03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6B1B-C8DD-4F6B-B451-65CB3D7C7305}" type="datetime1">
              <a:rPr lang="sv-SE" smtClean="0"/>
              <a:t>2013-05-03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1236-9E99-4FF5-BB27-927BFDF8C177}" type="datetime1">
              <a:rPr lang="sv-SE" smtClean="0"/>
              <a:t>2013-05-03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smtClean="0"/>
              <a:t> 7: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Optimization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Mathematical formulation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2052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smtClean="0"/>
              <a:t>Example 1: Constraints – volume=0.5L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Example 2- cont.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Example 3 – no constraints</a:t>
            </a:r>
            <a:r>
              <a:rPr lang="en-US" sz="1600" smtClean="0"/>
              <a:t> </a:t>
            </a:r>
            <a:r>
              <a:rPr lang="en-US" sz="1800" smtClean="0">
                <a:solidFill>
                  <a:srgbClr val="99FF66"/>
                </a:solidFill>
              </a:rPr>
              <a:t>UNCONSTRAINED MINIMIZATION</a:t>
            </a:r>
            <a:endParaRPr lang="en-US" sz="1800" smtClean="0"/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2708275"/>
          <a:ext cx="2122488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0" name="Equation" r:id="rId3" imgW="1396800" imgH="1422360" progId="Equation.3">
                  <p:embed/>
                </p:oleObj>
              </mc:Choice>
              <mc:Fallback>
                <p:oleObj name="Equation" r:id="rId3" imgW="1396800" imgH="1422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08275"/>
                        <a:ext cx="2122488" cy="2160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we are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Why different algorithms?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Speed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Memory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Historically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71550" y="2565400"/>
            <a:ext cx="2016125" cy="40011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CCCC"/>
                </a:solidFill>
              </a:rPr>
              <a:t>Optimization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924300" y="2997200"/>
            <a:ext cx="1511300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</a:rPr>
              <a:t>Constrained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779838" y="2133600"/>
            <a:ext cx="1944687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Unconstrained</a:t>
            </a: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 flipV="1">
            <a:off x="2987675" y="2349500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987675" y="2781300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924300" y="2997200"/>
            <a:ext cx="151130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3924300" y="2997200"/>
            <a:ext cx="151130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5724525" y="2492375"/>
            <a:ext cx="4318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011863" y="3284538"/>
            <a:ext cx="2520950" cy="187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C000"/>
                </a:solidFill>
              </a:rPr>
              <a:t>Steepest descent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6600"/>
                </a:solidFill>
              </a:rPr>
              <a:t>Newton method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6600"/>
                </a:solidFill>
              </a:rPr>
              <a:t>Quasi-Newton-Methods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6600"/>
                </a:solidFill>
              </a:rPr>
              <a:t>Conjugate gradients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8" grpId="0" animBg="1"/>
      <p:bldP spid="37900" grpId="0" animBg="1"/>
      <p:bldP spid="37900" grpId="1" animBg="1"/>
      <p:bldP spid="37901" grpId="0" animBg="1"/>
      <p:bldP spid="37901" grpId="1" animBg="1"/>
      <p:bldP spid="37902" grpId="0" animBg="1"/>
      <p:bldP spid="379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One-dimensional minimization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One-dimensional minimization=one parameter</a:t>
            </a:r>
          </a:p>
          <a:p>
            <a:pPr eaLnBrk="1" hangingPunct="1"/>
            <a:r>
              <a:rPr lang="en-US" smtClean="0"/>
              <a:t>Algorithm Golden Section: finds local minimum on interval [A,B]</a:t>
            </a:r>
          </a:p>
          <a:p>
            <a:pPr eaLnBrk="1" hangingPunct="1"/>
            <a:r>
              <a:rPr lang="en-US" smtClean="0"/>
              <a:t>It narrows down the search interval, constant reduction factor 1-</a:t>
            </a:r>
            <a:r>
              <a:rPr lang="el-GR" smtClean="0">
                <a:cs typeface="Arial" charset="0"/>
              </a:rPr>
              <a:t>α</a:t>
            </a:r>
            <a:r>
              <a:rPr lang="en-US" smtClean="0">
                <a:cs typeface="Arial" charset="0"/>
              </a:rPr>
              <a:t>=</a:t>
            </a:r>
            <a:r>
              <a:rPr lang="en-US" smtClean="0"/>
              <a:t>(</a:t>
            </a:r>
            <a:r>
              <a:rPr lang="en-US" smtClean="0">
                <a:cs typeface="Arial" charset="0"/>
              </a:rPr>
              <a:t>√5 -1 )/2≈0.62</a:t>
            </a:r>
          </a:p>
          <a:p>
            <a:pPr eaLnBrk="1" hangingPunct="1"/>
            <a:endParaRPr lang="en-US" smtClean="0">
              <a:cs typeface="Arial" charset="0"/>
            </a:endParaRP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One-dimensional minimization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330700" cy="4614863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120000"/>
              </a:lnSpc>
              <a:buFontTx/>
              <a:buNone/>
            </a:pPr>
            <a:r>
              <a:rPr lang="en-US" b="1" smtClean="0"/>
              <a:t>Golden section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Choose interval [x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3</a:t>
            </a:r>
            <a:r>
              <a:rPr lang="en-US" smtClean="0"/>
              <a:t>]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Choose a=</a:t>
            </a:r>
            <a:r>
              <a:rPr lang="el-GR" smtClean="0">
                <a:cs typeface="Arial" charset="0"/>
              </a:rPr>
              <a:t>α</a:t>
            </a:r>
            <a:r>
              <a:rPr lang="sv-SE" smtClean="0">
                <a:cs typeface="Arial" charset="0"/>
              </a:rPr>
              <a:t>(</a:t>
            </a:r>
            <a:r>
              <a:rPr lang="en-US" smtClean="0"/>
              <a:t>x</a:t>
            </a:r>
            <a:r>
              <a:rPr lang="en-US" baseline="-25000" smtClean="0"/>
              <a:t>3</a:t>
            </a:r>
            <a:r>
              <a:rPr lang="en-US" smtClean="0"/>
              <a:t> – x</a:t>
            </a:r>
            <a:r>
              <a:rPr lang="en-US" baseline="-25000" smtClean="0"/>
              <a:t>1</a:t>
            </a:r>
            <a:r>
              <a:rPr lang="sv-SE" smtClean="0">
                <a:cs typeface="Arial" charset="0"/>
              </a:rPr>
              <a:t>)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sv-SE" smtClean="0">
                <a:cs typeface="Arial" charset="0"/>
              </a:rPr>
              <a:t>x</a:t>
            </a:r>
            <a:r>
              <a:rPr lang="sv-SE" baseline="-25000" smtClean="0">
                <a:cs typeface="Arial" charset="0"/>
              </a:rPr>
              <a:t>2</a:t>
            </a:r>
            <a:r>
              <a:rPr lang="sv-SE" smtClean="0">
                <a:cs typeface="Arial" charset="0"/>
              </a:rPr>
              <a:t>=x</a:t>
            </a:r>
            <a:r>
              <a:rPr lang="sv-SE" baseline="-25000" smtClean="0">
                <a:cs typeface="Arial" charset="0"/>
              </a:rPr>
              <a:t>1</a:t>
            </a:r>
            <a:r>
              <a:rPr lang="sv-SE" smtClean="0">
                <a:cs typeface="Arial" charset="0"/>
              </a:rPr>
              <a:t>+a, x</a:t>
            </a:r>
            <a:r>
              <a:rPr lang="sv-SE" baseline="-25000" smtClean="0">
                <a:cs typeface="Arial" charset="0"/>
              </a:rPr>
              <a:t>4</a:t>
            </a:r>
            <a:r>
              <a:rPr lang="sv-SE" smtClean="0">
                <a:cs typeface="Arial" charset="0"/>
              </a:rPr>
              <a:t>=x</a:t>
            </a:r>
            <a:r>
              <a:rPr lang="sv-SE" baseline="-25000" smtClean="0">
                <a:cs typeface="Arial" charset="0"/>
              </a:rPr>
              <a:t>3</a:t>
            </a:r>
            <a:r>
              <a:rPr lang="sv-SE" smtClean="0">
                <a:cs typeface="Arial" charset="0"/>
              </a:rPr>
              <a:t>-a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sv-SE" smtClean="0">
                <a:cs typeface="Arial" charset="0"/>
              </a:rPr>
              <a:t>If f</a:t>
            </a:r>
            <a:r>
              <a:rPr lang="sv-SE" baseline="-25000" smtClean="0">
                <a:cs typeface="Arial" charset="0"/>
              </a:rPr>
              <a:t>4</a:t>
            </a:r>
            <a:r>
              <a:rPr lang="sv-SE" smtClean="0">
                <a:cs typeface="Arial" charset="0"/>
              </a:rPr>
              <a:t>&gt;f</a:t>
            </a:r>
            <a:r>
              <a:rPr lang="sv-SE" baseline="-25000" smtClean="0">
                <a:cs typeface="Arial" charset="0"/>
              </a:rPr>
              <a:t>2 </a:t>
            </a:r>
            <a:r>
              <a:rPr lang="sv-SE" smtClean="0">
                <a:cs typeface="Arial" charset="0"/>
              </a:rPr>
              <a:t>select RED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sv-SE" smtClean="0">
                <a:cs typeface="Arial" charset="0"/>
              </a:rPr>
              <a:t>If f</a:t>
            </a:r>
            <a:r>
              <a:rPr lang="sv-SE" baseline="-25000" smtClean="0">
                <a:cs typeface="Arial" charset="0"/>
              </a:rPr>
              <a:t>4</a:t>
            </a:r>
            <a:r>
              <a:rPr lang="sv-SE" smtClean="0">
                <a:cs typeface="Arial" charset="0"/>
              </a:rPr>
              <a:t>&lt;f</a:t>
            </a:r>
            <a:r>
              <a:rPr lang="sv-SE" baseline="-25000" smtClean="0">
                <a:cs typeface="Arial" charset="0"/>
              </a:rPr>
              <a:t>2 </a:t>
            </a:r>
            <a:r>
              <a:rPr lang="sv-SE" smtClean="0">
                <a:cs typeface="Arial" charset="0"/>
              </a:rPr>
              <a:t>select BLUE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sv-SE" smtClean="0">
                <a:cs typeface="Arial" charset="0"/>
              </a:rPr>
              <a:t>Continue with new interval </a:t>
            </a:r>
            <a:r>
              <a:rPr lang="en-US" smtClean="0">
                <a:cs typeface="Arial" charset="0"/>
              </a:rPr>
              <a:t>until it is small</a:t>
            </a:r>
          </a:p>
          <a:p>
            <a:pPr marL="457200" indent="-457200" eaLnBrk="1" hangingPunct="1">
              <a:lnSpc>
                <a:spcPct val="120000"/>
              </a:lnSpc>
              <a:buFontTx/>
              <a:buNone/>
            </a:pPr>
            <a:r>
              <a:rPr lang="sv-SE" baseline="-25000" smtClean="0">
                <a:cs typeface="Arial" charset="0"/>
              </a:rPr>
              <a:t>Note: f should be unimodal</a:t>
            </a:r>
            <a:endParaRPr lang="el-GR" baseline="-25000" smtClean="0">
              <a:cs typeface="Arial" charset="0"/>
            </a:endParaRP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pic>
        <p:nvPicPr>
          <p:cNvPr id="24581" name="Picture 4" descr="GoldenSectionSea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17732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364163" y="4292600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443663" y="4292600"/>
            <a:ext cx="172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7" grpId="1" animBg="1"/>
      <p:bldP spid="38918" grpId="0" animBg="1"/>
      <p:bldP spid="389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R: One-dimensional minimization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Brent’s method – improved golden search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" pitchFamily="49" charset="0"/>
              </a:rPr>
              <a:t>optimize(f, interval,...)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Multidimensional optimization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268538" y="1773238"/>
          <a:ext cx="12969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8" name="Equation" r:id="rId3" imgW="583920" imgH="279360" progId="Equation.3">
                  <p:embed/>
                </p:oleObj>
              </mc:Choice>
              <mc:Fallback>
                <p:oleObj name="Equation" r:id="rId3" imgW="58392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8"/>
                        <a:ext cx="1296987" cy="620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285720" y="1643050"/>
            <a:ext cx="4038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problem: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Gradient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Hessian</a:t>
            </a:r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 smtClean="0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General methodology: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z="2000" dirty="0" smtClean="0"/>
              <a:t>Given starting point 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x=x</a:t>
            </a:r>
            <a:r>
              <a:rPr lang="en-US" sz="2000" baseline="-25000" dirty="0" smtClean="0"/>
              <a:t>0</a:t>
            </a:r>
            <a:endParaRPr lang="en-US" sz="2000" dirty="0" smtClean="0"/>
          </a:p>
          <a:p>
            <a:pPr marL="381000" indent="-381000" eaLnBrk="1" hangingPunct="1">
              <a:buFontTx/>
              <a:buAutoNum type="arabicPeriod"/>
            </a:pPr>
            <a:r>
              <a:rPr lang="en-US" sz="2000" dirty="0" smtClean="0"/>
              <a:t>Choose direction p and step </a:t>
            </a:r>
            <a:r>
              <a:rPr lang="el-GR" sz="2000" dirty="0" smtClean="0">
                <a:cs typeface="Arial" charset="0"/>
              </a:rPr>
              <a:t>α</a:t>
            </a:r>
            <a:endParaRPr lang="en-US" sz="2000" dirty="0" smtClean="0">
              <a:cs typeface="Arial" charset="0"/>
            </a:endParaRPr>
          </a:p>
          <a:p>
            <a:pPr marL="381000" indent="-381000" eaLnBrk="1" hangingPunct="1">
              <a:buFontTx/>
              <a:buAutoNum type="arabicPeriod"/>
            </a:pPr>
            <a:r>
              <a:rPr lang="en-US" sz="2000" dirty="0" smtClean="0">
                <a:cs typeface="Arial" charset="0"/>
              </a:rPr>
              <a:t>Move to </a:t>
            </a:r>
            <a:r>
              <a:rPr lang="en-US" sz="2000" i="1" dirty="0" smtClean="0">
                <a:cs typeface="Arial" charset="0"/>
              </a:rPr>
              <a:t>x:=x+ </a:t>
            </a:r>
            <a:r>
              <a:rPr lang="el-GR" sz="2000" i="1" dirty="0" smtClean="0">
                <a:cs typeface="Arial" charset="0"/>
              </a:rPr>
              <a:t>α </a:t>
            </a:r>
            <a:r>
              <a:rPr lang="en-US" sz="2000" i="1" dirty="0" smtClean="0"/>
              <a:t>p</a:t>
            </a:r>
            <a:endParaRPr lang="en-US" sz="2000" dirty="0" smtClean="0"/>
          </a:p>
          <a:p>
            <a:pPr marL="381000" indent="-381000" eaLnBrk="1" hangingPunct="1">
              <a:buFontTx/>
              <a:buAutoNum type="arabicPeriod"/>
            </a:pPr>
            <a:r>
              <a:rPr lang="en-US" sz="2000" dirty="0" smtClean="0"/>
              <a:t>Repeat from 2 until convergence</a:t>
            </a:r>
            <a:endParaRPr lang="el-GR" sz="2000" i="1" dirty="0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1835150" y="2565400"/>
          <a:ext cx="144145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9" name="Equation" r:id="rId5" imgW="1066800" imgH="1041400" progId="Equation.3">
                  <p:embed/>
                </p:oleObj>
              </mc:Choice>
              <mc:Fallback>
                <p:oleObj name="Equation" r:id="rId5" imgW="1066800" imgH="1041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5400"/>
                        <a:ext cx="1441450" cy="1401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1763713" y="4221163"/>
          <a:ext cx="2735262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0" name="Equation" r:id="rId7" imgW="2120900" imgH="1066800" progId="Equation.3">
                  <p:embed/>
                </p:oleObj>
              </mc:Choice>
              <mc:Fallback>
                <p:oleObj name="Equation" r:id="rId7" imgW="2120900" imgH="1066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2735262" cy="1373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optimization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How to choose direction leading to function decrease 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Taylor theorem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minimum is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Any direction having 		         is </a:t>
            </a:r>
            <a:r>
              <a:rPr lang="en-US" dirty="0" smtClean="0">
                <a:solidFill>
                  <a:srgbClr val="FFCCCC"/>
                </a:solidFill>
              </a:rPr>
              <a:t>descent direction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916238" y="2349500"/>
          <a:ext cx="45354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2" name="Equation" r:id="rId3" imgW="2374900" imgH="241300" progId="Equation.3">
                  <p:embed/>
                </p:oleObj>
              </mc:Choice>
              <mc:Fallback>
                <p:oleObj name="Equation" r:id="rId3" imgW="2374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49500"/>
                        <a:ext cx="4535487" cy="455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364163" y="2276475"/>
            <a:ext cx="1223962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V="1">
            <a:off x="5357818" y="2924174"/>
            <a:ext cx="509582" cy="862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000628" y="3714752"/>
            <a:ext cx="2808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CCCC"/>
                </a:solidFill>
              </a:rPr>
              <a:t>Should be minimized</a:t>
            </a:r>
          </a:p>
        </p:txBody>
      </p:sp>
      <p:sp>
        <p:nvSpPr>
          <p:cNvPr id="410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857488" y="3000372"/>
          <a:ext cx="1657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3" name="Equation" r:id="rId5" imgW="799753" imgH="444307" progId="Equation.3">
                  <p:embed/>
                </p:oleObj>
              </mc:Choice>
              <mc:Fallback>
                <p:oleObj name="Equation" r:id="rId5" imgW="799753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000372"/>
                        <a:ext cx="1657350" cy="927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3357554" y="4572008"/>
          <a:ext cx="1511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4" name="Equation" r:id="rId7" imgW="1104900" imgH="393700" progId="Equation.3">
                  <p:embed/>
                </p:oleObj>
              </mc:Choice>
              <mc:Fallback>
                <p:oleObj name="Equation" r:id="rId7" imgW="11049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572008"/>
                        <a:ext cx="15113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8" grpId="1" animBg="1"/>
      <p:bldP spid="49159" grpId="0" animBg="1"/>
      <p:bldP spid="49159" grpId="1" animBg="1"/>
      <p:bldP spid="49160" grpId="0"/>
      <p:bldP spid="4916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optimization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choose step size </a:t>
            </a:r>
            <a:r>
              <a:rPr lang="el-GR" smtClean="0">
                <a:cs typeface="Arial" charset="0"/>
              </a:rPr>
              <a:t>α</a:t>
            </a:r>
            <a:r>
              <a:rPr lang="en-US" smtClean="0">
                <a:cs typeface="Arial" charset="0"/>
              </a:rPr>
              <a:t>?</a:t>
            </a:r>
          </a:p>
          <a:p>
            <a:pPr lvl="1" eaLnBrk="1" hangingPunct="1"/>
            <a:r>
              <a:rPr lang="en-US" smtClean="0">
                <a:cs typeface="Arial" charset="0"/>
              </a:rPr>
              <a:t>Find global minimum along direction </a:t>
            </a:r>
            <a:r>
              <a:rPr lang="en-US" i="1" smtClean="0">
                <a:cs typeface="Arial" charset="0"/>
              </a:rPr>
              <a:t>p </a:t>
            </a:r>
            <a:r>
              <a:rPr lang="en-US" smtClean="0">
                <a:cs typeface="Arial" charset="0"/>
              </a:rPr>
              <a:t>(expensive)</a:t>
            </a:r>
          </a:p>
          <a:p>
            <a:pPr lvl="1" eaLnBrk="1" hangingPunct="1"/>
            <a:r>
              <a:rPr lang="en-US" smtClean="0">
                <a:cs typeface="Arial" charset="0"/>
              </a:rPr>
              <a:t>Find a sufficient decrease</a:t>
            </a:r>
          </a:p>
          <a:p>
            <a:pPr lvl="1" eaLnBrk="1" hangingPunct="1"/>
            <a:endParaRPr lang="en-US" smtClean="0">
              <a:cs typeface="Arial" charset="0"/>
            </a:endParaRP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FFCCCC"/>
                </a:solidFill>
                <a:cs typeface="Arial" charset="0"/>
              </a:rPr>
              <a:t>BACKTRACKING</a:t>
            </a:r>
          </a:p>
          <a:p>
            <a:pPr lvl="1" eaLnBrk="1" hangingPunct="1">
              <a:buFontTx/>
              <a:buNone/>
            </a:pPr>
            <a:r>
              <a:rPr lang="en-US" smtClean="0">
                <a:cs typeface="Arial" charset="0"/>
              </a:rPr>
              <a:t>Choose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baseline="-25000" smtClean="0">
                <a:cs typeface="Arial" charset="0"/>
              </a:rPr>
              <a:t>0</a:t>
            </a:r>
            <a:r>
              <a:rPr lang="en-US" smtClean="0">
                <a:cs typeface="Arial" charset="0"/>
              </a:rPr>
              <a:t> &gt;0, </a:t>
            </a:r>
            <a:r>
              <a:rPr lang="el-GR" i="1" smtClean="0">
                <a:cs typeface="Arial" charset="0"/>
              </a:rPr>
              <a:t>ρ</a:t>
            </a:r>
            <a:r>
              <a:rPr lang="en-US" smtClean="0">
                <a:cs typeface="Arial" charset="0"/>
              </a:rPr>
              <a:t> in (0,1), </a:t>
            </a:r>
            <a:r>
              <a:rPr lang="en-US" i="1" smtClean="0">
                <a:cs typeface="Arial" charset="0"/>
              </a:rPr>
              <a:t>c</a:t>
            </a:r>
            <a:r>
              <a:rPr lang="en-US" smtClean="0">
                <a:cs typeface="Arial" charset="0"/>
              </a:rPr>
              <a:t> in (0,1),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smtClean="0">
                <a:cs typeface="Arial" charset="0"/>
              </a:rPr>
              <a:t>:=</a:t>
            </a:r>
            <a:r>
              <a:rPr lang="en-US" smtClean="0">
                <a:cs typeface="Arial" charset="0"/>
              </a:rPr>
              <a:t>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baseline="-25000" smtClean="0">
                <a:cs typeface="Arial" charset="0"/>
              </a:rPr>
              <a:t>0</a:t>
            </a:r>
            <a:r>
              <a:rPr lang="en-US" smtClean="0">
                <a:cs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mtClean="0">
                <a:cs typeface="Arial" charset="0"/>
              </a:rPr>
              <a:t>REPEAT until f(x</a:t>
            </a:r>
            <a:r>
              <a:rPr lang="en-US" baseline="-25000" smtClean="0"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+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smtClean="0">
                <a:cs typeface="Arial" charset="0"/>
              </a:rPr>
              <a:t>p</a:t>
            </a:r>
            <a:r>
              <a:rPr lang="en-US" i="1" baseline="-25000" smtClean="0"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) ≤ f(x</a:t>
            </a:r>
            <a:r>
              <a:rPr lang="en-US" baseline="-25000" smtClean="0"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) +c </a:t>
            </a:r>
            <a:r>
              <a:rPr lang="el-GR" i="1" smtClean="0">
                <a:cs typeface="Arial" charset="0"/>
              </a:rPr>
              <a:t>α▼</a:t>
            </a:r>
            <a:r>
              <a:rPr lang="en-US" i="1" smtClean="0">
                <a:cs typeface="Arial" charset="0"/>
              </a:rPr>
              <a:t>f</a:t>
            </a:r>
            <a:r>
              <a:rPr lang="en-US" i="1" baseline="-25000" smtClean="0">
                <a:cs typeface="Arial" charset="0"/>
              </a:rPr>
              <a:t>k</a:t>
            </a:r>
            <a:r>
              <a:rPr lang="en-US" i="1" baseline="30000" smtClean="0">
                <a:cs typeface="Arial" charset="0"/>
              </a:rPr>
              <a:t>T</a:t>
            </a:r>
            <a:r>
              <a:rPr lang="en-US" i="1" smtClean="0">
                <a:cs typeface="Arial" charset="0"/>
              </a:rPr>
              <a:t>(p</a:t>
            </a:r>
            <a:r>
              <a:rPr lang="en-US" i="1" baseline="-25000" smtClean="0">
                <a:cs typeface="Arial" charset="0"/>
              </a:rPr>
              <a:t>k</a:t>
            </a:r>
            <a:r>
              <a:rPr lang="en-US" i="1" smtClean="0">
                <a:cs typeface="Arial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i="1" smtClean="0">
                <a:cs typeface="Arial" charset="0"/>
              </a:rPr>
              <a:t>		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smtClean="0">
                <a:cs typeface="Arial" charset="0"/>
              </a:rPr>
              <a:t>:= </a:t>
            </a:r>
            <a:r>
              <a:rPr lang="el-GR" i="1" smtClean="0">
                <a:cs typeface="Arial" charset="0"/>
              </a:rPr>
              <a:t>ρ α</a:t>
            </a:r>
            <a:endParaRPr lang="en-US" i="1" smtClean="0">
              <a:cs typeface="Arial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cs typeface="Arial" charset="0"/>
              </a:rPr>
              <a:t>END</a:t>
            </a:r>
            <a:endParaRPr lang="el-GR" smtClean="0">
              <a:cs typeface="Arial" charset="0"/>
            </a:endParaRPr>
          </a:p>
          <a:p>
            <a:pPr lvl="1" eaLnBrk="1" hangingPunct="1"/>
            <a:endParaRPr lang="el-GR" smtClean="0">
              <a:cs typeface="Arial" charset="0"/>
            </a:endParaRP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Newton’s method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statistics called Newton-Raphson method</a:t>
            </a:r>
          </a:p>
          <a:p>
            <a:pPr eaLnBrk="1" hangingPunct="1">
              <a:buFontTx/>
              <a:buNone/>
            </a:pPr>
            <a:r>
              <a:rPr lang="en-US" sz="2000" b="1" smtClean="0"/>
              <a:t>General idea:</a:t>
            </a:r>
          </a:p>
          <a:p>
            <a:pPr eaLnBrk="1" hangingPunct="1">
              <a:buFontTx/>
              <a:buNone/>
            </a:pPr>
            <a:r>
              <a:rPr lang="en-US" sz="2000" smtClean="0"/>
              <a:t>Quadratic model 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Minimum</a:t>
            </a:r>
          </a:p>
        </p:txBody>
      </p:sp>
      <p:sp>
        <p:nvSpPr>
          <p:cNvPr id="44040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When general function,</a:t>
            </a:r>
          </a:p>
          <a:p>
            <a:pPr eaLnBrk="1" hangingPunct="1">
              <a:buFontTx/>
              <a:buNone/>
            </a:pPr>
            <a:r>
              <a:rPr lang="en-US" sz="2000" smtClean="0"/>
              <a:t>Tailor expansion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Proceed to next point</a:t>
            </a:r>
          </a:p>
          <a:p>
            <a:pPr eaLnBrk="1" hangingPunct="1">
              <a:buFontTx/>
              <a:buNone/>
            </a:pPr>
            <a:r>
              <a:rPr lang="en-US" sz="2000" smtClean="0"/>
              <a:t>x:=x+</a:t>
            </a:r>
            <a:r>
              <a:rPr lang="el-GR" sz="2000" smtClean="0">
                <a:cs typeface="Arial" charset="0"/>
              </a:rPr>
              <a:t>α</a:t>
            </a:r>
            <a:r>
              <a:rPr lang="en-US" sz="2000" smtClean="0"/>
              <a:t>p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 smtClean="0"/>
          </a:p>
        </p:txBody>
      </p:sp>
      <p:sp>
        <p:nvSpPr>
          <p:cNvPr id="51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16791"/>
              </p:ext>
            </p:extLst>
          </p:nvPr>
        </p:nvGraphicFramePr>
        <p:xfrm>
          <a:off x="899592" y="3068960"/>
          <a:ext cx="24796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8" name="Equation" r:id="rId3" imgW="1511280" imgH="393480" progId="Equation.3">
                  <p:embed/>
                </p:oleObj>
              </mc:Choice>
              <mc:Fallback>
                <p:oleObj name="Equation" r:id="rId3" imgW="1511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68960"/>
                        <a:ext cx="2479675" cy="641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357290" y="4143380"/>
          <a:ext cx="1128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9" name="Equation" r:id="rId5" imgW="622080" imgH="228600" progId="Equation.3">
                  <p:embed/>
                </p:oleObj>
              </mc:Choice>
              <mc:Fallback>
                <p:oleObj name="Equation" r:id="rId5" imgW="622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143380"/>
                        <a:ext cx="1128713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43593"/>
              </p:ext>
            </p:extLst>
          </p:nvPr>
        </p:nvGraphicFramePr>
        <p:xfrm>
          <a:off x="4572000" y="2420888"/>
          <a:ext cx="3844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0" name="Equation" r:id="rId7" imgW="2882880" imgH="419040" progId="Equation.3">
                  <p:embed/>
                </p:oleObj>
              </mc:Choice>
              <mc:Fallback>
                <p:oleObj name="Equation" r:id="rId7" imgW="28828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20888"/>
                        <a:ext cx="3844925" cy="55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4786314" y="3929066"/>
          <a:ext cx="25923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1" name="Equation" r:id="rId9" imgW="1396394" imgH="266584" progId="Equation.3">
                  <p:embed/>
                </p:oleObj>
              </mc:Choice>
              <mc:Fallback>
                <p:oleObj name="Equation" r:id="rId9" imgW="1396394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929066"/>
                        <a:ext cx="2592388" cy="493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Newton’s method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Illustration:</a:t>
            </a:r>
          </a:p>
          <a:p>
            <a:pPr lvl="1" eaLnBrk="1" hangingPunct="1"/>
            <a:r>
              <a:rPr lang="en-US" dirty="0" smtClean="0">
                <a:solidFill>
                  <a:srgbClr val="FFCCCC"/>
                </a:solidFill>
              </a:rPr>
              <a:t>Steepest descent</a:t>
            </a:r>
          </a:p>
          <a:p>
            <a:pPr lvl="1" eaLnBrk="1" hangingPunct="1"/>
            <a:r>
              <a:rPr lang="en-US" dirty="0" smtClean="0">
                <a:solidFill>
                  <a:srgbClr val="006600"/>
                </a:solidFill>
              </a:rPr>
              <a:t>Newton’s direction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sp>
        <p:nvSpPr>
          <p:cNvPr id="27651" name="Rectangle 11"/>
          <p:cNvSpPr>
            <a:spLocks noChangeArrowheads="1"/>
          </p:cNvSpPr>
          <p:nvPr/>
        </p:nvSpPr>
        <p:spPr bwMode="auto">
          <a:xfrm>
            <a:off x="5076825" y="1844675"/>
            <a:ext cx="2808288" cy="302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5292725" y="1989138"/>
            <a:ext cx="2149475" cy="2628900"/>
          </a:xfrm>
          <a:custGeom>
            <a:avLst/>
            <a:gdLst>
              <a:gd name="T0" fmla="*/ 1068388 w 1354"/>
              <a:gd name="T1" fmla="*/ 235131 h 1610"/>
              <a:gd name="T2" fmla="*/ 131763 w 1354"/>
              <a:gd name="T3" fmla="*/ 1716133 h 1610"/>
              <a:gd name="T4" fmla="*/ 1860550 w 1354"/>
              <a:gd name="T5" fmla="*/ 2604407 h 1610"/>
              <a:gd name="T6" fmla="*/ 1860550 w 1354"/>
              <a:gd name="T7" fmla="*/ 1864723 h 1610"/>
              <a:gd name="T8" fmla="*/ 1284287 w 1354"/>
              <a:gd name="T9" fmla="*/ 1418953 h 1610"/>
              <a:gd name="T10" fmla="*/ 1571625 w 1354"/>
              <a:gd name="T11" fmla="*/ 308610 h 1610"/>
              <a:gd name="T12" fmla="*/ 1068388 w 1354"/>
              <a:gd name="T13" fmla="*/ 235131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5435600" y="2492375"/>
            <a:ext cx="1655763" cy="1968500"/>
          </a:xfrm>
          <a:custGeom>
            <a:avLst/>
            <a:gdLst>
              <a:gd name="T0" fmla="*/ 822990 w 1354"/>
              <a:gd name="T1" fmla="*/ 176065 h 1610"/>
              <a:gd name="T2" fmla="*/ 101498 w 1354"/>
              <a:gd name="T3" fmla="*/ 1285027 h 1610"/>
              <a:gd name="T4" fmla="*/ 1433201 w 1354"/>
              <a:gd name="T5" fmla="*/ 1950160 h 1610"/>
              <a:gd name="T6" fmla="*/ 1433201 w 1354"/>
              <a:gd name="T7" fmla="*/ 1396290 h 1610"/>
              <a:gd name="T8" fmla="*/ 989300 w 1354"/>
              <a:gd name="T9" fmla="*/ 1062501 h 1610"/>
              <a:gd name="T10" fmla="*/ 1210639 w 1354"/>
              <a:gd name="T11" fmla="*/ 231085 h 1610"/>
              <a:gd name="T12" fmla="*/ 822990 w 1354"/>
              <a:gd name="T13" fmla="*/ 176065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5724525" y="3068638"/>
            <a:ext cx="877888" cy="1042987"/>
          </a:xfrm>
          <a:custGeom>
            <a:avLst/>
            <a:gdLst>
              <a:gd name="T0" fmla="*/ 436351 w 1354"/>
              <a:gd name="T1" fmla="*/ 93286 h 1610"/>
              <a:gd name="T2" fmla="*/ 53814 w 1354"/>
              <a:gd name="T3" fmla="*/ 680857 h 1610"/>
              <a:gd name="T4" fmla="*/ 759885 w 1354"/>
              <a:gd name="T5" fmla="*/ 1033270 h 1610"/>
              <a:gd name="T6" fmla="*/ 759885 w 1354"/>
              <a:gd name="T7" fmla="*/ 739808 h 1610"/>
              <a:gd name="T8" fmla="*/ 524528 w 1354"/>
              <a:gd name="T9" fmla="*/ 562954 h 1610"/>
              <a:gd name="T10" fmla="*/ 641883 w 1354"/>
              <a:gd name="T11" fmla="*/ 122438 h 1610"/>
              <a:gd name="T12" fmla="*/ 436351 w 1354"/>
              <a:gd name="T13" fmla="*/ 93286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 rot="-3308080">
            <a:off x="5805487" y="2347913"/>
            <a:ext cx="1241425" cy="6286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6443663" y="2420938"/>
            <a:ext cx="433387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6516688" y="2420938"/>
            <a:ext cx="360362" cy="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  <a:p>
            <a:pPr eaLnBrk="1" hangingPunct="1"/>
            <a:r>
              <a:rPr lang="en-US" dirty="0" smtClean="0"/>
              <a:t>Mathematical formulation</a:t>
            </a:r>
          </a:p>
          <a:p>
            <a:pPr eaLnBrk="1" hangingPunct="1"/>
            <a:r>
              <a:rPr lang="en-US" dirty="0" smtClean="0"/>
              <a:t>One-dimensional minimization</a:t>
            </a:r>
          </a:p>
          <a:p>
            <a:pPr eaLnBrk="1" hangingPunct="1"/>
            <a:r>
              <a:rPr lang="en-US" dirty="0" smtClean="0"/>
              <a:t>Newton’s Method</a:t>
            </a:r>
          </a:p>
          <a:p>
            <a:pPr eaLnBrk="1" hangingPunct="1"/>
            <a:r>
              <a:rPr lang="en-US" dirty="0" smtClean="0"/>
              <a:t>Genetic algorithm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Newton’s method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Comments</a:t>
            </a:r>
          </a:p>
          <a:p>
            <a:pPr eaLnBrk="1" hangingPunct="1"/>
            <a:r>
              <a:rPr lang="en-US" sz="2000" dirty="0" smtClean="0"/>
              <a:t>Under mild conditions: Converges quickly, especially near optimum</a:t>
            </a:r>
          </a:p>
          <a:p>
            <a:pPr eaLnBrk="1" hangingPunct="1"/>
            <a:r>
              <a:rPr lang="en-US" sz="2000" dirty="0" smtClean="0"/>
              <a:t>For </a:t>
            </a:r>
            <a:r>
              <a:rPr lang="en-US" sz="2000" i="1" dirty="0" smtClean="0"/>
              <a:t>p </a:t>
            </a:r>
            <a:r>
              <a:rPr lang="en-US" sz="2000" dirty="0" smtClean="0"/>
              <a:t>to be a descent direction Hessian should be </a:t>
            </a:r>
            <a:r>
              <a:rPr lang="en-US" sz="2000" b="1" dirty="0" smtClean="0"/>
              <a:t>positive definite</a:t>
            </a:r>
            <a:r>
              <a:rPr lang="en-US" sz="2000" dirty="0" smtClean="0"/>
              <a:t> (see why)–strong requirement!</a:t>
            </a:r>
          </a:p>
          <a:p>
            <a:pPr eaLnBrk="1" hangingPunct="1"/>
            <a:r>
              <a:rPr lang="en-US" sz="2000" dirty="0" smtClean="0"/>
              <a:t>Can be very expensive to compute reverse of Hessian on each iteration!</a:t>
            </a:r>
          </a:p>
          <a:p>
            <a:pPr eaLnBrk="1" hangingPunct="1"/>
            <a:r>
              <a:rPr lang="en-US" sz="2000" dirty="0" smtClean="0"/>
              <a:t>Need to store n*n matrix (Hessian) – memory requirements</a:t>
            </a:r>
          </a:p>
          <a:p>
            <a:pPr eaLnBrk="1" hangingPunct="1">
              <a:buFontTx/>
              <a:buNone/>
            </a:pPr>
            <a:endParaRPr lang="en-US" sz="2000" b="1" dirty="0" smtClean="0">
              <a:solidFill>
                <a:srgbClr val="FFFF66"/>
              </a:solidFill>
            </a:endParaRP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Quasi-Newton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Idea: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In Newton’s method instead computing inverse of Hessian on each step</a:t>
            </a:r>
          </a:p>
          <a:p>
            <a:pPr eaLnBrk="1" hangingPunct="1"/>
            <a:r>
              <a:rPr lang="en-US" dirty="0" smtClean="0"/>
              <a:t>Compute approximate Hessian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 and reverse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rgbClr val="0070C0"/>
                </a:solidFill>
              </a:rPr>
              <a:t>BFGS</a:t>
            </a:r>
            <a:r>
              <a:rPr lang="en-US" dirty="0" smtClean="0"/>
              <a:t>: Using knowledge about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, function and gradient in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and x</a:t>
            </a:r>
            <a:r>
              <a:rPr lang="en-US" baseline="-25000" dirty="0" smtClean="0"/>
              <a:t>k+1</a:t>
            </a:r>
            <a:r>
              <a:rPr lang="en-US" dirty="0" smtClean="0"/>
              <a:t>, compute H</a:t>
            </a:r>
            <a:r>
              <a:rPr lang="en-US" baseline="-25000" dirty="0" smtClean="0"/>
              <a:t>k+1</a:t>
            </a:r>
          </a:p>
          <a:p>
            <a:pPr eaLnBrk="1" hangingPunct="1"/>
            <a:endParaRPr lang="en-US" b="1" baseline="-25000" dirty="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950242"/>
              </p:ext>
            </p:extLst>
          </p:nvPr>
        </p:nvGraphicFramePr>
        <p:xfrm>
          <a:off x="2915816" y="4653136"/>
          <a:ext cx="23034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6" name="Equation" r:id="rId3" imgW="1079500" imgH="228600" progId="Equation.3">
                  <p:embed/>
                </p:oleObj>
              </mc:Choice>
              <mc:Fallback>
                <p:oleObj name="Equation" r:id="rId3" imgW="1079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653136"/>
                        <a:ext cx="2303462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BFGS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FFCCCC"/>
                </a:solidFill>
              </a:rPr>
              <a:t>Comments</a:t>
            </a:r>
          </a:p>
          <a:p>
            <a:pPr eaLnBrk="1" hangingPunct="1"/>
            <a:r>
              <a:rPr lang="en-US" smtClean="0"/>
              <a:t>Typically takes more iterations than Newton’s method</a:t>
            </a:r>
          </a:p>
          <a:p>
            <a:pPr eaLnBrk="1" hangingPunct="1"/>
            <a:r>
              <a:rPr lang="en-US" smtClean="0"/>
              <a:t>Each iteration takes less time (no matrix inversion!)</a:t>
            </a:r>
          </a:p>
          <a:p>
            <a:pPr eaLnBrk="1" hangingPunct="1"/>
            <a:r>
              <a:rPr lang="en-US" smtClean="0"/>
              <a:t>Quasi-Newton Methods are particularly good for large-scale problems.</a:t>
            </a:r>
          </a:p>
          <a:p>
            <a:pPr eaLnBrk="1" hangingPunct="1"/>
            <a:r>
              <a:rPr lang="en-US" smtClean="0"/>
              <a:t>How to choose initial Hessian?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R: Multidimensional optimization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Quasi-Newton and CG incorporated in one procedure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latin typeface="Courier" pitchFamily="49" charset="0"/>
              </a:rPr>
              <a:t>optim</a:t>
            </a:r>
            <a:r>
              <a:rPr lang="en-US" sz="2000" dirty="0" smtClean="0">
                <a:latin typeface="Courier" pitchFamily="49" charset="0"/>
              </a:rPr>
              <a:t>(par, fn, </a:t>
            </a:r>
            <a:r>
              <a:rPr lang="en-US" sz="2000" dirty="0" err="1" smtClean="0">
                <a:latin typeface="Courier" pitchFamily="49" charset="0"/>
              </a:rPr>
              <a:t>gr</a:t>
            </a:r>
            <a:r>
              <a:rPr lang="en-US" sz="2000" dirty="0" smtClean="0">
                <a:latin typeface="Courier" pitchFamily="49" charset="0"/>
              </a:rPr>
              <a:t>=Null, method, ...)</a:t>
            </a:r>
          </a:p>
          <a:p>
            <a:pPr eaLnBrk="1" hangingPunct="1">
              <a:buFontTx/>
              <a:buNone/>
            </a:pPr>
            <a:endParaRPr lang="en-US" dirty="0" smtClean="0">
              <a:latin typeface="Courier" pitchFamily="49" charset="0"/>
            </a:endParaRPr>
          </a:p>
          <a:p>
            <a:r>
              <a:rPr lang="en-US" dirty="0" smtClean="0"/>
              <a:t>Look also</a:t>
            </a:r>
          </a:p>
          <a:p>
            <a:pPr>
              <a:buNone/>
            </a:pPr>
            <a:r>
              <a:rPr lang="en-US" dirty="0" err="1" smtClean="0">
                <a:latin typeface="Courier" pitchFamily="49" charset="0"/>
              </a:rPr>
              <a:t>nls</a:t>
            </a:r>
            <a:r>
              <a:rPr lang="en-US" dirty="0" smtClean="0">
                <a:latin typeface="Courier" pitchFamily="49" charset="0"/>
              </a:rPr>
              <a:t>(...)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" pitchFamily="49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Courier" pitchFamily="49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dirty="0" err="1" smtClean="0"/>
              <a:t>Stochastic</a:t>
            </a:r>
            <a:r>
              <a:rPr lang="sv-SE" sz="2800" dirty="0" smtClean="0"/>
              <a:t> and </a:t>
            </a:r>
            <a:r>
              <a:rPr lang="sv-SE" sz="2800" dirty="0" err="1" smtClean="0"/>
              <a:t>combinatorial</a:t>
            </a:r>
            <a:r>
              <a:rPr lang="sv-SE" sz="2800" dirty="0" smtClean="0"/>
              <a:t> </a:t>
            </a:r>
            <a:r>
              <a:rPr lang="sv-SE" sz="2800" dirty="0" err="1" smtClean="0"/>
              <a:t>optimization</a:t>
            </a:r>
            <a:endParaRPr lang="sv-SE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Assumed before:</a:t>
            </a:r>
          </a:p>
          <a:p>
            <a:pPr lvl="1"/>
            <a:r>
              <a:rPr lang="en-US" dirty="0" smtClean="0"/>
              <a:t>Input variables are continuous</a:t>
            </a:r>
          </a:p>
          <a:p>
            <a:pPr lvl="1"/>
            <a:r>
              <a:rPr lang="en-US" dirty="0" smtClean="0"/>
              <a:t>Response is differentiable</a:t>
            </a:r>
          </a:p>
          <a:p>
            <a:pPr>
              <a:buNone/>
            </a:pPr>
            <a:r>
              <a:rPr lang="en-US" dirty="0" smtClean="0"/>
              <a:t>We could apply </a:t>
            </a:r>
            <a:r>
              <a:rPr lang="en-US" i="1" dirty="0" smtClean="0"/>
              <a:t>Steepest descent, Newton, BFGS, CG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Now:</a:t>
            </a:r>
          </a:p>
          <a:p>
            <a:pPr lvl="1"/>
            <a:r>
              <a:rPr lang="en-US" dirty="0" smtClean="0"/>
              <a:t>Variables can be discrete (scheduling problem, traveling salesman)</a:t>
            </a:r>
          </a:p>
          <a:p>
            <a:pPr lvl="1"/>
            <a:r>
              <a:rPr lang="en-US" dirty="0" smtClean="0"/>
              <a:t>Outcome can be discrete, noisy (typical in statistics) or having multiple local minima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err="1" smtClean="0"/>
              <a:t>Stochastic</a:t>
            </a:r>
            <a:r>
              <a:rPr lang="sv-SE" sz="2800" dirty="0" smtClean="0"/>
              <a:t> and </a:t>
            </a:r>
            <a:r>
              <a:rPr lang="sv-SE" sz="2800" dirty="0" err="1" smtClean="0"/>
              <a:t>combinatorial</a:t>
            </a:r>
            <a:r>
              <a:rPr lang="sv-SE" sz="2800" dirty="0" smtClean="0"/>
              <a:t> </a:t>
            </a:r>
            <a:r>
              <a:rPr lang="sv-SE" sz="2800" dirty="0" err="1" smtClean="0"/>
              <a:t>optimization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Given set of states S, objective to minimize </a:t>
            </a:r>
            <a:r>
              <a:rPr lang="en-US" i="1" dirty="0" smtClean="0"/>
              <a:t>f(s), </a:t>
            </a:r>
            <a:r>
              <a:rPr lang="en-US" dirty="0" smtClean="0"/>
              <a:t>typically S is large.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Sometimes, exhaustive search is possible (shortest path algorithm)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Often exhaustive search is computationally expensive, sometimes NP-hard (traveling salesman)</a:t>
            </a:r>
          </a:p>
          <a:p>
            <a:endParaRPr lang="en-US" dirty="0" smtClean="0"/>
          </a:p>
          <a:p>
            <a:r>
              <a:rPr lang="en-US" dirty="0" smtClean="0"/>
              <a:t>Alternative – a solution (sometimes exact) can be obtained by </a:t>
            </a:r>
            <a:r>
              <a:rPr lang="en-US" i="1" dirty="0" smtClean="0">
                <a:solidFill>
                  <a:srgbClr val="0070C0"/>
                </a:solidFill>
              </a:rPr>
              <a:t>stochastic methods</a:t>
            </a:r>
            <a:r>
              <a:rPr lang="en-US" dirty="0" smtClean="0"/>
              <a:t> (ex: simulated annealing, genetic algorithms)</a:t>
            </a:r>
          </a:p>
          <a:p>
            <a:pPr>
              <a:buNone/>
            </a:pP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 comes from biology (the fittest survives)</a:t>
            </a:r>
          </a:p>
          <a:p>
            <a:endParaRPr lang="en-US" dirty="0" smtClean="0"/>
          </a:p>
          <a:p>
            <a:r>
              <a:rPr lang="en-US" dirty="0" smtClean="0"/>
              <a:t>Variables=genotypes</a:t>
            </a:r>
          </a:p>
          <a:p>
            <a:r>
              <a:rPr lang="en-US" dirty="0" smtClean="0"/>
              <a:t>Observation=organism, characterized by genetic code</a:t>
            </a:r>
          </a:p>
          <a:p>
            <a:r>
              <a:rPr lang="en-US" dirty="0" smtClean="0"/>
              <a:t>State space= Population of organisms</a:t>
            </a:r>
          </a:p>
          <a:p>
            <a:r>
              <a:rPr lang="en-US" dirty="0" smtClean="0"/>
              <a:t>Objective function=fitness of organism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New points are obtained from old points by crossover and mutation, the population retains only fittest organisms (with better objective function)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How to code the points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 smtClean="0"/>
              <a:t>Enumerate each point in </a:t>
            </a:r>
            <a:r>
              <a:rPr lang="en-US" sz="1400" i="1" dirty="0" smtClean="0"/>
              <a:t>S</a:t>
            </a:r>
            <a:endParaRPr lang="en-US" sz="14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1400" dirty="0" smtClean="0"/>
              <a:t>Code for observation </a:t>
            </a:r>
            <a:r>
              <a:rPr lang="en-US" sz="1400" i="1" dirty="0" err="1" smtClean="0"/>
              <a:t>i</a:t>
            </a:r>
            <a:r>
              <a:rPr lang="en-US" sz="1400" dirty="0" smtClean="0"/>
              <a:t> is presented by binary representation of </a:t>
            </a:r>
            <a:r>
              <a:rPr lang="en-US" sz="1400" i="1" dirty="0" err="1" smtClean="0"/>
              <a:t>i</a:t>
            </a:r>
            <a:endParaRPr lang="en-US" sz="1400" dirty="0" smtClean="0"/>
          </a:p>
          <a:p>
            <a:pPr lvl="1"/>
            <a:r>
              <a:rPr lang="en-US" sz="1400" dirty="0" smtClean="0"/>
              <a:t>Other encodings are possible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Mutation and recombination rules</a:t>
            </a:r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60956"/>
            <a:ext cx="4704168" cy="290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8" y="2060848"/>
            <a:ext cx="743516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Traveling salesman problem</a:t>
            </a:r>
          </a:p>
          <a:p>
            <a:pPr marL="566928" indent="-457200">
              <a:buNone/>
            </a:pPr>
            <a:r>
              <a:rPr lang="en-US" dirty="0" smtClean="0">
                <a:solidFill>
                  <a:srgbClr val="0070C0"/>
                </a:solidFill>
              </a:rPr>
              <a:t>Encoding and crossover</a:t>
            </a:r>
          </a:p>
          <a:p>
            <a:pPr marL="566928" indent="-457200">
              <a:buNone/>
            </a:pPr>
            <a:r>
              <a:rPr lang="en-US" dirty="0" smtClean="0"/>
              <a:t>First idea  - encode tours as 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n.</a:t>
            </a:r>
            <a:r>
              <a:rPr lang="en-US" dirty="0" smtClean="0"/>
              <a:t> Problem: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Instead: Remove FAB from DEACGBF -&gt; DECG. Obtain first child by appending: FABDECG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Second child is obtained by taking prefix from parent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2924944"/>
            <a:ext cx="2219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Optimization is used everywhere in nature:</a:t>
            </a:r>
          </a:p>
          <a:p>
            <a:pPr eaLnBrk="1" hangingPunct="1"/>
            <a:r>
              <a:rPr lang="en-US" dirty="0" smtClean="0"/>
              <a:t>Physics</a:t>
            </a:r>
          </a:p>
          <a:p>
            <a:pPr eaLnBrk="1" hangingPunct="1"/>
            <a:r>
              <a:rPr lang="en-US" dirty="0" smtClean="0"/>
              <a:t>Chemistry</a:t>
            </a:r>
          </a:p>
          <a:p>
            <a:pPr eaLnBrk="1" hangingPunct="1"/>
            <a:r>
              <a:rPr lang="en-US" dirty="0" smtClean="0"/>
              <a:t>Economics</a:t>
            </a:r>
          </a:p>
          <a:p>
            <a:pPr eaLnBrk="1" hangingPunct="1"/>
            <a:r>
              <a:rPr lang="en-US" dirty="0" smtClean="0"/>
              <a:t>Engineering</a:t>
            </a:r>
          </a:p>
          <a:p>
            <a:pPr eaLnBrk="1" hangingPunct="1"/>
            <a:r>
              <a:rPr lang="en-US" dirty="0" smtClean="0"/>
              <a:t>Etc…</a:t>
            </a:r>
          </a:p>
          <a:p>
            <a:pPr eaLnBrk="1" hangingPunct="1"/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and of course STATISTICS!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pic>
        <p:nvPicPr>
          <p:cNvPr id="16389" name="Picture 4" descr="20071217_phys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071678"/>
            <a:ext cx="1660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 descr="m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071678"/>
            <a:ext cx="2468563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Traveling salesman problem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Mutation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taking small population and using only crossover – the input domain becomes limited, may converge to local solution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Taking large initial population may be computationally heavy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Mutation allows to investigate entire input domain</a:t>
            </a:r>
          </a:p>
          <a:p>
            <a:endParaRPr lang="en-US" dirty="0" smtClean="0"/>
          </a:p>
          <a:p>
            <a:r>
              <a:rPr lang="en-US" dirty="0" smtClean="0"/>
              <a:t>In traveling salesman, mutation =moving a city in the tour to another position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Traveling salesman problem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Other issues</a:t>
            </a:r>
          </a:p>
          <a:p>
            <a:endParaRPr lang="en-US" dirty="0" smtClean="0"/>
          </a:p>
          <a:p>
            <a:r>
              <a:rPr lang="en-US" dirty="0" smtClean="0"/>
              <a:t>Reproduction: Among </a:t>
            </a:r>
            <a:r>
              <a:rPr lang="en-US" i="1" dirty="0" smtClean="0"/>
              <a:t>m</a:t>
            </a:r>
            <a:r>
              <a:rPr lang="en-US" dirty="0" smtClean="0"/>
              <a:t> tours selected at step 2, two best are selected for reproduction, two worst replaced by children</a:t>
            </a:r>
          </a:p>
          <a:p>
            <a:endParaRPr lang="en-US" dirty="0" smtClean="0"/>
          </a:p>
          <a:p>
            <a:r>
              <a:rPr lang="en-US" dirty="0" smtClean="0"/>
              <a:t>Neighborhood size: large </a:t>
            </a:r>
            <a:r>
              <a:rPr lang="en-US" i="1" dirty="0" smtClean="0"/>
              <a:t>m</a:t>
            </a:r>
            <a:r>
              <a:rPr lang="en-US" dirty="0" smtClean="0"/>
              <a:t> – some tours are never parents, global solution may not be attained</a:t>
            </a:r>
          </a:p>
          <a:p>
            <a:endParaRPr lang="en-US" dirty="0" smtClean="0"/>
          </a:p>
          <a:p>
            <a:r>
              <a:rPr lang="en-US" dirty="0" smtClean="0"/>
              <a:t>Mutation </a:t>
            </a:r>
            <a:r>
              <a:rPr lang="en-US" dirty="0" err="1" smtClean="0"/>
              <a:t>probalility</a:t>
            </a:r>
            <a:r>
              <a:rPr lang="en-US" dirty="0" smtClean="0"/>
              <a:t> should be fixed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Reading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Book</a:t>
            </a:r>
            <a:r>
              <a:rPr lang="sv-SE" dirty="0" smtClean="0"/>
              <a:t>, </a:t>
            </a:r>
            <a:r>
              <a:rPr lang="sv-SE" dirty="0" err="1" smtClean="0"/>
              <a:t>Chapter</a:t>
            </a:r>
            <a:r>
              <a:rPr lang="sv-SE" dirty="0" smtClean="0"/>
              <a:t> 6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02138" cy="4205288"/>
          </a:xfrm>
        </p:spPr>
        <p:txBody>
          <a:bodyPr/>
          <a:lstStyle/>
          <a:p>
            <a:pPr eaLnBrk="1" hangingPunct="1"/>
            <a:r>
              <a:rPr lang="en-US" smtClean="0"/>
              <a:t>Example 1: Industry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How to produce a cylindrical beer can 0.5L so it requires minimum material?</a:t>
            </a:r>
          </a:p>
          <a:p>
            <a:pPr eaLnBrk="1" hangingPunct="1">
              <a:buFontTx/>
              <a:buNone/>
            </a:pPr>
            <a:r>
              <a:rPr lang="en-US" i="1" smtClean="0">
                <a:solidFill>
                  <a:srgbClr val="FF99FF"/>
                </a:solidFill>
              </a:rPr>
              <a:t>Continuous optimization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pic>
        <p:nvPicPr>
          <p:cNvPr id="17413" name="Picture 5" descr="OI-7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916113"/>
            <a:ext cx="1922462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2: Economics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Factories F1, F2</a:t>
            </a:r>
          </a:p>
          <a:p>
            <a:pPr eaLnBrk="1" hangingPunct="1">
              <a:buFontTx/>
              <a:buNone/>
            </a:pPr>
            <a:r>
              <a:rPr lang="en-US" smtClean="0"/>
              <a:t>Retail outlets R1, R2, R3 </a:t>
            </a:r>
          </a:p>
          <a:p>
            <a:pPr eaLnBrk="1" hangingPunct="1">
              <a:buFontTx/>
              <a:buNone/>
            </a:pPr>
            <a:r>
              <a:rPr lang="en-US" smtClean="0"/>
              <a:t>Cost of shipping a product </a:t>
            </a:r>
            <a:r>
              <a:rPr lang="en-US" i="1" smtClean="0">
                <a:latin typeface="Times New Roman" pitchFamily="18" charset="0"/>
              </a:rPr>
              <a:t>c</a:t>
            </a:r>
            <a:r>
              <a:rPr lang="en-US" i="1" baseline="-25000" smtClean="0">
                <a:latin typeface="Times New Roman" pitchFamily="18" charset="0"/>
              </a:rPr>
              <a:t>ij</a:t>
            </a:r>
          </a:p>
          <a:p>
            <a:pPr eaLnBrk="1" hangingPunct="1">
              <a:buFontTx/>
              <a:buNone/>
            </a:pPr>
            <a:r>
              <a:rPr lang="en-US" smtClean="0"/>
              <a:t>Production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i="1" baseline="-25000" smtClean="0">
                <a:latin typeface="Times New Roman" pitchFamily="18" charset="0"/>
              </a:rPr>
              <a:t>i</a:t>
            </a:r>
            <a:r>
              <a:rPr lang="en-US" baseline="-25000" smtClean="0"/>
              <a:t> </a:t>
            </a:r>
            <a:r>
              <a:rPr lang="en-US" smtClean="0"/>
              <a:t>each week</a:t>
            </a:r>
          </a:p>
          <a:p>
            <a:pPr eaLnBrk="1" hangingPunct="1">
              <a:buFontTx/>
              <a:buNone/>
            </a:pPr>
            <a:r>
              <a:rPr lang="en-US" smtClean="0"/>
              <a:t>Requirement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i="1" baseline="-25000" smtClean="0">
                <a:latin typeface="Times New Roman" pitchFamily="18" charset="0"/>
              </a:rPr>
              <a:t>j </a:t>
            </a:r>
            <a:r>
              <a:rPr lang="en-US" smtClean="0"/>
              <a:t>each week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pic>
        <p:nvPicPr>
          <p:cNvPr id="18437" name="Picture 4" descr="800px-Industry_smo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1989138"/>
            <a:ext cx="1001713" cy="75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38" name="Picture 5" descr="800px-Industry_smo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3429000"/>
            <a:ext cx="1001713" cy="75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39" name="Picture 7" descr="Retail out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125538"/>
            <a:ext cx="1543050" cy="1157287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</p:pic>
      <p:pic>
        <p:nvPicPr>
          <p:cNvPr id="18440" name="Picture 9" descr="Retail out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2708275"/>
            <a:ext cx="1543050" cy="115728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18441" name="Picture 10" descr="Retail out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4437063"/>
            <a:ext cx="1543050" cy="1157287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8442" name="Line 11"/>
          <p:cNvSpPr>
            <a:spLocks noChangeShapeType="1"/>
          </p:cNvSpPr>
          <p:nvPr/>
        </p:nvSpPr>
        <p:spPr bwMode="auto">
          <a:xfrm flipV="1">
            <a:off x="6011863" y="1844675"/>
            <a:ext cx="12239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6084888" y="2276475"/>
            <a:ext cx="115093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011863" y="2276475"/>
            <a:ext cx="1223962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V="1">
            <a:off x="6011863" y="1844675"/>
            <a:ext cx="1152525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 flipV="1">
            <a:off x="6011863" y="3213100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6011863" y="3644900"/>
            <a:ext cx="12239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5292725" y="42926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FF"/>
                </a:solidFill>
              </a:rPr>
              <a:t>F2</a:t>
            </a:r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5292725" y="28527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FF"/>
                </a:solidFill>
              </a:rPr>
              <a:t>F1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Example 3: Statistics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Maximize Likelihood </a:t>
            </a:r>
            <a:r>
              <a:rPr lang="en-US" i="1" smtClean="0">
                <a:latin typeface="Times New Roman" pitchFamily="18" charset="0"/>
              </a:rPr>
              <a:t>L(X, </a:t>
            </a:r>
            <a:r>
              <a:rPr lang="el-GR" i="1" smtClean="0">
                <a:latin typeface="Times New Roman" pitchFamily="18" charset="0"/>
                <a:cs typeface="Arial" charset="0"/>
              </a:rPr>
              <a:t>θ</a:t>
            </a:r>
            <a:r>
              <a:rPr lang="en-US" i="1" smtClean="0">
                <a:latin typeface="Times New Roman" pitchFamily="18" charset="0"/>
              </a:rPr>
              <a:t>)</a:t>
            </a:r>
          </a:p>
          <a:p>
            <a:pPr eaLnBrk="1" hangingPunct="1"/>
            <a:endParaRPr lang="en-US" i="1" smtClean="0">
              <a:latin typeface="Times New Roman" pitchFamily="18" charset="0"/>
            </a:endParaRPr>
          </a:p>
          <a:p>
            <a:pPr eaLnBrk="1" hangingPunct="1"/>
            <a:endParaRPr lang="en-US" smtClean="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pic>
        <p:nvPicPr>
          <p:cNvPr id="19461" name="Picture 4" descr="er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1916113"/>
            <a:ext cx="3514725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sz="4000" dirty="0" smtClean="0"/>
              <a:t>Maximum </a:t>
            </a:r>
            <a:r>
              <a:rPr lang="sv-SE" sz="4000" dirty="0" err="1" smtClean="0"/>
              <a:t>likelihood</a:t>
            </a:r>
            <a:endParaRPr lang="en-US" sz="4000" dirty="0" smtClean="0"/>
          </a:p>
        </p:txBody>
      </p:sp>
      <p:sp>
        <p:nvSpPr>
          <p:cNvPr id="1028" name="Content Placeholder 4"/>
          <p:cNvSpPr>
            <a:spLocks noGrp="1"/>
          </p:cNvSpPr>
          <p:nvPr>
            <p:ph idx="1"/>
          </p:nvPr>
        </p:nvSpPr>
        <p:spPr>
          <a:xfrm>
            <a:off x="571500" y="7215188"/>
            <a:ext cx="8229600" cy="1836737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-457200" algn="l"/>
              </a:tabLst>
            </a:pPr>
            <a:r>
              <a:rPr lang="en-GB" sz="2800" smtClean="0">
                <a:cs typeface="Arial" pitchFamily="34" charset="0"/>
              </a:rPr>
              <a:t>Consider a sample (X</a:t>
            </a:r>
            <a:r>
              <a:rPr lang="en-GB" sz="2800" baseline="-30000" smtClean="0">
                <a:cs typeface="Arial" pitchFamily="34" charset="0"/>
              </a:rPr>
              <a:t>1</a:t>
            </a:r>
            <a:r>
              <a:rPr lang="en-GB" sz="2800" smtClean="0">
                <a:cs typeface="Arial" pitchFamily="34" charset="0"/>
              </a:rPr>
              <a:t>, ..., X</a:t>
            </a:r>
            <a:r>
              <a:rPr lang="en-GB" sz="2800" i="1" baseline="-30000" smtClean="0">
                <a:cs typeface="Arial" pitchFamily="34" charset="0"/>
              </a:rPr>
              <a:t>n</a:t>
            </a:r>
            <a:r>
              <a:rPr lang="en-GB" sz="2800" smtClean="0">
                <a:cs typeface="Arial" pitchFamily="34" charset="0"/>
              </a:rPr>
              <a:t>) which is drawn from a probability distribution P(X|A) where A are parameters. </a:t>
            </a:r>
          </a:p>
          <a:p>
            <a:pPr>
              <a:tabLst>
                <a:tab pos="-457200" algn="l"/>
              </a:tabLst>
            </a:pPr>
            <a:endParaRPr lang="en-GB" sz="2800" smtClean="0">
              <a:cs typeface="Arial" pitchFamily="34" charset="0"/>
            </a:endParaRPr>
          </a:p>
          <a:p>
            <a:pPr>
              <a:tabLst>
                <a:tab pos="-457200" algn="l"/>
              </a:tabLst>
            </a:pPr>
            <a:r>
              <a:rPr lang="en-GB" sz="2800" smtClean="0">
                <a:cs typeface="Arial" pitchFamily="34" charset="0"/>
              </a:rPr>
              <a:t>If the Xs are independent with probability density function P(X</a:t>
            </a:r>
            <a:r>
              <a:rPr lang="en-GB" sz="2800" baseline="-30000" smtClean="0">
                <a:cs typeface="Arial" pitchFamily="34" charset="0"/>
              </a:rPr>
              <a:t>i</a:t>
            </a:r>
            <a:r>
              <a:rPr lang="en-GB" sz="2800" smtClean="0">
                <a:cs typeface="Arial" pitchFamily="34" charset="0"/>
              </a:rPr>
              <a:t>|A) the joint probability of the whole set is</a:t>
            </a:r>
            <a:endParaRPr lang="en-GB" sz="2800" smtClean="0">
              <a:latin typeface="Tms Rmn 18 Pt Bold"/>
              <a:cs typeface="Times New Roman" pitchFamily="18" charset="0"/>
            </a:endParaRPr>
          </a:p>
          <a:p>
            <a:pPr>
              <a:tabLst>
                <a:tab pos="-457200" algn="l"/>
              </a:tabLst>
            </a:pPr>
            <a:r>
              <a:rPr lang="en-GB" sz="2800" smtClean="0">
                <a:cs typeface="Arial" pitchFamily="34" charset="0"/>
              </a:rPr>
              <a:t> </a:t>
            </a:r>
            <a:endParaRPr lang="en-GB" sz="2800" smtClean="0">
              <a:latin typeface="Tms Rmn 18 Pt Bold"/>
              <a:cs typeface="Times New Roman" pitchFamily="18" charset="0"/>
            </a:endParaRPr>
          </a:p>
          <a:p>
            <a:pPr>
              <a:tabLst>
                <a:tab pos="-457200" algn="l"/>
              </a:tabLst>
            </a:pPr>
            <a:endParaRPr lang="en-GB" sz="2800" smtClean="0">
              <a:latin typeface="Times New Roman" pitchFamily="18" charset="0"/>
            </a:endParaRPr>
          </a:p>
          <a:p>
            <a:pPr eaLnBrk="1" hangingPunct="1">
              <a:tabLst>
                <a:tab pos="-457200" algn="l"/>
              </a:tabLst>
            </a:pP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smtClean="0"/>
              <a:t>Computational Statistics-2013</a:t>
            </a:r>
            <a:endParaRPr lang="en-GB" dirty="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755576" y="2636912"/>
            <a:ext cx="753114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-457200" algn="l"/>
              </a:tabLst>
            </a:pPr>
            <a:r>
              <a:rPr lang="en-GB" dirty="0">
                <a:cs typeface="Arial" pitchFamily="34" charset="0"/>
              </a:rPr>
              <a:t>Consider a sample (X</a:t>
            </a:r>
            <a:r>
              <a:rPr lang="en-GB" baseline="-30000" dirty="0">
                <a:cs typeface="Arial" pitchFamily="34" charset="0"/>
              </a:rPr>
              <a:t>1</a:t>
            </a:r>
            <a:r>
              <a:rPr lang="en-GB" dirty="0">
                <a:cs typeface="Arial" pitchFamily="34" charset="0"/>
              </a:rPr>
              <a:t>, ..., </a:t>
            </a:r>
            <a:r>
              <a:rPr lang="en-GB" dirty="0" err="1">
                <a:cs typeface="Arial" pitchFamily="34" charset="0"/>
              </a:rPr>
              <a:t>X</a:t>
            </a:r>
            <a:r>
              <a:rPr lang="en-GB" i="1" baseline="-30000" dirty="0" err="1">
                <a:cs typeface="Arial" pitchFamily="34" charset="0"/>
              </a:rPr>
              <a:t>n</a:t>
            </a:r>
            <a:r>
              <a:rPr lang="en-GB" dirty="0">
                <a:cs typeface="Arial" pitchFamily="34" charset="0"/>
              </a:rPr>
              <a:t>) which is drawn from a probability distribution P(X|</a:t>
            </a:r>
            <a:r>
              <a:rPr lang="en-GB" dirty="0">
                <a:cs typeface="Arial" pitchFamily="34" charset="0"/>
                <a:sym typeface="Symbol" pitchFamily="18" charset="2"/>
              </a:rPr>
              <a:t></a:t>
            </a:r>
            <a:r>
              <a:rPr lang="en-GB" dirty="0">
                <a:cs typeface="Arial" pitchFamily="34" charset="0"/>
              </a:rPr>
              <a:t>) where </a:t>
            </a:r>
            <a:r>
              <a:rPr lang="en-GB" dirty="0">
                <a:cs typeface="Arial" pitchFamily="34" charset="0"/>
                <a:sym typeface="Symbol" pitchFamily="18" charset="2"/>
              </a:rPr>
              <a:t></a:t>
            </a:r>
            <a:r>
              <a:rPr lang="en-GB" dirty="0">
                <a:cs typeface="Arial" pitchFamily="34" charset="0"/>
              </a:rPr>
              <a:t> are parameters. </a:t>
            </a: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r>
              <a:rPr lang="en-GB" dirty="0">
                <a:cs typeface="Arial" pitchFamily="34" charset="0"/>
              </a:rPr>
              <a:t>If the Xs are independent with probability density function P(X</a:t>
            </a:r>
            <a:r>
              <a:rPr lang="en-GB" baseline="-30000" dirty="0">
                <a:cs typeface="Arial" pitchFamily="34" charset="0"/>
              </a:rPr>
              <a:t>i</a:t>
            </a:r>
            <a:r>
              <a:rPr lang="en-GB" dirty="0">
                <a:cs typeface="Arial" pitchFamily="34" charset="0"/>
              </a:rPr>
              <a:t>|</a:t>
            </a:r>
            <a:r>
              <a:rPr lang="en-GB" dirty="0">
                <a:cs typeface="Arial" pitchFamily="34" charset="0"/>
                <a:sym typeface="Symbol" pitchFamily="18" charset="2"/>
              </a:rPr>
              <a:t></a:t>
            </a:r>
            <a:r>
              <a:rPr lang="en-GB" dirty="0">
                <a:cs typeface="Arial" pitchFamily="34" charset="0"/>
              </a:rPr>
              <a:t>) then the joint probability of the whole set is</a:t>
            </a: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r>
              <a:rPr lang="en-GB" dirty="0">
                <a:cs typeface="Arial" pitchFamily="34" charset="0"/>
              </a:rPr>
              <a:t>Find  the parameters that maximize this function</a:t>
            </a:r>
          </a:p>
          <a:p>
            <a:pPr eaLnBrk="0" hangingPunct="0">
              <a:tabLst>
                <a:tab pos="-457200" algn="l"/>
              </a:tabLst>
            </a:pPr>
            <a:endParaRPr lang="en-GB" dirty="0">
              <a:latin typeface="Tms Rmn 18 Pt Bold"/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latin typeface="Tms Rmn 18 Pt Bold"/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latin typeface="Tms Rmn 18 Pt Bold"/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latin typeface="Tms Rmn 18 Pt Bold"/>
              <a:cs typeface="Times New Roman" pitchFamily="18" charset="0"/>
            </a:endParaRPr>
          </a:p>
          <a:p>
            <a:pPr eaLnBrk="0" hangingPunct="0">
              <a:tabLst>
                <a:tab pos="-457200" algn="l"/>
              </a:tabLst>
            </a:pPr>
            <a:r>
              <a:rPr lang="en-GB" dirty="0">
                <a:cs typeface="Arial" pitchFamily="34" charset="0"/>
              </a:rPr>
              <a:t> </a:t>
            </a:r>
            <a:endParaRPr lang="en-GB" dirty="0">
              <a:latin typeface="Tms Rmn 18 Pt Bold"/>
              <a:cs typeface="Times New Roman" pitchFamily="18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b="0" dirty="0">
              <a:latin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5328"/>
              </p:ext>
            </p:extLst>
          </p:nvPr>
        </p:nvGraphicFramePr>
        <p:xfrm>
          <a:off x="2483768" y="4250169"/>
          <a:ext cx="36147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6" name="Equation" r:id="rId3" imgW="1993680" imgH="431640" progId="Equation.3">
                  <p:embed/>
                </p:oleObj>
              </mc:Choice>
              <mc:Fallback>
                <p:oleObj name="Equation" r:id="rId3" imgW="19936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250169"/>
                        <a:ext cx="36147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Mathematical formulation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We need to minimize or maximize</a:t>
            </a:r>
          </a:p>
          <a:p>
            <a:pPr eaLnBrk="1" hangingPunct="1"/>
            <a:r>
              <a:rPr lang="en-US" dirty="0" smtClean="0">
                <a:solidFill>
                  <a:srgbClr val="00B0F0"/>
                </a:solidFill>
              </a:rPr>
              <a:t>Objective function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</a:rPr>
              <a:t>f(x) </a:t>
            </a:r>
            <a:r>
              <a:rPr lang="en-US" dirty="0" smtClean="0"/>
              <a:t>(I - cost, II - profit, III-likelihood)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dependent on </a:t>
            </a:r>
          </a:p>
          <a:p>
            <a:pPr eaLnBrk="1" hangingPunct="1"/>
            <a:r>
              <a:rPr lang="en-US" dirty="0" smtClean="0">
                <a:solidFill>
                  <a:srgbClr val="00B0F0"/>
                </a:solidFill>
              </a:rPr>
              <a:t>Parameters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F0"/>
                </a:solidFill>
              </a:rPr>
              <a:t>Unknowns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(I-height &amp; diameter, II- supply, III – parameters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Mathematical formulation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Sometimes we have </a:t>
            </a:r>
            <a:r>
              <a:rPr lang="en-US" sz="2000" dirty="0" smtClean="0">
                <a:solidFill>
                  <a:srgbClr val="00B0F0"/>
                </a:solidFill>
              </a:rPr>
              <a:t>constraints </a:t>
            </a:r>
            <a:r>
              <a:rPr lang="en-US" sz="2000" i="1" dirty="0" err="1" smtClean="0">
                <a:solidFill>
                  <a:srgbClr val="00B0F0"/>
                </a:solidFill>
                <a:latin typeface="Times New Roman" pitchFamily="18" charset="0"/>
              </a:rPr>
              <a:t>c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Times New Roman" pitchFamily="18" charset="0"/>
              </a:rPr>
              <a:t>i</a:t>
            </a:r>
            <a:r>
              <a:rPr lang="en-US" sz="2000" i="1" dirty="0" smtClean="0">
                <a:solidFill>
                  <a:srgbClr val="00B0F0"/>
                </a:solidFill>
                <a:latin typeface="Times New Roman" pitchFamily="18" charset="0"/>
              </a:rPr>
              <a:t>(x) </a:t>
            </a:r>
            <a:r>
              <a:rPr lang="en-US" sz="2000" dirty="0" smtClean="0"/>
              <a:t>satisfying equations or inequalities. Formulation: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1800" b="1" i="1" u="sng" dirty="0" smtClean="0">
                <a:solidFill>
                  <a:srgbClr val="006600"/>
                </a:solidFill>
              </a:rPr>
              <a:t>What if:</a:t>
            </a:r>
          </a:p>
          <a:p>
            <a:pPr eaLnBrk="1" hangingPunct="1"/>
            <a:r>
              <a:rPr lang="en-US" sz="1800" dirty="0" smtClean="0"/>
              <a:t>Max instead of min</a:t>
            </a:r>
          </a:p>
          <a:p>
            <a:pPr eaLnBrk="1" hangingPunct="1"/>
            <a:r>
              <a:rPr lang="en-US" sz="1800" dirty="0" smtClean="0"/>
              <a:t>Constraints are not like these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Computational Statistics-2013</a:t>
            </a:r>
            <a:endParaRPr 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357290" y="2285992"/>
          <a:ext cx="55435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6" name="Equation" r:id="rId3" imgW="2209800" imgH="457200" progId="Equation.3">
                  <p:embed/>
                </p:oleObj>
              </mc:Choice>
              <mc:Fallback>
                <p:oleObj name="Equation" r:id="rId3" imgW="220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285992"/>
                        <a:ext cx="5543550" cy="1147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36878</TotalTime>
  <Words>1128</Words>
  <Application>Microsoft Office PowerPoint</Application>
  <PresentationFormat>On-screen Show (4:3)</PresentationFormat>
  <Paragraphs>289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Theme1</vt:lpstr>
      <vt:lpstr>Equation</vt:lpstr>
      <vt:lpstr>Lecture 7: Optimization methods</vt:lpstr>
      <vt:lpstr>Overview</vt:lpstr>
      <vt:lpstr>Introduction</vt:lpstr>
      <vt:lpstr>Introduction</vt:lpstr>
      <vt:lpstr>Introduction</vt:lpstr>
      <vt:lpstr>Introduction</vt:lpstr>
      <vt:lpstr>Maximum likelihood</vt:lpstr>
      <vt:lpstr>Mathematical formulation</vt:lpstr>
      <vt:lpstr>Mathematical formulation</vt:lpstr>
      <vt:lpstr>Mathematical formulation</vt:lpstr>
      <vt:lpstr>Where we are</vt:lpstr>
      <vt:lpstr>One-dimensional minimization</vt:lpstr>
      <vt:lpstr>One-dimensional minimization</vt:lpstr>
      <vt:lpstr>R: One-dimensional minimization</vt:lpstr>
      <vt:lpstr>Multidimensional optimization</vt:lpstr>
      <vt:lpstr>Multidimensional optimization</vt:lpstr>
      <vt:lpstr>Multidimensional optimization</vt:lpstr>
      <vt:lpstr>Newton’s method</vt:lpstr>
      <vt:lpstr>Newton’s method</vt:lpstr>
      <vt:lpstr>Newton’s method</vt:lpstr>
      <vt:lpstr>Quasi-Newton methods</vt:lpstr>
      <vt:lpstr>BFGS</vt:lpstr>
      <vt:lpstr>R: Multidimensional optimization</vt:lpstr>
      <vt:lpstr>Stochastic and combinatorial optimization</vt:lpstr>
      <vt:lpstr>Stochastic and combinatorial optimization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Reading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2882</cp:revision>
  <dcterms:created xsi:type="dcterms:W3CDTF">2010-03-24T13:38:58Z</dcterms:created>
  <dcterms:modified xsi:type="dcterms:W3CDTF">2013-05-03T09:40:46Z</dcterms:modified>
</cp:coreProperties>
</file>