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60" r:id="rId6"/>
    <p:sldId id="261" r:id="rId7"/>
    <p:sldId id="262" r:id="rId8"/>
    <p:sldId id="263"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028E-6C75-912B-DA57-250E0CA35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C38FBD-4F0A-8012-6EF7-2D947B69A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57C526-40E8-3E09-F391-1F24BD3A06D7}"/>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776BBE01-4D8A-6DBF-1B6E-25B3D1BF8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C65D5-C571-B28E-0CF2-76AACB729799}"/>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9806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A053-064F-A902-91A3-8EBC66C64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1F7A1-BACF-1DDC-EFF0-4D9A20989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18E35-01CB-75A4-4ADB-EFFBBD68BC3D}"/>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1F7C0C4D-F00D-ED77-21CA-739D9DA49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E62C9-1092-0F38-7678-917715C5FE7D}"/>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00811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9C5BF-C7F4-2464-EE60-CF40965D1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270C7-9FC8-91EC-ACAE-A9CD6703F9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601EB-E793-89E8-986E-E6CD25A2D449}"/>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FFFACF6F-1B38-47FD-EBD8-C83C423EC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BF834-F490-0ABA-7668-FAF8D409AA0B}"/>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6309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3E1E-D2EB-05C6-BBD4-69A8A6122D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877F0E-7E8A-632D-F373-2EBA6F9EE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952C6-DC5F-4961-09EF-1802E9782EFF}"/>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ACAB74E5-4904-258B-5651-21CA2DA24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CFC37-555F-5764-D495-D619D1D11EBA}"/>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5155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8086-7176-A723-CBC3-8D7E4926F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DCB00C-E0A7-E4B1-A0F0-2677585EC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DD652-DC1B-DAAD-2949-FDD7B27D6A38}"/>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E10791D7-8C0C-6C90-BB22-4D0EE09AE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20A23-DC46-F6BF-04DE-60E171FFE462}"/>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280226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808D-1D46-9F30-31FE-DB2846A9D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6682F-893B-A979-313F-8AB3D00B98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4C6335-B733-A3A7-CE83-BD3914931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E5E7E5-0E3A-05BE-4865-519A221FC876}"/>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6" name="Footer Placeholder 5">
            <a:extLst>
              <a:ext uri="{FF2B5EF4-FFF2-40B4-BE49-F238E27FC236}">
                <a16:creationId xmlns:a16="http://schemas.microsoft.com/office/drawing/2014/main" id="{C01D0953-B656-30D1-2204-D9290F3D06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B6FE3-60ED-0924-53EE-0E4B3665B9D1}"/>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56698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1E2D-0864-998B-5816-13438D86A5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2944E5-223C-9B97-F22C-F305CB04D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BECDF-2930-90EB-48AB-BED90F7CD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1ACFED-A058-5099-F89B-65F049E06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19EB8-D5C2-C41E-BCAF-92DF9820E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ED2638-A307-CCB1-C356-E56262ACCCB4}"/>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8" name="Footer Placeholder 7">
            <a:extLst>
              <a:ext uri="{FF2B5EF4-FFF2-40B4-BE49-F238E27FC236}">
                <a16:creationId xmlns:a16="http://schemas.microsoft.com/office/drawing/2014/main" id="{DDCC8267-F4F2-CCE2-0546-B35AFF429C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057B09-88F0-7FA9-99AA-78FA5F574C87}"/>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20638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1479-48AF-A788-B507-134DC937F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632056-F4CC-2AA6-8D4C-833C4AF88178}"/>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4" name="Footer Placeholder 3">
            <a:extLst>
              <a:ext uri="{FF2B5EF4-FFF2-40B4-BE49-F238E27FC236}">
                <a16:creationId xmlns:a16="http://schemas.microsoft.com/office/drawing/2014/main" id="{0CBCD4A7-AC27-6512-A91C-63C6008DCE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625323-27D5-8ADD-DF0C-A26434BC5AFB}"/>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382590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47428D-CBE4-E239-F856-4203DA836358}"/>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3" name="Footer Placeholder 2">
            <a:extLst>
              <a:ext uri="{FF2B5EF4-FFF2-40B4-BE49-F238E27FC236}">
                <a16:creationId xmlns:a16="http://schemas.microsoft.com/office/drawing/2014/main" id="{FB7FDE1A-F6FC-F969-6EC1-376D0006D1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39C9B3-E06F-8DBC-016C-27173EC90ABE}"/>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4657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4AFA-146B-2D0C-960A-02D81E3B3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782775-CF67-BD77-E4C7-497083A8B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D94E4-2A06-76A7-297C-F358500E3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8E5C0-E2B6-1B63-9D82-81521DFEDF06}"/>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6" name="Footer Placeholder 5">
            <a:extLst>
              <a:ext uri="{FF2B5EF4-FFF2-40B4-BE49-F238E27FC236}">
                <a16:creationId xmlns:a16="http://schemas.microsoft.com/office/drawing/2014/main" id="{5C57489E-0316-0542-6B5F-1C9E00348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E9195A-A270-A203-E251-15D33EF1B18D}"/>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79985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7BB-E871-4442-1B0E-424E9C845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64D682-5C46-4B2F-276D-2B07637FC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3BF8F6-4405-B547-ED6D-E41381C74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BE357-6BBC-F3B5-B57C-0797DDDB07AF}"/>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6" name="Footer Placeholder 5">
            <a:extLst>
              <a:ext uri="{FF2B5EF4-FFF2-40B4-BE49-F238E27FC236}">
                <a16:creationId xmlns:a16="http://schemas.microsoft.com/office/drawing/2014/main" id="{78A7B2B8-F421-7EF0-A139-B5DD4CE74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78F30-4295-FFAE-7F29-A066E446AC02}"/>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89727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4187E-8A61-0CF8-7238-B6BBF7552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52453-029B-9473-BC85-E4BD9BD75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561F96-2E9B-4F98-5FB1-663C060BF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3DA901E2-7DFE-2816-ED07-45321DCFF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10FAA9-BFD3-3965-5788-C00D37B6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9665-6175-46C4-8089-955496D34256}" type="slidenum">
              <a:rPr lang="en-IN" smtClean="0"/>
              <a:t>‹#›</a:t>
            </a:fld>
            <a:endParaRPr lang="en-IN"/>
          </a:p>
        </p:txBody>
      </p:sp>
    </p:spTree>
    <p:extLst>
      <p:ext uri="{BB962C8B-B14F-4D97-AF65-F5344CB8AC3E}">
        <p14:creationId xmlns:p14="http://schemas.microsoft.com/office/powerpoint/2010/main" val="161467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8B503-810E-A7FE-9699-0C5E7D35573E}"/>
              </a:ext>
            </a:extLst>
          </p:cNvPr>
          <p:cNvPicPr>
            <a:picLocks noChangeAspect="1"/>
          </p:cNvPicPr>
          <p:nvPr/>
        </p:nvPicPr>
        <p:blipFill>
          <a:blip r:embed="rId2"/>
          <a:stretch>
            <a:fillRect/>
          </a:stretch>
        </p:blipFill>
        <p:spPr>
          <a:xfrm>
            <a:off x="475861" y="457200"/>
            <a:ext cx="11215396" cy="5934269"/>
          </a:xfrm>
          <a:prstGeom prst="rect">
            <a:avLst/>
          </a:prstGeom>
        </p:spPr>
      </p:pic>
    </p:spTree>
    <p:extLst>
      <p:ext uri="{BB962C8B-B14F-4D97-AF65-F5344CB8AC3E}">
        <p14:creationId xmlns:p14="http://schemas.microsoft.com/office/powerpoint/2010/main" val="334252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19F524E-3A7F-91F8-AB8A-CF75B317EB9D}"/>
              </a:ext>
            </a:extLst>
          </p:cNvPr>
          <p:cNvSpPr>
            <a:spLocks noGrp="1"/>
          </p:cNvSpPr>
          <p:nvPr>
            <p:ph idx="4294967295"/>
          </p:nvPr>
        </p:nvSpPr>
        <p:spPr>
          <a:xfrm>
            <a:off x="668991" y="2678080"/>
            <a:ext cx="10515600" cy="3695826"/>
          </a:xfrm>
        </p:spPr>
        <p:txBody>
          <a:bodyPr>
            <a:normAutofit/>
          </a:bodyPr>
          <a:lstStyle/>
          <a:p>
            <a:pPr marL="0" indent="0" algn="ctr">
              <a:buNone/>
            </a:pPr>
            <a:r>
              <a:rPr lang="en-US" sz="4400" b="1" dirty="0">
                <a:latin typeface="Garamond" panose="02020404030301010803" pitchFamily="18" charset="0"/>
              </a:rPr>
              <a:t>Suspicious Human activity detection</a:t>
            </a:r>
          </a:p>
          <a:p>
            <a:pPr marL="0" indent="0" algn="ctr">
              <a:buNone/>
            </a:pPr>
            <a:endParaRPr lang="en-US" sz="3600" b="1" dirty="0">
              <a:latin typeface="Garamond" panose="02020404030301010803" pitchFamily="18" charset="0"/>
            </a:endParaRPr>
          </a:p>
          <a:p>
            <a:pPr marL="0" indent="0" algn="ctr">
              <a:buNone/>
            </a:pPr>
            <a:r>
              <a:rPr lang="en-IN" sz="1800" dirty="0"/>
              <a:t>      Group Members:        </a:t>
            </a:r>
          </a:p>
          <a:p>
            <a:pPr marL="0" indent="0" algn="ctr">
              <a:lnSpc>
                <a:spcPct val="100000"/>
              </a:lnSpc>
              <a:buNone/>
            </a:pPr>
            <a:r>
              <a:rPr lang="en-IN" sz="1700" dirty="0">
                <a:latin typeface="Garamond" panose="02020404030301010803" pitchFamily="18" charset="0"/>
              </a:rPr>
              <a:t>21675A0506 : MA Shaik </a:t>
            </a:r>
            <a:r>
              <a:rPr lang="en-IN" sz="1700" dirty="0" err="1">
                <a:latin typeface="Garamond" panose="02020404030301010803" pitchFamily="18" charset="0"/>
              </a:rPr>
              <a:t>Shoyeb</a:t>
            </a:r>
            <a:endParaRPr lang="en-IN" sz="1700" dirty="0">
              <a:latin typeface="Garamond" panose="02020404030301010803" pitchFamily="18" charset="0"/>
            </a:endParaRPr>
          </a:p>
          <a:p>
            <a:pPr marL="0" indent="0" algn="ctr">
              <a:lnSpc>
                <a:spcPct val="100000"/>
              </a:lnSpc>
              <a:buNone/>
            </a:pPr>
            <a:r>
              <a:rPr lang="en-IN" sz="1700" dirty="0">
                <a:latin typeface="Garamond" panose="02020404030301010803" pitchFamily="18" charset="0"/>
              </a:rPr>
              <a:t> 20671A0501 : </a:t>
            </a:r>
            <a:r>
              <a:rPr lang="en-IN" sz="1700" dirty="0" err="1">
                <a:latin typeface="Garamond" panose="02020404030301010803" pitchFamily="18" charset="0"/>
              </a:rPr>
              <a:t>Ahammad</a:t>
            </a:r>
            <a:r>
              <a:rPr lang="en-IN" sz="1700" dirty="0">
                <a:latin typeface="Garamond" panose="02020404030301010803" pitchFamily="18" charset="0"/>
              </a:rPr>
              <a:t> Ali</a:t>
            </a:r>
          </a:p>
          <a:p>
            <a:pPr marL="0" indent="0" algn="ctr">
              <a:lnSpc>
                <a:spcPct val="100000"/>
              </a:lnSpc>
              <a:buNone/>
            </a:pPr>
            <a:r>
              <a:rPr lang="en-IN" sz="1700" dirty="0">
                <a:latin typeface="Garamond" panose="02020404030301010803" pitchFamily="18" charset="0"/>
              </a:rPr>
              <a:t>20671A0542 : </a:t>
            </a:r>
            <a:r>
              <a:rPr lang="en-IN" sz="1700" dirty="0" err="1">
                <a:latin typeface="Garamond" panose="02020404030301010803" pitchFamily="18" charset="0"/>
              </a:rPr>
              <a:t>Thalaboina</a:t>
            </a:r>
            <a:r>
              <a:rPr lang="en-IN" sz="1700" dirty="0">
                <a:latin typeface="Garamond" panose="02020404030301010803" pitchFamily="18" charset="0"/>
              </a:rPr>
              <a:t> Rakesh</a:t>
            </a:r>
          </a:p>
          <a:p>
            <a:pPr marL="0" indent="0" algn="ctr">
              <a:lnSpc>
                <a:spcPct val="100000"/>
              </a:lnSpc>
              <a:buNone/>
            </a:pPr>
            <a:r>
              <a:rPr lang="en-IN" sz="1700" dirty="0">
                <a:latin typeface="Garamond" panose="02020404030301010803" pitchFamily="18" charset="0"/>
              </a:rPr>
              <a:t>20671A0528 : </a:t>
            </a:r>
            <a:r>
              <a:rPr lang="en-IN" sz="1700" dirty="0" err="1">
                <a:latin typeface="Garamond" panose="02020404030301010803" pitchFamily="18" charset="0"/>
              </a:rPr>
              <a:t>Azmath</a:t>
            </a:r>
            <a:r>
              <a:rPr lang="en-IN" sz="1700" dirty="0">
                <a:latin typeface="Garamond" panose="02020404030301010803" pitchFamily="18" charset="0"/>
              </a:rPr>
              <a:t> Ali</a:t>
            </a:r>
          </a:p>
          <a:p>
            <a:pPr marL="0" indent="0" algn="ctr">
              <a:lnSpc>
                <a:spcPct val="100000"/>
              </a:lnSpc>
              <a:buNone/>
            </a:pPr>
            <a:r>
              <a:rPr lang="en-IN" sz="1700" dirty="0">
                <a:latin typeface="Garamond" panose="02020404030301010803" pitchFamily="18" charset="0"/>
              </a:rPr>
              <a:t>20671A0513 : </a:t>
            </a:r>
            <a:r>
              <a:rPr lang="en-IN" sz="1700" dirty="0" err="1">
                <a:latin typeface="Garamond" panose="02020404030301010803" pitchFamily="18" charset="0"/>
              </a:rPr>
              <a:t>G.Vamsi</a:t>
            </a:r>
            <a:endParaRPr lang="en-IN" sz="1700" dirty="0">
              <a:latin typeface="Garamond" panose="02020404030301010803" pitchFamily="18" charset="0"/>
            </a:endParaRPr>
          </a:p>
        </p:txBody>
      </p:sp>
      <p:pic>
        <p:nvPicPr>
          <p:cNvPr id="10" name="Picture 4">
            <a:extLst>
              <a:ext uri="{FF2B5EF4-FFF2-40B4-BE49-F238E27FC236}">
                <a16:creationId xmlns:a16="http://schemas.microsoft.com/office/drawing/2014/main" id="{6B0A22A2-1A2C-8B21-BB5D-5D03A711C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881" y="1064867"/>
            <a:ext cx="979820" cy="10141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2BD514C-E55E-E808-5A06-AE323FB3B2C2}"/>
              </a:ext>
            </a:extLst>
          </p:cNvPr>
          <p:cNvSpPr txBox="1"/>
          <p:nvPr/>
        </p:nvSpPr>
        <p:spPr>
          <a:xfrm>
            <a:off x="3242534" y="3500120"/>
            <a:ext cx="5889812" cy="307777"/>
          </a:xfrm>
          <a:prstGeom prst="rect">
            <a:avLst/>
          </a:prstGeom>
          <a:noFill/>
        </p:spPr>
        <p:txBody>
          <a:bodyPr wrap="square">
            <a:spAutoFit/>
          </a:bodyPr>
          <a:lstStyle/>
          <a:p>
            <a:r>
              <a:rPr lang="en-IN" sz="1400" b="1" dirty="0">
                <a:solidFill>
                  <a:schemeClr val="tx1"/>
                </a:solidFill>
                <a:latin typeface="Times New Roman" panose="02020603050405020304" charset="0"/>
                <a:cs typeface="Times New Roman" panose="02020603050405020304" charset="0"/>
              </a:rPr>
              <a:t>                      Under the Guidance of:- </a:t>
            </a:r>
            <a:r>
              <a:rPr lang="en-IN" sz="1400" b="1" dirty="0">
                <a:solidFill>
                  <a:schemeClr val="accent1">
                    <a:lumMod val="75000"/>
                  </a:schemeClr>
                </a:solidFill>
                <a:latin typeface="Times New Roman" panose="02020603050405020304" charset="0"/>
                <a:cs typeface="Times New Roman" panose="02020603050405020304" charset="0"/>
              </a:rPr>
              <a:t>G. Sreenivasulu</a:t>
            </a:r>
            <a:endParaRPr lang="en-US" b="1" dirty="0">
              <a:solidFill>
                <a:schemeClr val="accent1">
                  <a:lumMod val="75000"/>
                </a:schemeClr>
              </a:solidFill>
              <a:latin typeface="Garamond" panose="02020404030301010803" pitchFamily="18" charset="0"/>
              <a:cs typeface="Times New Roman" panose="02020603050405020304" charset="0"/>
            </a:endParaRPr>
          </a:p>
        </p:txBody>
      </p:sp>
    </p:spTree>
    <p:extLst>
      <p:ext uri="{BB962C8B-B14F-4D97-AF65-F5344CB8AC3E}">
        <p14:creationId xmlns:p14="http://schemas.microsoft.com/office/powerpoint/2010/main" val="189150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BC90-A4BE-B3C3-529A-6C8D371233CE}"/>
              </a:ext>
            </a:extLst>
          </p:cNvPr>
          <p:cNvSpPr>
            <a:spLocks noGrp="1"/>
          </p:cNvSpPr>
          <p:nvPr>
            <p:ph type="title"/>
          </p:nvPr>
        </p:nvSpPr>
        <p:spPr/>
        <p:txBody>
          <a:bodyPr>
            <a:normAutofit/>
          </a:bodyPr>
          <a:lstStyle/>
          <a:p>
            <a:pPr algn="ctr"/>
            <a:r>
              <a:rPr lang="en-US" sz="3600" b="1" dirty="0">
                <a:solidFill>
                  <a:srgbClr val="002060"/>
                </a:solidFill>
              </a:rPr>
              <a:t>ABSTRACT</a:t>
            </a:r>
            <a:endParaRPr lang="en-IN" sz="3600" dirty="0"/>
          </a:p>
        </p:txBody>
      </p:sp>
      <p:sp>
        <p:nvSpPr>
          <p:cNvPr id="3" name="Content Placeholder 2">
            <a:extLst>
              <a:ext uri="{FF2B5EF4-FFF2-40B4-BE49-F238E27FC236}">
                <a16:creationId xmlns:a16="http://schemas.microsoft.com/office/drawing/2014/main" id="{4238C601-05D7-E4AA-34F3-D1375EC42265}"/>
              </a:ext>
            </a:extLst>
          </p:cNvPr>
          <p:cNvSpPr>
            <a:spLocks noGrp="1"/>
          </p:cNvSpPr>
          <p:nvPr>
            <p:ph idx="1"/>
          </p:nvPr>
        </p:nvSpPr>
        <p:spPr>
          <a:xfrm>
            <a:off x="838200" y="1690688"/>
            <a:ext cx="10515600" cy="4486275"/>
          </a:xfrm>
        </p:spPr>
        <p:txBody>
          <a:bodyPr>
            <a:normAutofit fontScale="70000" lnSpcReduction="20000"/>
          </a:bodyPr>
          <a:lstStyle/>
          <a:p>
            <a:pPr marL="0" indent="0" algn="just" defTabSz="457200">
              <a:lnSpc>
                <a:spcPct val="150000"/>
              </a:lnSpc>
              <a:spcBef>
                <a:spcPct val="20000"/>
              </a:spcBef>
              <a:spcAft>
                <a:spcPts val="600"/>
              </a:spcAft>
              <a:buClr>
                <a:schemeClr val="accent1"/>
              </a:buClr>
              <a:buSzPct val="115000"/>
              <a:buNone/>
            </a:pPr>
            <a:r>
              <a:rPr lang="en-US" sz="2400" dirty="0">
                <a:solidFill>
                  <a:schemeClr val="tx1">
                    <a:lumMod val="85000"/>
                    <a:lumOff val="15000"/>
                  </a:schemeClr>
                </a:solidFill>
                <a:latin typeface="+mj-lt"/>
              </a:rPr>
              <a:t>With the increasing prevalence of closed-circuit television (CCTV) systems in public and private spaces, the need for effective surveillance and security measures has become paramount. This study presents an integrated approach for the detection of suspicious activities using CCTV footages, aiming to enhance public safety and security. This project leverages advancements in computer vision and machine learning techniques to automatically analyze video streams and identify anomalous behavior. The primary focus is on domestic settings where privacy concerns and the need for accurate detection are particularly crucial. The research involves the development of a robust model capable of recognizing a diverse range of suspicious activities without compromising individual privacy. The methodology includes the collection of a comprehensive dataset, encompassing various normal and suspicious activities in domestic environments. Frame-level and temporal features are extracted using convolutional neural networks (CNNs) for spatial information and recurrent neural networks (RNNs) for temporal dependencies. The model is trained and fine-tuned using advanced deep learning techniques to optimize performance. The proposed system represents a significant step towards the development of intelligent surveillance solutions that balance the imperative of public safety with the importance of individual privacy.</a:t>
            </a:r>
            <a:endParaRPr lang="en-IN" sz="2400" dirty="0">
              <a:solidFill>
                <a:schemeClr val="tx1">
                  <a:lumMod val="85000"/>
                  <a:lumOff val="15000"/>
                </a:schemeClr>
              </a:solidFill>
              <a:latin typeface="+mj-lt"/>
            </a:endParaRPr>
          </a:p>
        </p:txBody>
      </p:sp>
    </p:spTree>
    <p:extLst>
      <p:ext uri="{BB962C8B-B14F-4D97-AF65-F5344CB8AC3E}">
        <p14:creationId xmlns:p14="http://schemas.microsoft.com/office/powerpoint/2010/main" val="286396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23EA-1C63-6CD5-5566-485A915FC394}"/>
              </a:ext>
            </a:extLst>
          </p:cNvPr>
          <p:cNvSpPr>
            <a:spLocks noGrp="1"/>
          </p:cNvSpPr>
          <p:nvPr>
            <p:ph type="title"/>
          </p:nvPr>
        </p:nvSpPr>
        <p:spPr/>
        <p:txBody>
          <a:bodyPr>
            <a:normAutofit/>
          </a:bodyPr>
          <a:lstStyle/>
          <a:p>
            <a:pPr algn="ctr"/>
            <a:r>
              <a:rPr lang="en-IN" sz="3600" b="1" dirty="0">
                <a:solidFill>
                  <a:srgbClr val="002060"/>
                </a:solidFill>
              </a:rPr>
              <a:t>INTRODUCTION</a:t>
            </a:r>
          </a:p>
        </p:txBody>
      </p:sp>
      <p:sp>
        <p:nvSpPr>
          <p:cNvPr id="3" name="Content Placeholder 2">
            <a:extLst>
              <a:ext uri="{FF2B5EF4-FFF2-40B4-BE49-F238E27FC236}">
                <a16:creationId xmlns:a16="http://schemas.microsoft.com/office/drawing/2014/main" id="{B52E2147-D0FA-3544-FCD0-5C65036C060F}"/>
              </a:ext>
            </a:extLst>
          </p:cNvPr>
          <p:cNvSpPr>
            <a:spLocks noGrp="1"/>
          </p:cNvSpPr>
          <p:nvPr>
            <p:ph idx="1"/>
          </p:nvPr>
        </p:nvSpPr>
        <p:spPr/>
        <p:txBody>
          <a:bodyPr>
            <a:normAutofit/>
          </a:bodyPr>
          <a:lstStyle/>
          <a:p>
            <a:pPr marL="0" indent="0" algn="just">
              <a:lnSpc>
                <a:spcPct val="150000"/>
              </a:lnSpc>
              <a:buNone/>
            </a:pPr>
            <a:r>
              <a:rPr lang="en-US" sz="1700" dirty="0">
                <a:latin typeface="+mj-lt"/>
              </a:rPr>
              <a:t>In an era marked by escalating security concerns and technological advancements, our project, "Suspicious Activity Detection through Deep Learning Integration with CCTV Surveillance," represents a pioneering effort to redefine the capabilities of surveillance systems. The primary objective of this project is to develop a sophisticated framework that employs deep learning techniques to autonomously detect and categorize suspicious activities within CCTV surveillance footage.</a:t>
            </a:r>
          </a:p>
          <a:p>
            <a:pPr marL="0" indent="0" algn="just">
              <a:lnSpc>
                <a:spcPct val="150000"/>
              </a:lnSpc>
              <a:buNone/>
            </a:pPr>
            <a:r>
              <a:rPr lang="en-US" sz="1700" dirty="0">
                <a:latin typeface="+mj-lt"/>
              </a:rPr>
              <a:t>The increasing ubiquity of surveillance cameras in public and private spaces provides an opportunity to enhance security measures. Traditional surveillance systems often struggle to effectively differentiate between normal and potentially threatening activities. Our motivation is to address this limitation by harnessing the capabilities of deep learning, a subset of artificial intelligence that excels in learning intricate patterns from complex data.</a:t>
            </a:r>
          </a:p>
          <a:p>
            <a:pPr marL="0" indent="0" algn="just">
              <a:lnSpc>
                <a:spcPct val="150000"/>
              </a:lnSpc>
              <a:buNone/>
            </a:pPr>
            <a:endParaRPr lang="en-IN" dirty="0">
              <a:latin typeface="+mj-lt"/>
            </a:endParaRPr>
          </a:p>
        </p:txBody>
      </p:sp>
    </p:spTree>
    <p:extLst>
      <p:ext uri="{BB962C8B-B14F-4D97-AF65-F5344CB8AC3E}">
        <p14:creationId xmlns:p14="http://schemas.microsoft.com/office/powerpoint/2010/main" val="128408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E2E2-D508-E091-A7AB-ADFC64C5D0AF}"/>
              </a:ext>
            </a:extLst>
          </p:cNvPr>
          <p:cNvSpPr>
            <a:spLocks noGrp="1"/>
          </p:cNvSpPr>
          <p:nvPr>
            <p:ph type="title"/>
          </p:nvPr>
        </p:nvSpPr>
        <p:spPr/>
        <p:txBody>
          <a:bodyPr>
            <a:normAutofit/>
          </a:bodyPr>
          <a:lstStyle/>
          <a:p>
            <a:pPr algn="ctr"/>
            <a:r>
              <a:rPr lang="en-US" sz="3600" b="1" dirty="0">
                <a:solidFill>
                  <a:srgbClr val="002060"/>
                </a:solidFill>
              </a:rPr>
              <a:t>OBJECTIVES</a:t>
            </a:r>
            <a:endParaRPr lang="en-IN" sz="3600" b="1" dirty="0"/>
          </a:p>
        </p:txBody>
      </p:sp>
      <p:sp>
        <p:nvSpPr>
          <p:cNvPr id="3" name="Content Placeholder 2">
            <a:extLst>
              <a:ext uri="{FF2B5EF4-FFF2-40B4-BE49-F238E27FC236}">
                <a16:creationId xmlns:a16="http://schemas.microsoft.com/office/drawing/2014/main" id="{C6858D72-E15D-8A6E-DA61-CF8ED4E5C4D6}"/>
              </a:ext>
            </a:extLst>
          </p:cNvPr>
          <p:cNvSpPr>
            <a:spLocks noGrp="1"/>
          </p:cNvSpPr>
          <p:nvPr>
            <p:ph idx="1"/>
          </p:nvPr>
        </p:nvSpPr>
        <p:spPr/>
        <p:txBody>
          <a:bodyPr>
            <a:normAutofit/>
          </a:bodyPr>
          <a:lstStyle/>
          <a:p>
            <a:pPr algn="l">
              <a:lnSpc>
                <a:spcPct val="150000"/>
              </a:lnSpc>
              <a:buFont typeface="+mj-lt"/>
              <a:buAutoNum type="arabicPeriod"/>
            </a:pPr>
            <a:r>
              <a:rPr lang="en-US" sz="1700" b="1" i="0" dirty="0">
                <a:effectLst/>
                <a:latin typeface="+mj-lt"/>
              </a:rPr>
              <a:t>Enhanced Detection Accuracy:</a:t>
            </a:r>
            <a:r>
              <a:rPr lang="en-US" sz="1700" b="0" i="0" dirty="0">
                <a:effectLst/>
                <a:latin typeface="+mj-lt"/>
              </a:rPr>
              <a:t> Utilizing state-of-the-art deep learning architectures, our system aims to achieve superior accuracy in distinguishing between normal and anomalous behaviors within surveillance footage.</a:t>
            </a:r>
          </a:p>
          <a:p>
            <a:pPr algn="l">
              <a:lnSpc>
                <a:spcPct val="150000"/>
              </a:lnSpc>
              <a:buFont typeface="+mj-lt"/>
              <a:buAutoNum type="arabicPeriod"/>
            </a:pPr>
            <a:r>
              <a:rPr lang="en-US" sz="1700" b="1" i="0" dirty="0">
                <a:effectLst/>
                <a:latin typeface="+mj-lt"/>
              </a:rPr>
              <a:t>Temporal and Spatial Analysis:</a:t>
            </a:r>
            <a:r>
              <a:rPr lang="en-US" sz="1700" b="0" i="0" dirty="0">
                <a:effectLst/>
                <a:latin typeface="+mj-lt"/>
              </a:rPr>
              <a:t> The project integrates temporal modeling techniques such as recurrent neural networks (RNNs) with spatial feature extraction using convolutional neural networks (CNNs). This approach allows for a holistic analysis of both the temporal and spatial dimensions of video sequences.</a:t>
            </a:r>
          </a:p>
          <a:p>
            <a:pPr algn="l">
              <a:lnSpc>
                <a:spcPct val="150000"/>
              </a:lnSpc>
              <a:buFont typeface="+mj-lt"/>
              <a:buAutoNum type="arabicPeriod"/>
            </a:pPr>
            <a:r>
              <a:rPr lang="en-US" sz="1700" b="1" i="0" dirty="0">
                <a:effectLst/>
                <a:latin typeface="+mj-lt"/>
              </a:rPr>
              <a:t>Real-time Processing:</a:t>
            </a:r>
            <a:r>
              <a:rPr lang="en-US" sz="1700" b="0" i="0" dirty="0">
                <a:effectLst/>
                <a:latin typeface="+mj-lt"/>
              </a:rPr>
              <a:t> Implementing efficient algorithms for real-time processing, our framework ensures timely identification of suspicious activities, facilitating prompt responses to potential security threats.</a:t>
            </a:r>
          </a:p>
          <a:p>
            <a:pPr marL="0" indent="0" algn="just">
              <a:lnSpc>
                <a:spcPct val="150000"/>
              </a:lnSpc>
              <a:buNone/>
            </a:pPr>
            <a:endParaRPr lang="en-IN" sz="1800" dirty="0">
              <a:latin typeface="+mj-lt"/>
            </a:endParaRPr>
          </a:p>
        </p:txBody>
      </p:sp>
    </p:spTree>
    <p:extLst>
      <p:ext uri="{BB962C8B-B14F-4D97-AF65-F5344CB8AC3E}">
        <p14:creationId xmlns:p14="http://schemas.microsoft.com/office/powerpoint/2010/main" val="125092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42DA-5170-C7B1-1959-254B97ADF304}"/>
              </a:ext>
            </a:extLst>
          </p:cNvPr>
          <p:cNvSpPr>
            <a:spLocks noGrp="1"/>
          </p:cNvSpPr>
          <p:nvPr>
            <p:ph type="title"/>
          </p:nvPr>
        </p:nvSpPr>
        <p:spPr/>
        <p:txBody>
          <a:bodyPr>
            <a:normAutofit/>
          </a:bodyPr>
          <a:lstStyle/>
          <a:p>
            <a:pPr algn="ctr"/>
            <a:r>
              <a:rPr kumimoji="0" lang="en-US" sz="3600" b="1" i="0" u="none" strike="noStrike" kern="1200" cap="none" spc="0" normalizeH="0" baseline="0" noProof="0" dirty="0">
                <a:ln w="3175" cmpd="sng">
                  <a:noFill/>
                </a:ln>
                <a:solidFill>
                  <a:srgbClr val="002060"/>
                </a:solidFill>
                <a:effectLst/>
                <a:uLnTx/>
                <a:uFillTx/>
                <a:ea typeface="+mj-ea"/>
                <a:cs typeface="+mj-cs"/>
              </a:rPr>
              <a:t>EXISTING SYSTEMS</a:t>
            </a:r>
            <a:endParaRPr lang="en-IN" sz="3600" b="1" dirty="0"/>
          </a:p>
        </p:txBody>
      </p:sp>
      <p:sp>
        <p:nvSpPr>
          <p:cNvPr id="3" name="Content Placeholder 2">
            <a:extLst>
              <a:ext uri="{FF2B5EF4-FFF2-40B4-BE49-F238E27FC236}">
                <a16:creationId xmlns:a16="http://schemas.microsoft.com/office/drawing/2014/main" id="{EE5030F7-4664-4661-664A-3AAA6FCB40A0}"/>
              </a:ext>
            </a:extLst>
          </p:cNvPr>
          <p:cNvSpPr>
            <a:spLocks noGrp="1"/>
          </p:cNvSpPr>
          <p:nvPr>
            <p:ph idx="1"/>
          </p:nvPr>
        </p:nvSpPr>
        <p:spPr/>
        <p:txBody>
          <a:bodyPr>
            <a:normAutofit fontScale="70000" lnSpcReduction="20000"/>
          </a:bodyPr>
          <a:lstStyle/>
          <a:p>
            <a:pPr marL="0" indent="0">
              <a:lnSpc>
                <a:spcPct val="120000"/>
              </a:lnSpc>
              <a:buNone/>
            </a:pPr>
            <a:r>
              <a:rPr lang="en-US" sz="2400" dirty="0">
                <a:solidFill>
                  <a:schemeClr val="tx1">
                    <a:lumMod val="85000"/>
                    <a:lumOff val="15000"/>
                  </a:schemeClr>
                </a:solidFill>
                <a:latin typeface="+mj-lt"/>
              </a:rPr>
              <a:t>Before the implementation of advanced surveillance systems, various traditional approaches and human-centric methods contribute to maintaining security and identifying potential threats. Here's a brief overview:</a:t>
            </a:r>
          </a:p>
          <a:p>
            <a:pPr marL="0" indent="0">
              <a:lnSpc>
                <a:spcPct val="120000"/>
              </a:lnSpc>
              <a:buNone/>
            </a:pPr>
            <a:r>
              <a:rPr lang="en-US" sz="2400" b="1" dirty="0">
                <a:solidFill>
                  <a:schemeClr val="tx1">
                    <a:lumMod val="85000"/>
                    <a:lumOff val="15000"/>
                  </a:schemeClr>
                </a:solidFill>
                <a:latin typeface="+mj-lt"/>
              </a:rPr>
              <a:t>Manual Monitoring</a:t>
            </a:r>
            <a:r>
              <a:rPr lang="en-US" sz="2400" dirty="0">
                <a:solidFill>
                  <a:schemeClr val="tx1">
                    <a:lumMod val="85000"/>
                    <a:lumOff val="15000"/>
                  </a:schemeClr>
                </a:solidFill>
                <a:latin typeface="+mj-lt"/>
              </a:rPr>
              <a:t>: Human security personnel manually monitor CCTV feeds in real-time.</a:t>
            </a:r>
          </a:p>
          <a:p>
            <a:pPr marL="0" indent="0">
              <a:lnSpc>
                <a:spcPct val="120000"/>
              </a:lnSpc>
              <a:buNone/>
            </a:pPr>
            <a:r>
              <a:rPr lang="en-US" sz="2400" b="1" dirty="0">
                <a:solidFill>
                  <a:schemeClr val="tx1">
                    <a:lumMod val="85000"/>
                    <a:lumOff val="15000"/>
                  </a:schemeClr>
                </a:solidFill>
                <a:latin typeface="+mj-lt"/>
              </a:rPr>
              <a:t>Incident Reporting</a:t>
            </a:r>
            <a:r>
              <a:rPr lang="en-US" sz="2400" dirty="0">
                <a:solidFill>
                  <a:schemeClr val="tx1">
                    <a:lumMod val="85000"/>
                    <a:lumOff val="15000"/>
                  </a:schemeClr>
                </a:solidFill>
                <a:latin typeface="+mj-lt"/>
              </a:rPr>
              <a:t>: Community members or on-site security personnel report suspicious activities.</a:t>
            </a:r>
          </a:p>
          <a:p>
            <a:pPr marL="0" indent="0">
              <a:lnSpc>
                <a:spcPct val="120000"/>
              </a:lnSpc>
              <a:buNone/>
            </a:pPr>
            <a:r>
              <a:rPr lang="en-US" sz="2400" b="1" dirty="0">
                <a:solidFill>
                  <a:schemeClr val="tx1">
                    <a:lumMod val="85000"/>
                    <a:lumOff val="15000"/>
                  </a:schemeClr>
                </a:solidFill>
                <a:latin typeface="+mj-lt"/>
              </a:rPr>
              <a:t>Resource Requirements</a:t>
            </a:r>
            <a:r>
              <a:rPr lang="en-US" sz="2400" dirty="0">
                <a:solidFill>
                  <a:schemeClr val="tx1">
                    <a:lumMod val="85000"/>
                    <a:lumOff val="15000"/>
                  </a:schemeClr>
                </a:solidFill>
                <a:latin typeface="+mj-lt"/>
              </a:rPr>
              <a:t>: Effective manual monitoring requires a significant allocation of human resources, leading to high operational costs.</a:t>
            </a:r>
          </a:p>
          <a:p>
            <a:pPr marL="0" indent="0">
              <a:lnSpc>
                <a:spcPct val="120000"/>
              </a:lnSpc>
              <a:buNone/>
            </a:pPr>
            <a:endParaRPr lang="en-US" sz="2400" dirty="0">
              <a:solidFill>
                <a:schemeClr val="tx1">
                  <a:lumMod val="85000"/>
                  <a:lumOff val="15000"/>
                </a:schemeClr>
              </a:solidFill>
              <a:latin typeface="+mj-lt"/>
            </a:endParaRPr>
          </a:p>
          <a:p>
            <a:pPr marL="0" indent="0">
              <a:lnSpc>
                <a:spcPct val="120000"/>
              </a:lnSpc>
              <a:buNone/>
            </a:pPr>
            <a:r>
              <a:rPr lang="en-US" sz="2400" b="1" dirty="0">
                <a:solidFill>
                  <a:schemeClr val="tx1">
                    <a:lumMod val="85000"/>
                    <a:lumOff val="15000"/>
                  </a:schemeClr>
                </a:solidFill>
                <a:latin typeface="+mj-lt"/>
              </a:rPr>
              <a:t>Limitations of Existing Approaches:</a:t>
            </a:r>
          </a:p>
          <a:p>
            <a:pPr>
              <a:lnSpc>
                <a:spcPct val="120000"/>
              </a:lnSpc>
            </a:pPr>
            <a:r>
              <a:rPr lang="en-US" sz="2400" b="1" dirty="0">
                <a:solidFill>
                  <a:schemeClr val="tx1">
                    <a:lumMod val="85000"/>
                    <a:lumOff val="15000"/>
                  </a:schemeClr>
                </a:solidFill>
                <a:latin typeface="+mj-lt"/>
              </a:rPr>
              <a:t>Subjectivity</a:t>
            </a:r>
            <a:r>
              <a:rPr lang="en-US" sz="2400" dirty="0">
                <a:solidFill>
                  <a:schemeClr val="tx1">
                    <a:lumMod val="85000"/>
                    <a:lumOff val="15000"/>
                  </a:schemeClr>
                </a:solidFill>
                <a:latin typeface="+mj-lt"/>
              </a:rPr>
              <a:t>: Human monitoring is subjective and may be influenced by biases or fatigue.</a:t>
            </a:r>
          </a:p>
          <a:p>
            <a:pPr>
              <a:lnSpc>
                <a:spcPct val="120000"/>
              </a:lnSpc>
            </a:pPr>
            <a:r>
              <a:rPr lang="en-US" sz="2400" b="1" dirty="0">
                <a:solidFill>
                  <a:schemeClr val="tx1">
                    <a:lumMod val="85000"/>
                    <a:lumOff val="15000"/>
                  </a:schemeClr>
                </a:solidFill>
                <a:latin typeface="+mj-lt"/>
              </a:rPr>
              <a:t>Scalability</a:t>
            </a:r>
            <a:r>
              <a:rPr lang="en-US" sz="2400" dirty="0">
                <a:solidFill>
                  <a:schemeClr val="tx1">
                    <a:lumMod val="85000"/>
                    <a:lumOff val="15000"/>
                  </a:schemeClr>
                </a:solidFill>
                <a:latin typeface="+mj-lt"/>
              </a:rPr>
              <a:t>: Human-centric approaches struggle to scale efficiently in large or complex environments.</a:t>
            </a:r>
          </a:p>
          <a:p>
            <a:pPr>
              <a:lnSpc>
                <a:spcPct val="120000"/>
              </a:lnSpc>
            </a:pPr>
            <a:r>
              <a:rPr lang="en-US" sz="2400" b="1" dirty="0">
                <a:solidFill>
                  <a:schemeClr val="tx1">
                    <a:lumMod val="85000"/>
                    <a:lumOff val="15000"/>
                  </a:schemeClr>
                </a:solidFill>
                <a:latin typeface="+mj-lt"/>
              </a:rPr>
              <a:t>Delay in Response</a:t>
            </a:r>
            <a:r>
              <a:rPr lang="en-US" sz="2400" dirty="0">
                <a:solidFill>
                  <a:schemeClr val="tx1">
                    <a:lumMod val="85000"/>
                    <a:lumOff val="15000"/>
                  </a:schemeClr>
                </a:solidFill>
                <a:latin typeface="+mj-lt"/>
              </a:rPr>
              <a:t>: Reactive measures might lead to delays in responding to potential threats.</a:t>
            </a:r>
          </a:p>
          <a:p>
            <a:pPr>
              <a:lnSpc>
                <a:spcPct val="120000"/>
              </a:lnSpc>
            </a:pPr>
            <a:r>
              <a:rPr lang="en-US" sz="2400" b="1" dirty="0">
                <a:solidFill>
                  <a:schemeClr val="tx1">
                    <a:lumMod val="85000"/>
                    <a:lumOff val="15000"/>
                  </a:schemeClr>
                </a:solidFill>
                <a:latin typeface="+mj-lt"/>
              </a:rPr>
              <a:t>Limited Automation</a:t>
            </a:r>
            <a:r>
              <a:rPr lang="en-US" sz="2400" dirty="0">
                <a:solidFill>
                  <a:schemeClr val="tx1">
                    <a:lumMod val="85000"/>
                    <a:lumOff val="15000"/>
                  </a:schemeClr>
                </a:solidFill>
                <a:latin typeface="+mj-lt"/>
              </a:rPr>
              <a:t>: Rule-based systems lack adaptability and may produce false alarms or miss nuanced patterns.</a:t>
            </a:r>
            <a:endParaRPr lang="en-IN" sz="2400" dirty="0">
              <a:solidFill>
                <a:schemeClr val="tx1">
                  <a:lumMod val="85000"/>
                  <a:lumOff val="15000"/>
                </a:schemeClr>
              </a:solidFill>
              <a:latin typeface="+mj-lt"/>
            </a:endParaRPr>
          </a:p>
        </p:txBody>
      </p:sp>
    </p:spTree>
    <p:extLst>
      <p:ext uri="{BB962C8B-B14F-4D97-AF65-F5344CB8AC3E}">
        <p14:creationId xmlns:p14="http://schemas.microsoft.com/office/powerpoint/2010/main" val="47085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8CD5-06EE-3779-6850-778AF2D6B477}"/>
              </a:ext>
            </a:extLst>
          </p:cNvPr>
          <p:cNvSpPr>
            <a:spLocks noGrp="1"/>
          </p:cNvSpPr>
          <p:nvPr>
            <p:ph type="title"/>
          </p:nvPr>
        </p:nvSpPr>
        <p:spPr/>
        <p:txBody>
          <a:bodyPr>
            <a:normAutofit/>
          </a:bodyPr>
          <a:lstStyle/>
          <a:p>
            <a:pPr algn="ctr"/>
            <a:r>
              <a:rPr kumimoji="0" lang="en-US" sz="3600" b="1" i="0" u="none" strike="noStrike" kern="1200" cap="none" spc="0" normalizeH="0" baseline="0" noProof="0" dirty="0">
                <a:ln w="3175" cmpd="sng">
                  <a:noFill/>
                </a:ln>
                <a:solidFill>
                  <a:srgbClr val="002060"/>
                </a:solidFill>
                <a:effectLst/>
                <a:uLnTx/>
                <a:uFillTx/>
                <a:ea typeface="+mj-ea"/>
                <a:cs typeface="+mj-cs"/>
              </a:rPr>
              <a:t>PROPOSED SYSTEM</a:t>
            </a:r>
            <a:endParaRPr lang="en-IN" sz="3600" b="1" dirty="0"/>
          </a:p>
        </p:txBody>
      </p:sp>
      <p:sp>
        <p:nvSpPr>
          <p:cNvPr id="3" name="Content Placeholder 2">
            <a:extLst>
              <a:ext uri="{FF2B5EF4-FFF2-40B4-BE49-F238E27FC236}">
                <a16:creationId xmlns:a16="http://schemas.microsoft.com/office/drawing/2014/main" id="{8C48DF39-B310-02A4-D105-315BB3F5A7D3}"/>
              </a:ext>
            </a:extLst>
          </p:cNvPr>
          <p:cNvSpPr>
            <a:spLocks noGrp="1"/>
          </p:cNvSpPr>
          <p:nvPr>
            <p:ph idx="1"/>
          </p:nvPr>
        </p:nvSpPr>
        <p:spPr>
          <a:xfrm>
            <a:off x="838200" y="1690688"/>
            <a:ext cx="10515600" cy="4486275"/>
          </a:xfrm>
        </p:spPr>
        <p:txBody>
          <a:bodyPr>
            <a:normAutofit/>
          </a:bodyPr>
          <a:lstStyle/>
          <a:p>
            <a:pPr marL="0" indent="0" algn="just">
              <a:lnSpc>
                <a:spcPct val="120000"/>
              </a:lnSpc>
              <a:buNone/>
            </a:pPr>
            <a:r>
              <a:rPr lang="en-US" sz="1700" dirty="0">
                <a:latin typeface="+mj-lt"/>
              </a:rPr>
              <a:t>The proposed system aims to overcome their limitations by introducing automation, real-time analysis, and the ability to learn complex patterns. The advanced system seeks to:</a:t>
            </a:r>
          </a:p>
          <a:p>
            <a:pPr algn="just">
              <a:lnSpc>
                <a:spcPct val="120000"/>
              </a:lnSpc>
            </a:pPr>
            <a:r>
              <a:rPr lang="en-US" sz="1700" b="1" dirty="0">
                <a:latin typeface="+mj-lt"/>
              </a:rPr>
              <a:t>Improve Accuracy</a:t>
            </a:r>
            <a:r>
              <a:rPr lang="en-US" sz="1700" dirty="0">
                <a:latin typeface="+mj-lt"/>
              </a:rPr>
              <a:t>: By leveraging deep learning, the system aims to enhance accuracy in identifying both known and novel suspicious activities.</a:t>
            </a:r>
          </a:p>
          <a:p>
            <a:pPr algn="just">
              <a:lnSpc>
                <a:spcPct val="120000"/>
              </a:lnSpc>
            </a:pPr>
            <a:r>
              <a:rPr lang="en-US" sz="1700" b="1" dirty="0">
                <a:latin typeface="+mj-lt"/>
              </a:rPr>
              <a:t>Enable Real-time Detection</a:t>
            </a:r>
            <a:r>
              <a:rPr lang="en-US" sz="1700" dirty="0">
                <a:latin typeface="+mj-lt"/>
              </a:rPr>
              <a:t>: Unlike manual monitoring, the proposed system processes video feeds in real-time, allowing for immediate identification and response.</a:t>
            </a:r>
          </a:p>
          <a:p>
            <a:pPr algn="just">
              <a:lnSpc>
                <a:spcPct val="120000"/>
              </a:lnSpc>
            </a:pPr>
            <a:r>
              <a:rPr lang="en-US" sz="1700" b="1" dirty="0">
                <a:latin typeface="+mj-lt"/>
              </a:rPr>
              <a:t>Scale Efficiency</a:t>
            </a:r>
            <a:r>
              <a:rPr lang="en-US" sz="1700" dirty="0">
                <a:latin typeface="+mj-lt"/>
              </a:rPr>
              <a:t>: Through automated analysis, the system aims to scale efficiently across various environments, reducing the need for extensive human resources.</a:t>
            </a:r>
          </a:p>
          <a:p>
            <a:pPr algn="just">
              <a:lnSpc>
                <a:spcPct val="120000"/>
              </a:lnSpc>
            </a:pPr>
            <a:r>
              <a:rPr lang="en-US" sz="1700" b="1" dirty="0">
                <a:latin typeface="+mj-lt"/>
              </a:rPr>
              <a:t>Address Privacy Concerns</a:t>
            </a:r>
            <a:r>
              <a:rPr lang="en-US" sz="1700" dirty="0">
                <a:latin typeface="+mj-lt"/>
              </a:rPr>
              <a:t>: Privacy-preserving mechanisms in the proposed system aim to strike a balance between security and privacy.</a:t>
            </a:r>
          </a:p>
          <a:p>
            <a:pPr algn="just">
              <a:lnSpc>
                <a:spcPct val="120000"/>
              </a:lnSpc>
            </a:pPr>
            <a:r>
              <a:rPr lang="en-US" sz="1700" b="1" dirty="0">
                <a:latin typeface="+mj-lt"/>
              </a:rPr>
              <a:t>Facilitate Proactive Measures</a:t>
            </a:r>
            <a:r>
              <a:rPr lang="en-US" sz="1700" dirty="0">
                <a:latin typeface="+mj-lt"/>
              </a:rPr>
              <a:t>: By detecting suspicious activities promptly, the system aims to enable proactive measures, preventing incidents before they escalate.</a:t>
            </a:r>
          </a:p>
          <a:p>
            <a:pPr marL="0" indent="0" algn="just">
              <a:lnSpc>
                <a:spcPct val="160000"/>
              </a:lnSpc>
              <a:buNone/>
            </a:pPr>
            <a:endParaRPr lang="en-IN" sz="1700" dirty="0">
              <a:latin typeface="+mj-lt"/>
            </a:endParaRPr>
          </a:p>
        </p:txBody>
      </p:sp>
    </p:spTree>
    <p:extLst>
      <p:ext uri="{BB962C8B-B14F-4D97-AF65-F5344CB8AC3E}">
        <p14:creationId xmlns:p14="http://schemas.microsoft.com/office/powerpoint/2010/main" val="312505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9DAC-1B2F-58AC-5ED8-3286C4595068}"/>
              </a:ext>
            </a:extLst>
          </p:cNvPr>
          <p:cNvSpPr>
            <a:spLocks noGrp="1"/>
          </p:cNvSpPr>
          <p:nvPr>
            <p:ph type="title"/>
          </p:nvPr>
        </p:nvSpPr>
        <p:spPr/>
        <p:txBody>
          <a:bodyPr>
            <a:normAutofit/>
          </a:bodyPr>
          <a:lstStyle/>
          <a:p>
            <a:pPr algn="ctr"/>
            <a:r>
              <a:rPr lang="en-IN" sz="3600" b="1" dirty="0">
                <a:solidFill>
                  <a:srgbClr val="002060"/>
                </a:solidFill>
              </a:rPr>
              <a:t>ARCHITECHTURE OF CNN MODEL</a:t>
            </a:r>
          </a:p>
        </p:txBody>
      </p:sp>
      <p:pic>
        <p:nvPicPr>
          <p:cNvPr id="5" name="Content Placeholder 4">
            <a:extLst>
              <a:ext uri="{FF2B5EF4-FFF2-40B4-BE49-F238E27FC236}">
                <a16:creationId xmlns:a16="http://schemas.microsoft.com/office/drawing/2014/main" id="{DB341B5B-9041-28E5-B0C3-77507D275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239" y="1859280"/>
            <a:ext cx="9111536" cy="4500880"/>
          </a:xfrm>
        </p:spPr>
      </p:pic>
    </p:spTree>
    <p:extLst>
      <p:ext uri="{BB962C8B-B14F-4D97-AF65-F5344CB8AC3E}">
        <p14:creationId xmlns:p14="http://schemas.microsoft.com/office/powerpoint/2010/main" val="358011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09B06-2D7A-3199-59C7-006EB2052FCC}"/>
              </a:ext>
            </a:extLst>
          </p:cNvPr>
          <p:cNvSpPr>
            <a:spLocks noGrp="1"/>
          </p:cNvSpPr>
          <p:nvPr>
            <p:ph idx="1"/>
          </p:nvPr>
        </p:nvSpPr>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1988204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781</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Garamond</vt:lpstr>
      <vt:lpstr>Times New Roman</vt:lpstr>
      <vt:lpstr>Office Theme</vt:lpstr>
      <vt:lpstr>PowerPoint Presentation</vt:lpstr>
      <vt:lpstr>PowerPoint Presentation</vt:lpstr>
      <vt:lpstr>ABSTRACT</vt:lpstr>
      <vt:lpstr>INTRODUCTION</vt:lpstr>
      <vt:lpstr>OBJECTIVES</vt:lpstr>
      <vt:lpstr>EXISTING SYSTEMS</vt:lpstr>
      <vt:lpstr>PROPOSED SYSTEM</vt:lpstr>
      <vt:lpstr>ARCHITECHTURE OF CNN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bandari</dc:creator>
  <cp:lastModifiedBy>Syed Ahmed</cp:lastModifiedBy>
  <cp:revision>38</cp:revision>
  <dcterms:created xsi:type="dcterms:W3CDTF">2023-01-30T13:56:54Z</dcterms:created>
  <dcterms:modified xsi:type="dcterms:W3CDTF">2023-11-21T16:09:12Z</dcterms:modified>
</cp:coreProperties>
</file>