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13A52-3833-4261-BC53-58266D371A5C}" v="5" dt="2025-04-23T18:22:52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del" userId="238d361557673093" providerId="LiveId" clId="{03113A52-3833-4261-BC53-58266D371A5C}"/>
    <pc:docChg chg="modSld">
      <pc:chgData name="Ahmed Adel" userId="238d361557673093" providerId="LiveId" clId="{03113A52-3833-4261-BC53-58266D371A5C}" dt="2025-04-23T18:22:52.141" v="3" actId="207"/>
      <pc:docMkLst>
        <pc:docMk/>
      </pc:docMkLst>
      <pc:sldChg chg="modSp">
        <pc:chgData name="Ahmed Adel" userId="238d361557673093" providerId="LiveId" clId="{03113A52-3833-4261-BC53-58266D371A5C}" dt="2025-04-23T18:22:52.141" v="3" actId="207"/>
        <pc:sldMkLst>
          <pc:docMk/>
          <pc:sldMk cId="3855822829" sldId="257"/>
        </pc:sldMkLst>
        <pc:spChg chg="mod">
          <ac:chgData name="Ahmed Adel" userId="238d361557673093" providerId="LiveId" clId="{03113A52-3833-4261-BC53-58266D371A5C}" dt="2025-04-23T18:22:39.439" v="0" actId="207"/>
          <ac:spMkLst>
            <pc:docMk/>
            <pc:sldMk cId="3855822829" sldId="257"/>
            <ac:spMk id="7" creationId="{19B6A120-FDF2-25A9-615E-7A16727E3B65}"/>
          </ac:spMkLst>
        </pc:spChg>
        <pc:spChg chg="mod">
          <ac:chgData name="Ahmed Adel" userId="238d361557673093" providerId="LiveId" clId="{03113A52-3833-4261-BC53-58266D371A5C}" dt="2025-04-23T18:22:45.216" v="1" actId="207"/>
          <ac:spMkLst>
            <pc:docMk/>
            <pc:sldMk cId="3855822829" sldId="257"/>
            <ac:spMk id="9" creationId="{DC36A378-C11D-B516-4C1F-6D8620590F0A}"/>
          </ac:spMkLst>
        </pc:spChg>
        <pc:spChg chg="mod">
          <ac:chgData name="Ahmed Adel" userId="238d361557673093" providerId="LiveId" clId="{03113A52-3833-4261-BC53-58266D371A5C}" dt="2025-04-23T18:22:48.649" v="2" actId="207"/>
          <ac:spMkLst>
            <pc:docMk/>
            <pc:sldMk cId="3855822829" sldId="257"/>
            <ac:spMk id="16" creationId="{7D8A543E-A16D-F890-D014-ECD9F1F97877}"/>
          </ac:spMkLst>
        </pc:spChg>
        <pc:spChg chg="mod">
          <ac:chgData name="Ahmed Adel" userId="238d361557673093" providerId="LiveId" clId="{03113A52-3833-4261-BC53-58266D371A5C}" dt="2025-04-23T18:22:52.141" v="3" actId="207"/>
          <ac:spMkLst>
            <pc:docMk/>
            <pc:sldMk cId="3855822829" sldId="257"/>
            <ac:spMk id="23" creationId="{AA3F0A37-6CA5-7627-E227-56D2441C0E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1DF09-B859-4D21-8145-0FDA196699BC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58B09-BF1D-477F-9085-E148E3A95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9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58B09-BF1D-477F-9085-E148E3A957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7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9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68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99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7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2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1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2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DACFE0-866B-4629-AB7F-4A9DCF89218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8EEEDF-A1AB-4B37-B8B2-42DA9A939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3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0F20D7-E981-1703-775C-27330FB88489}"/>
              </a:ext>
            </a:extLst>
          </p:cNvPr>
          <p:cNvSpPr txBox="1"/>
          <p:nvPr/>
        </p:nvSpPr>
        <p:spPr>
          <a:xfrm>
            <a:off x="2054943" y="212469"/>
            <a:ext cx="790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Vertex degree in Undirected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2528-B98C-62D2-1A11-6C7E946C18ED}"/>
              </a:ext>
            </a:extLst>
          </p:cNvPr>
          <p:cNvSpPr txBox="1"/>
          <p:nvPr/>
        </p:nvSpPr>
        <p:spPr>
          <a:xfrm>
            <a:off x="701536" y="1236550"/>
            <a:ext cx="3950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What is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6A120-FDF2-25A9-615E-7A16727E3B65}"/>
              </a:ext>
            </a:extLst>
          </p:cNvPr>
          <p:cNvSpPr txBox="1"/>
          <p:nvPr/>
        </p:nvSpPr>
        <p:spPr>
          <a:xfrm>
            <a:off x="1109708" y="2068857"/>
            <a:ext cx="860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 graph is a collection of vertices (nodes) and edges (connections) between them.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6A378-C11D-B516-4C1F-6D8620590F0A}"/>
              </a:ext>
            </a:extLst>
          </p:cNvPr>
          <p:cNvSpPr txBox="1"/>
          <p:nvPr/>
        </p:nvSpPr>
        <p:spPr>
          <a:xfrm>
            <a:off x="1109708" y="2962719"/>
            <a:ext cx="8606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Graphs can be directed (edges have a direction) or undirected (edges go both ways).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8A543E-A16D-F890-D014-ECD9F1F97877}"/>
              </a:ext>
            </a:extLst>
          </p:cNvPr>
          <p:cNvSpPr txBox="1"/>
          <p:nvPr/>
        </p:nvSpPr>
        <p:spPr>
          <a:xfrm>
            <a:off x="1109708" y="3856581"/>
            <a:ext cx="8606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There are other categories like weighted (edges has weights “numbers” representing cost) and unweighted (all edges are treated equally, no weights).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F0A37-6CA5-7627-E227-56D2441C0E17}"/>
              </a:ext>
            </a:extLst>
          </p:cNvPr>
          <p:cNvSpPr txBox="1"/>
          <p:nvPr/>
        </p:nvSpPr>
        <p:spPr>
          <a:xfrm>
            <a:off x="1109708" y="5058220"/>
            <a:ext cx="860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And there are many other types of Graphs….</a:t>
            </a:r>
          </a:p>
        </p:txBody>
      </p:sp>
      <p:pic>
        <p:nvPicPr>
          <p:cNvPr id="26" name="Graphic 25" descr="Lightbulb and gear with solid fill">
            <a:extLst>
              <a:ext uri="{FF2B5EF4-FFF2-40B4-BE49-F238E27FC236}">
                <a16:creationId xmlns:a16="http://schemas.microsoft.com/office/drawing/2014/main" id="{47B0BE56-C982-8FDE-711B-D4C4F623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308" y="2022688"/>
            <a:ext cx="400111" cy="400111"/>
          </a:xfrm>
          <a:prstGeom prst="rect">
            <a:avLst/>
          </a:prstGeom>
        </p:spPr>
      </p:pic>
      <p:pic>
        <p:nvPicPr>
          <p:cNvPr id="27" name="Graphic 26" descr="Lightbulb and gear with solid fill">
            <a:extLst>
              <a:ext uri="{FF2B5EF4-FFF2-40B4-BE49-F238E27FC236}">
                <a16:creationId xmlns:a16="http://schemas.microsoft.com/office/drawing/2014/main" id="{A8C8729E-2CAA-4056-338E-A120AD242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307" y="2917622"/>
            <a:ext cx="400111" cy="400111"/>
          </a:xfrm>
          <a:prstGeom prst="rect">
            <a:avLst/>
          </a:prstGeom>
        </p:spPr>
      </p:pic>
      <p:pic>
        <p:nvPicPr>
          <p:cNvPr id="28" name="Graphic 27" descr="Lightbulb and gear with solid fill">
            <a:extLst>
              <a:ext uri="{FF2B5EF4-FFF2-40B4-BE49-F238E27FC236}">
                <a16:creationId xmlns:a16="http://schemas.microsoft.com/office/drawing/2014/main" id="{55B2FE0C-4B05-9346-ABA7-CFC9F5CCB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307" y="3805915"/>
            <a:ext cx="400111" cy="400111"/>
          </a:xfrm>
          <a:prstGeom prst="rect">
            <a:avLst/>
          </a:prstGeom>
        </p:spPr>
      </p:pic>
      <p:pic>
        <p:nvPicPr>
          <p:cNvPr id="29" name="Graphic 28" descr="Lightbulb and gear with solid fill">
            <a:extLst>
              <a:ext uri="{FF2B5EF4-FFF2-40B4-BE49-F238E27FC236}">
                <a16:creationId xmlns:a16="http://schemas.microsoft.com/office/drawing/2014/main" id="{1FC23D4C-3495-10B7-4D6B-8E33A37F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306" y="4975120"/>
            <a:ext cx="400111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CE9B2-2796-8417-BF93-960C4C02A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E4362-6801-AFD3-ED54-FAFE5F228132}"/>
              </a:ext>
            </a:extLst>
          </p:cNvPr>
          <p:cNvSpPr txBox="1"/>
          <p:nvPr/>
        </p:nvSpPr>
        <p:spPr>
          <a:xfrm>
            <a:off x="2054943" y="212469"/>
            <a:ext cx="790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Vertex degree in Undirected Graph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6BEA346-872B-3C72-24B9-35A103E642FF}"/>
              </a:ext>
            </a:extLst>
          </p:cNvPr>
          <p:cNvGrpSpPr/>
          <p:nvPr/>
        </p:nvGrpSpPr>
        <p:grpSpPr>
          <a:xfrm>
            <a:off x="1270086" y="1188343"/>
            <a:ext cx="2874214" cy="2359932"/>
            <a:chOff x="571993" y="1188343"/>
            <a:chExt cx="3241199" cy="25632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015128-56BF-7F9A-C78D-13BC38E06C94}"/>
                </a:ext>
              </a:extLst>
            </p:cNvPr>
            <p:cNvSpPr txBox="1"/>
            <p:nvPr/>
          </p:nvSpPr>
          <p:spPr>
            <a:xfrm>
              <a:off x="571993" y="1188343"/>
              <a:ext cx="3241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Undirected Graph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AD2903C-992A-4A61-D9F6-E41619536942}"/>
                </a:ext>
              </a:extLst>
            </p:cNvPr>
            <p:cNvCxnSpPr>
              <a:cxnSpLocks/>
            </p:cNvCxnSpPr>
            <p:nvPr/>
          </p:nvCxnSpPr>
          <p:spPr>
            <a:xfrm>
              <a:off x="1573163" y="1933813"/>
              <a:ext cx="1435510" cy="425929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4F1BCD-0E6A-1705-BF57-41A09AA2A4FC}"/>
                </a:ext>
              </a:extLst>
            </p:cNvPr>
            <p:cNvCxnSpPr>
              <a:cxnSpLocks/>
            </p:cNvCxnSpPr>
            <p:nvPr/>
          </p:nvCxnSpPr>
          <p:spPr>
            <a:xfrm>
              <a:off x="1573163" y="1938729"/>
              <a:ext cx="865238" cy="1278192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C27D51-8042-0931-5998-1617B5D8D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1" y="2349910"/>
              <a:ext cx="560439" cy="867011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55698C-ECF4-773D-0A95-8AD50D95B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363" y="3216921"/>
              <a:ext cx="1170038" cy="234202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148676-9B88-0196-451C-53DB4DA9F014}"/>
                </a:ext>
              </a:extLst>
            </p:cNvPr>
            <p:cNvSpPr txBox="1"/>
            <p:nvPr/>
          </p:nvSpPr>
          <p:spPr>
            <a:xfrm>
              <a:off x="1209369" y="1699611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F430D3-D39D-EA7A-D831-5AEC845A7DED}"/>
                </a:ext>
              </a:extLst>
            </p:cNvPr>
            <p:cNvSpPr txBox="1"/>
            <p:nvPr/>
          </p:nvSpPr>
          <p:spPr>
            <a:xfrm>
              <a:off x="3033253" y="2175076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8DC943-A927-A58E-441D-04A29EC04C9F}"/>
                </a:ext>
              </a:extLst>
            </p:cNvPr>
            <p:cNvSpPr txBox="1"/>
            <p:nvPr/>
          </p:nvSpPr>
          <p:spPr>
            <a:xfrm>
              <a:off x="2384324" y="3216921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F2DE1B-F7D2-310B-5F6A-FC16645690BE}"/>
                </a:ext>
              </a:extLst>
            </p:cNvPr>
            <p:cNvSpPr txBox="1"/>
            <p:nvPr/>
          </p:nvSpPr>
          <p:spPr>
            <a:xfrm>
              <a:off x="953732" y="3382299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A3E8E6-5436-03A0-5E87-E9881975C0B2}"/>
              </a:ext>
            </a:extLst>
          </p:cNvPr>
          <p:cNvGrpSpPr/>
          <p:nvPr/>
        </p:nvGrpSpPr>
        <p:grpSpPr>
          <a:xfrm>
            <a:off x="1270085" y="4011788"/>
            <a:ext cx="3085607" cy="2494464"/>
            <a:chOff x="571993" y="4011788"/>
            <a:chExt cx="3241199" cy="256328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F771327-0CAA-3D93-9F77-B873031F04DB}"/>
                </a:ext>
              </a:extLst>
            </p:cNvPr>
            <p:cNvSpPr txBox="1"/>
            <p:nvPr/>
          </p:nvSpPr>
          <p:spPr>
            <a:xfrm>
              <a:off x="571993" y="4011788"/>
              <a:ext cx="3241199" cy="53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ndara" panose="020E0502030303020204" pitchFamily="34" charset="0"/>
                </a:rPr>
                <a:t>Unweighted Graph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765240-5116-44D1-55B6-A945D7DE0E4E}"/>
                </a:ext>
              </a:extLst>
            </p:cNvPr>
            <p:cNvCxnSpPr>
              <a:cxnSpLocks/>
            </p:cNvCxnSpPr>
            <p:nvPr/>
          </p:nvCxnSpPr>
          <p:spPr>
            <a:xfrm>
              <a:off x="1573163" y="4757258"/>
              <a:ext cx="1435510" cy="425929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B113C1-4740-A216-C55E-F84BCF968B67}"/>
                </a:ext>
              </a:extLst>
            </p:cNvPr>
            <p:cNvCxnSpPr>
              <a:cxnSpLocks/>
            </p:cNvCxnSpPr>
            <p:nvPr/>
          </p:nvCxnSpPr>
          <p:spPr>
            <a:xfrm>
              <a:off x="1573163" y="4762174"/>
              <a:ext cx="865238" cy="1278192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608432C-00D6-1CFF-0619-977CBC029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1" y="5173355"/>
              <a:ext cx="560439" cy="867011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4826A9-CF9E-DF00-D647-51923FD82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363" y="6040366"/>
              <a:ext cx="1170038" cy="234202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F9A28B3-1278-EBBD-2E53-3B324EDC1D1F}"/>
                </a:ext>
              </a:extLst>
            </p:cNvPr>
            <p:cNvSpPr txBox="1"/>
            <p:nvPr/>
          </p:nvSpPr>
          <p:spPr>
            <a:xfrm>
              <a:off x="1209369" y="4523056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B4F5FB1-07C4-8345-F305-B0CE073FFE89}"/>
                </a:ext>
              </a:extLst>
            </p:cNvPr>
            <p:cNvSpPr txBox="1"/>
            <p:nvPr/>
          </p:nvSpPr>
          <p:spPr>
            <a:xfrm>
              <a:off x="3033253" y="4998521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DC590-E5C9-68C2-C421-B63A2F21FEE2}"/>
                </a:ext>
              </a:extLst>
            </p:cNvPr>
            <p:cNvSpPr txBox="1"/>
            <p:nvPr/>
          </p:nvSpPr>
          <p:spPr>
            <a:xfrm>
              <a:off x="2384324" y="6040366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73D9BA-C41E-DD08-A209-57AD228C7581}"/>
                </a:ext>
              </a:extLst>
            </p:cNvPr>
            <p:cNvSpPr txBox="1"/>
            <p:nvPr/>
          </p:nvSpPr>
          <p:spPr>
            <a:xfrm>
              <a:off x="953732" y="6205744"/>
              <a:ext cx="4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375F7C7-8D17-B03B-5448-8C923CCCF26A}"/>
              </a:ext>
            </a:extLst>
          </p:cNvPr>
          <p:cNvGrpSpPr/>
          <p:nvPr/>
        </p:nvGrpSpPr>
        <p:grpSpPr>
          <a:xfrm>
            <a:off x="7425080" y="1237879"/>
            <a:ext cx="2874214" cy="2477919"/>
            <a:chOff x="7425080" y="1237879"/>
            <a:chExt cx="2874214" cy="247791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B0B183B-1D6D-7628-980D-B03CC11B36FF}"/>
                </a:ext>
              </a:extLst>
            </p:cNvPr>
            <p:cNvGrpSpPr/>
            <p:nvPr/>
          </p:nvGrpSpPr>
          <p:grpSpPr>
            <a:xfrm>
              <a:off x="7425080" y="1237879"/>
              <a:ext cx="2874214" cy="2477919"/>
              <a:chOff x="6726987" y="1237879"/>
              <a:chExt cx="3241199" cy="256328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4D756CB-DCA5-539C-EA21-F24F7833D01E}"/>
                  </a:ext>
                </a:extLst>
              </p:cNvPr>
              <p:cNvSpPr txBox="1"/>
              <p:nvPr/>
            </p:nvSpPr>
            <p:spPr>
              <a:xfrm>
                <a:off x="6726987" y="1237879"/>
                <a:ext cx="3241199" cy="541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Directed Graph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00A3A69-A91C-FBEB-53D8-981FD6514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8157" y="1983349"/>
                <a:ext cx="1435510" cy="42592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461FAA8-A20F-A4BD-BE50-C85B751A1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8157" y="1988265"/>
                <a:ext cx="865238" cy="127819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9BB0A42-9818-67D2-D9A6-C1285B2AF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93395" y="2399446"/>
                <a:ext cx="560439" cy="867011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6CF584B-113B-4376-138D-21B41561D7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3357" y="3266457"/>
                <a:ext cx="1170038" cy="2342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720C9E-7AC7-324A-D4EB-3C7A8C5CA71E}"/>
                  </a:ext>
                </a:extLst>
              </p:cNvPr>
              <p:cNvSpPr txBox="1"/>
              <p:nvPr/>
            </p:nvSpPr>
            <p:spPr>
              <a:xfrm>
                <a:off x="7364363" y="1749147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184E18-5DAF-3F79-27E6-5837F3847D3C}"/>
                  </a:ext>
                </a:extLst>
              </p:cNvPr>
              <p:cNvSpPr txBox="1"/>
              <p:nvPr/>
            </p:nvSpPr>
            <p:spPr>
              <a:xfrm>
                <a:off x="9188247" y="2224612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20FF8D2-BAEB-1725-2D4B-28DE602DFCB1}"/>
                  </a:ext>
                </a:extLst>
              </p:cNvPr>
              <p:cNvSpPr txBox="1"/>
              <p:nvPr/>
            </p:nvSpPr>
            <p:spPr>
              <a:xfrm>
                <a:off x="8539318" y="3266457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7E89CF9-35D2-9D96-A62A-1643D64D463D}"/>
                  </a:ext>
                </a:extLst>
              </p:cNvPr>
              <p:cNvSpPr txBox="1"/>
              <p:nvPr/>
            </p:nvSpPr>
            <p:spPr>
              <a:xfrm>
                <a:off x="7108726" y="3431835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D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EFEF441-C3AF-E19F-FA56-2F58575AEE57}"/>
                </a:ext>
              </a:extLst>
            </p:cNvPr>
            <p:cNvGrpSpPr/>
            <p:nvPr/>
          </p:nvGrpSpPr>
          <p:grpSpPr>
            <a:xfrm>
              <a:off x="8513269" y="2087656"/>
              <a:ext cx="944414" cy="1324870"/>
              <a:chOff x="8513269" y="2087656"/>
              <a:chExt cx="944414" cy="1324870"/>
            </a:xfrm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9C1DD2A2-CF2E-9F08-937C-E36395C2FBF0}"/>
                  </a:ext>
                </a:extLst>
              </p:cNvPr>
              <p:cNvSpPr/>
              <p:nvPr/>
            </p:nvSpPr>
            <p:spPr>
              <a:xfrm rot="1235711">
                <a:off x="8998502" y="2087656"/>
                <a:ext cx="127820" cy="214464"/>
              </a:xfrm>
              <a:prstGeom prst="chevron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01ED815D-B4BE-E8D6-1DEC-ACD3A802C931}"/>
                  </a:ext>
                </a:extLst>
              </p:cNvPr>
              <p:cNvSpPr/>
              <p:nvPr/>
            </p:nvSpPr>
            <p:spPr>
              <a:xfrm rot="6900828">
                <a:off x="9286541" y="2649582"/>
                <a:ext cx="127820" cy="214464"/>
              </a:xfrm>
              <a:prstGeom prst="chevron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D3A347B-0D67-E6C2-F2A2-4640663018E9}"/>
                  </a:ext>
                </a:extLst>
              </p:cNvPr>
              <p:cNvSpPr/>
              <p:nvPr/>
            </p:nvSpPr>
            <p:spPr>
              <a:xfrm rot="14254054">
                <a:off x="8624249" y="2472334"/>
                <a:ext cx="127820" cy="214464"/>
              </a:xfrm>
              <a:prstGeom prst="chevron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7C589D20-B434-DDFA-9783-BC931F48C8EC}"/>
                  </a:ext>
                </a:extLst>
              </p:cNvPr>
              <p:cNvSpPr/>
              <p:nvPr/>
            </p:nvSpPr>
            <p:spPr>
              <a:xfrm rot="20264541">
                <a:off x="8513269" y="3198062"/>
                <a:ext cx="127820" cy="214464"/>
              </a:xfrm>
              <a:prstGeom prst="chevron">
                <a:avLst/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F23866-3594-3EB8-6B73-381348751AA6}"/>
              </a:ext>
            </a:extLst>
          </p:cNvPr>
          <p:cNvGrpSpPr/>
          <p:nvPr/>
        </p:nvGrpSpPr>
        <p:grpSpPr>
          <a:xfrm>
            <a:off x="7533233" y="3942964"/>
            <a:ext cx="3128033" cy="2563288"/>
            <a:chOff x="7533233" y="3942964"/>
            <a:chExt cx="3128033" cy="256328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9251F14-93D1-CBF9-E00D-F386B31E273D}"/>
                </a:ext>
              </a:extLst>
            </p:cNvPr>
            <p:cNvGrpSpPr/>
            <p:nvPr/>
          </p:nvGrpSpPr>
          <p:grpSpPr>
            <a:xfrm>
              <a:off x="7533233" y="3942964"/>
              <a:ext cx="3128033" cy="2563288"/>
              <a:chOff x="6835141" y="3942964"/>
              <a:chExt cx="3241199" cy="2563288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13FC55-FFBF-184A-3C2F-8064EAA76B84}"/>
                  </a:ext>
                </a:extLst>
              </p:cNvPr>
              <p:cNvSpPr txBox="1"/>
              <p:nvPr/>
            </p:nvSpPr>
            <p:spPr>
              <a:xfrm>
                <a:off x="6835141" y="3942964"/>
                <a:ext cx="3241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Weighted Graph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CAE4512-198E-42D1-29A1-19208F26D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311" y="4688434"/>
                <a:ext cx="1435510" cy="425929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F737875-181B-0AD5-730A-8F1FBD944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6311" y="4693350"/>
                <a:ext cx="865238" cy="127819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53D2195-7A92-055C-DBB3-4DAEA33D63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01549" y="5104531"/>
                <a:ext cx="560439" cy="867011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A6464C8-70F4-8281-C417-999A5EF23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1511" y="5971542"/>
                <a:ext cx="1170038" cy="234202"/>
              </a:xfrm>
              <a:prstGeom prst="line">
                <a:avLst/>
              </a:prstGeom>
              <a:ln w="190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948A908-D909-708B-310F-923BB4E3AB06}"/>
                  </a:ext>
                </a:extLst>
              </p:cNvPr>
              <p:cNvSpPr txBox="1"/>
              <p:nvPr/>
            </p:nvSpPr>
            <p:spPr>
              <a:xfrm>
                <a:off x="7472517" y="4454232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A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AABF16E-8EC2-064D-AB38-0BEC34BEB727}"/>
                  </a:ext>
                </a:extLst>
              </p:cNvPr>
              <p:cNvSpPr txBox="1"/>
              <p:nvPr/>
            </p:nvSpPr>
            <p:spPr>
              <a:xfrm>
                <a:off x="9296401" y="4929697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B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EBE7AAB-2514-9216-774E-F45879F93E0F}"/>
                  </a:ext>
                </a:extLst>
              </p:cNvPr>
              <p:cNvSpPr txBox="1"/>
              <p:nvPr/>
            </p:nvSpPr>
            <p:spPr>
              <a:xfrm>
                <a:off x="8647472" y="5971542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C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61D52BC-19FD-E973-44D4-3156CEAB8A26}"/>
                  </a:ext>
                </a:extLst>
              </p:cNvPr>
              <p:cNvSpPr txBox="1"/>
              <p:nvPr/>
            </p:nvSpPr>
            <p:spPr>
              <a:xfrm>
                <a:off x="7216880" y="6136920"/>
                <a:ext cx="412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mic Sans MS" panose="030F0702030302020204" pitchFamily="66" charset="0"/>
                  </a:rPr>
                  <a:t>D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C991A79-6700-B532-7F30-AB4B6B46485A}"/>
                </a:ext>
              </a:extLst>
            </p:cNvPr>
            <p:cNvSpPr txBox="1"/>
            <p:nvPr/>
          </p:nvSpPr>
          <p:spPr>
            <a:xfrm>
              <a:off x="9101957" y="4502288"/>
              <a:ext cx="366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C13C5AB-97EA-176A-DD6E-ECD9EB4A380E}"/>
                </a:ext>
              </a:extLst>
            </p:cNvPr>
            <p:cNvSpPr txBox="1"/>
            <p:nvPr/>
          </p:nvSpPr>
          <p:spPr>
            <a:xfrm>
              <a:off x="8598669" y="5237831"/>
              <a:ext cx="366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34B2F60-94E7-E5B8-E4D8-26D180BD1960}"/>
                </a:ext>
              </a:extLst>
            </p:cNvPr>
            <p:cNvSpPr txBox="1"/>
            <p:nvPr/>
          </p:nvSpPr>
          <p:spPr>
            <a:xfrm>
              <a:off x="9628633" y="5435455"/>
              <a:ext cx="366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B09A4C-87B2-AB06-21EA-C6E3566742BF}"/>
                </a:ext>
              </a:extLst>
            </p:cNvPr>
            <p:cNvSpPr txBox="1"/>
            <p:nvPr/>
          </p:nvSpPr>
          <p:spPr>
            <a:xfrm>
              <a:off x="8666013" y="6077675"/>
              <a:ext cx="366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5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68E1-7C52-B874-FA4D-B29C33463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61F5C-DE59-F288-67B3-DF311C1E2D6A}"/>
              </a:ext>
            </a:extLst>
          </p:cNvPr>
          <p:cNvSpPr txBox="1"/>
          <p:nvPr/>
        </p:nvSpPr>
        <p:spPr>
          <a:xfrm>
            <a:off x="2054943" y="212469"/>
            <a:ext cx="790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Vertex degree in Undirected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D96BC-D84E-A560-28A0-57A03636B9C5}"/>
              </a:ext>
            </a:extLst>
          </p:cNvPr>
          <p:cNvSpPr txBox="1"/>
          <p:nvPr/>
        </p:nvSpPr>
        <p:spPr>
          <a:xfrm>
            <a:off x="291611" y="1044060"/>
            <a:ext cx="537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ECB1E8-BC7C-0F0D-5B01-7FBA8E6CB943}"/>
              </a:ext>
            </a:extLst>
          </p:cNvPr>
          <p:cNvGrpSpPr/>
          <p:nvPr/>
        </p:nvGrpSpPr>
        <p:grpSpPr>
          <a:xfrm>
            <a:off x="6479376" y="2142041"/>
            <a:ext cx="4134532" cy="3354193"/>
            <a:chOff x="6479376" y="2142041"/>
            <a:chExt cx="4134532" cy="335419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D23E8BE-0B39-EE7D-65DB-E2785EF8C4DC}"/>
                </a:ext>
              </a:extLst>
            </p:cNvPr>
            <p:cNvCxnSpPr>
              <a:cxnSpLocks/>
            </p:cNvCxnSpPr>
            <p:nvPr/>
          </p:nvCxnSpPr>
          <p:spPr>
            <a:xfrm>
              <a:off x="7506892" y="2524863"/>
              <a:ext cx="2381232" cy="696215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C34597-8359-9CDA-1EA3-5F854854010A}"/>
                </a:ext>
              </a:extLst>
            </p:cNvPr>
            <p:cNvCxnSpPr>
              <a:cxnSpLocks/>
            </p:cNvCxnSpPr>
            <p:nvPr/>
          </p:nvCxnSpPr>
          <p:spPr>
            <a:xfrm>
              <a:off x="7506892" y="2532899"/>
              <a:ext cx="1435262" cy="2089308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B48D25-0332-B9DB-D01C-2ADEA90D7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2154" y="3205007"/>
              <a:ext cx="929659" cy="1417200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1E032B-398A-46A3-BBAC-5B7F3958E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1288" y="4622207"/>
              <a:ext cx="1940866" cy="382822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B88693-9771-E183-EB81-FABF9112E8A7}"/>
                </a:ext>
              </a:extLst>
            </p:cNvPr>
            <p:cNvSpPr txBox="1"/>
            <p:nvPr/>
          </p:nvSpPr>
          <p:spPr>
            <a:xfrm>
              <a:off x="6903428" y="2142041"/>
              <a:ext cx="685010" cy="60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F174CE-D914-7922-290C-26F3E5E88B76}"/>
                </a:ext>
              </a:extLst>
            </p:cNvPr>
            <p:cNvSpPr txBox="1"/>
            <p:nvPr/>
          </p:nvSpPr>
          <p:spPr>
            <a:xfrm>
              <a:off x="9928898" y="2919227"/>
              <a:ext cx="685010" cy="60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8FEC4C-8277-96A9-F498-6D884793469D}"/>
                </a:ext>
              </a:extLst>
            </p:cNvPr>
            <p:cNvSpPr txBox="1"/>
            <p:nvPr/>
          </p:nvSpPr>
          <p:spPr>
            <a:xfrm>
              <a:off x="8852450" y="4622207"/>
              <a:ext cx="685010" cy="60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4EEA15-BDB0-051B-C2A6-B1D999814A11}"/>
                </a:ext>
              </a:extLst>
            </p:cNvPr>
            <p:cNvSpPr txBox="1"/>
            <p:nvPr/>
          </p:nvSpPr>
          <p:spPr>
            <a:xfrm>
              <a:off x="6479376" y="4892531"/>
              <a:ext cx="685010" cy="60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D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5C7C9C9-4939-0065-9CF8-CF0387E8F5DF}"/>
              </a:ext>
            </a:extLst>
          </p:cNvPr>
          <p:cNvSpPr/>
          <p:nvPr/>
        </p:nvSpPr>
        <p:spPr>
          <a:xfrm>
            <a:off x="7422012" y="2443892"/>
            <a:ext cx="186813" cy="2045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21BBEE-1D49-09E6-C953-00C854EC36EA}"/>
              </a:ext>
            </a:extLst>
          </p:cNvPr>
          <p:cNvCxnSpPr>
            <a:cxnSpLocks/>
          </p:cNvCxnSpPr>
          <p:nvPr/>
        </p:nvCxnSpPr>
        <p:spPr>
          <a:xfrm>
            <a:off x="7563977" y="2643340"/>
            <a:ext cx="1370019" cy="197886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2185F8-9181-78A9-0794-907A0453A4F9}"/>
              </a:ext>
            </a:extLst>
          </p:cNvPr>
          <p:cNvSpPr txBox="1"/>
          <p:nvPr/>
        </p:nvSpPr>
        <p:spPr>
          <a:xfrm>
            <a:off x="667257" y="1857307"/>
            <a:ext cx="542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Undirected graph is composed from two components:</a:t>
            </a:r>
          </a:p>
          <a:p>
            <a:endParaRPr lang="en-US" sz="2000" dirty="0">
              <a:solidFill>
                <a:schemeClr val="tx2">
                  <a:lumMod val="40000"/>
                  <a:lumOff val="60000"/>
                </a:schemeClr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0D1F3-D317-C936-842E-55F536152628}"/>
              </a:ext>
            </a:extLst>
          </p:cNvPr>
          <p:cNvSpPr txBox="1"/>
          <p:nvPr/>
        </p:nvSpPr>
        <p:spPr>
          <a:xfrm>
            <a:off x="735830" y="3954562"/>
            <a:ext cx="542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Our goal is to get the number of edges at each vertex.</a:t>
            </a:r>
          </a:p>
          <a:p>
            <a:r>
              <a:rPr lang="en-US" sz="2000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(vertex degree)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2300C-0767-0FEC-A2B0-2BB7B53FD509}"/>
              </a:ext>
            </a:extLst>
          </p:cNvPr>
          <p:cNvSpPr txBox="1"/>
          <p:nvPr/>
        </p:nvSpPr>
        <p:spPr>
          <a:xfrm>
            <a:off x="687644" y="2774905"/>
            <a:ext cx="16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Vertex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4A922-77ED-84E3-8BFD-BE5008ED2C8A}"/>
              </a:ext>
            </a:extLst>
          </p:cNvPr>
          <p:cNvSpPr txBox="1"/>
          <p:nvPr/>
        </p:nvSpPr>
        <p:spPr>
          <a:xfrm>
            <a:off x="687644" y="3364733"/>
            <a:ext cx="16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224242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045B-4BAA-52E4-1764-87F44484A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98F73-700B-4BD8-AAD0-EA53A31F4653}"/>
              </a:ext>
            </a:extLst>
          </p:cNvPr>
          <p:cNvSpPr txBox="1"/>
          <p:nvPr/>
        </p:nvSpPr>
        <p:spPr>
          <a:xfrm>
            <a:off x="2054943" y="212469"/>
            <a:ext cx="790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Vertex degree in Undirected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C7918-007E-0D3E-08C0-4B3F8A9FE7E1}"/>
              </a:ext>
            </a:extLst>
          </p:cNvPr>
          <p:cNvSpPr txBox="1"/>
          <p:nvPr/>
        </p:nvSpPr>
        <p:spPr>
          <a:xfrm>
            <a:off x="426232" y="860036"/>
            <a:ext cx="810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How to get the vertex degree in python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D7C613-955F-75F6-BAD6-A189A610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79" y="2080251"/>
            <a:ext cx="2903955" cy="3157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D158CF-15D3-607E-4DD0-D8CE20CE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828"/>
          <a:stretch/>
        </p:blipFill>
        <p:spPr>
          <a:xfrm>
            <a:off x="632709" y="1506367"/>
            <a:ext cx="5640551" cy="2525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AEF4D4-8E64-420D-1022-126D9B6B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21" b="88879"/>
          <a:stretch/>
        </p:blipFill>
        <p:spPr>
          <a:xfrm>
            <a:off x="632709" y="1758896"/>
            <a:ext cx="5640551" cy="2539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84599E-3D2E-3276-86D2-A62641CD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80" b="64727"/>
          <a:stretch/>
        </p:blipFill>
        <p:spPr>
          <a:xfrm>
            <a:off x="632709" y="2011425"/>
            <a:ext cx="5640551" cy="11958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1D6C5E-8736-3634-C53D-8587CF1FF9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900" b="33315"/>
          <a:stretch/>
        </p:blipFill>
        <p:spPr>
          <a:xfrm>
            <a:off x="632709" y="3207322"/>
            <a:ext cx="5640551" cy="1551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011B1F-F72A-6E5D-4220-512AECAE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872" b="408"/>
          <a:stretch/>
        </p:blipFill>
        <p:spPr>
          <a:xfrm>
            <a:off x="632709" y="4759249"/>
            <a:ext cx="5640551" cy="159757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8EEBB-6BDA-3A4E-E2D7-418FC37C2813}"/>
              </a:ext>
            </a:extLst>
          </p:cNvPr>
          <p:cNvCxnSpPr>
            <a:cxnSpLocks/>
          </p:cNvCxnSpPr>
          <p:nvPr/>
        </p:nvCxnSpPr>
        <p:spPr>
          <a:xfrm flipH="1" flipV="1">
            <a:off x="4650658" y="1796068"/>
            <a:ext cx="3622121" cy="4948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5295B2-EE62-3150-2A24-D845E46EC3D5}"/>
              </a:ext>
            </a:extLst>
          </p:cNvPr>
          <p:cNvSpPr/>
          <p:nvPr/>
        </p:nvSpPr>
        <p:spPr>
          <a:xfrm>
            <a:off x="3693734" y="1524953"/>
            <a:ext cx="786581" cy="25252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3B42B-A6B6-5B34-F7D1-C9DD2DFA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BC4DC-5E32-69FF-7141-77C855BB8FFD}"/>
              </a:ext>
            </a:extLst>
          </p:cNvPr>
          <p:cNvSpPr txBox="1"/>
          <p:nvPr/>
        </p:nvSpPr>
        <p:spPr>
          <a:xfrm>
            <a:off x="2054943" y="212469"/>
            <a:ext cx="790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Vertex degree in Undirected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18975-3AC1-CE2B-FE30-08E638A1E8BE}"/>
              </a:ext>
            </a:extLst>
          </p:cNvPr>
          <p:cNvSpPr txBox="1"/>
          <p:nvPr/>
        </p:nvSpPr>
        <p:spPr>
          <a:xfrm>
            <a:off x="426232" y="860036"/>
            <a:ext cx="810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How to get the vertex degree in python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563DC1-DE86-5208-DB96-9412252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79" y="2080251"/>
            <a:ext cx="2903955" cy="3157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172A3C-433D-C34C-6C16-8982F915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54" b="51843"/>
          <a:stretch/>
        </p:blipFill>
        <p:spPr>
          <a:xfrm>
            <a:off x="279975" y="1671683"/>
            <a:ext cx="7838420" cy="1357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10FCCD-A2D7-7CD7-EE8F-DD959F28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157" r="10854" b="126"/>
          <a:stretch/>
        </p:blipFill>
        <p:spPr>
          <a:xfrm>
            <a:off x="279975" y="3029607"/>
            <a:ext cx="7838420" cy="1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E87FD-394F-35B4-4BBC-E3930D70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FD7CB-16C1-7CF5-FAF4-70294105D64F}"/>
              </a:ext>
            </a:extLst>
          </p:cNvPr>
          <p:cNvSpPr txBox="1"/>
          <p:nvPr/>
        </p:nvSpPr>
        <p:spPr>
          <a:xfrm>
            <a:off x="2054943" y="212469"/>
            <a:ext cx="7908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alligraphy" panose="03010101010101010101" pitchFamily="66" charset="0"/>
              </a:rPr>
              <a:t>Vertex degree in Undirected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DFEE6-CF0E-9E3F-F201-B376BEC8F22D}"/>
              </a:ext>
            </a:extLst>
          </p:cNvPr>
          <p:cNvSpPr txBox="1"/>
          <p:nvPr/>
        </p:nvSpPr>
        <p:spPr>
          <a:xfrm>
            <a:off x="426232" y="860036"/>
            <a:ext cx="810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How to get the vertex degree in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26EE6-4E4B-240E-557B-ADD6946B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2" y="2117863"/>
            <a:ext cx="4458322" cy="315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73DC7A-DDC5-A520-AEA5-5049DC01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82" y="1772004"/>
            <a:ext cx="4439270" cy="43440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FCDE0AE-7ACD-FE2D-673C-A3ECE20B68AC}"/>
              </a:ext>
            </a:extLst>
          </p:cNvPr>
          <p:cNvGrpSpPr/>
          <p:nvPr/>
        </p:nvGrpSpPr>
        <p:grpSpPr>
          <a:xfrm>
            <a:off x="1799805" y="2237120"/>
            <a:ext cx="2496333" cy="1918525"/>
            <a:chOff x="579518" y="1699611"/>
            <a:chExt cx="2815071" cy="208384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D2A286-94C9-A493-51B2-60436FAB6714}"/>
                </a:ext>
              </a:extLst>
            </p:cNvPr>
            <p:cNvCxnSpPr>
              <a:cxnSpLocks/>
            </p:cNvCxnSpPr>
            <p:nvPr/>
          </p:nvCxnSpPr>
          <p:spPr>
            <a:xfrm>
              <a:off x="1573163" y="1933813"/>
              <a:ext cx="1435510" cy="425929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28E52-6721-D73F-9FCB-68CCDDD9372A}"/>
                </a:ext>
              </a:extLst>
            </p:cNvPr>
            <p:cNvCxnSpPr>
              <a:cxnSpLocks/>
            </p:cNvCxnSpPr>
            <p:nvPr/>
          </p:nvCxnSpPr>
          <p:spPr>
            <a:xfrm>
              <a:off x="1573163" y="1938729"/>
              <a:ext cx="865238" cy="1278192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2155DA-F858-1DFD-84FE-464733D59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401" y="2349910"/>
              <a:ext cx="560439" cy="867011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ABC9DE-8703-656F-F8EF-5438D213D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8363" y="3216921"/>
              <a:ext cx="1170038" cy="234202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9B0B86-C1A5-F4DA-3A93-EDA5910D8D9C}"/>
                </a:ext>
              </a:extLst>
            </p:cNvPr>
            <p:cNvSpPr txBox="1"/>
            <p:nvPr/>
          </p:nvSpPr>
          <p:spPr>
            <a:xfrm>
              <a:off x="1209368" y="1699611"/>
              <a:ext cx="412954" cy="40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0A19D4-A33B-E16E-FAF4-4D787E50EAB6}"/>
                </a:ext>
              </a:extLst>
            </p:cNvPr>
            <p:cNvSpPr txBox="1"/>
            <p:nvPr/>
          </p:nvSpPr>
          <p:spPr>
            <a:xfrm>
              <a:off x="2981635" y="2165243"/>
              <a:ext cx="412954" cy="40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4707A3-7C45-70C4-5458-BD9C5C2D98E0}"/>
                </a:ext>
              </a:extLst>
            </p:cNvPr>
            <p:cNvSpPr txBox="1"/>
            <p:nvPr/>
          </p:nvSpPr>
          <p:spPr>
            <a:xfrm>
              <a:off x="2384324" y="3216921"/>
              <a:ext cx="412954" cy="40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DCDF6D-AE52-CCE9-EEC0-7F95D496F53C}"/>
                </a:ext>
              </a:extLst>
            </p:cNvPr>
            <p:cNvSpPr txBox="1"/>
            <p:nvPr/>
          </p:nvSpPr>
          <p:spPr>
            <a:xfrm>
              <a:off x="953732" y="3382299"/>
              <a:ext cx="412954" cy="40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4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782CE5-3082-A488-101F-F9E58004E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233" y="2755583"/>
              <a:ext cx="423253" cy="695541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5F77FA-B0EA-FF1F-2190-816B05717D91}"/>
                </a:ext>
              </a:extLst>
            </p:cNvPr>
            <p:cNvSpPr txBox="1"/>
            <p:nvPr/>
          </p:nvSpPr>
          <p:spPr>
            <a:xfrm>
              <a:off x="579518" y="2349910"/>
              <a:ext cx="412954" cy="40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5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124045-7893-A7B7-5E66-A90498713212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867233" y="1900190"/>
              <a:ext cx="755089" cy="864768"/>
            </a:xfrm>
            <a:prstGeom prst="line">
              <a:avLst/>
            </a:prstGeom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35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4E327-DFA3-BD9A-6250-0DF3B0F1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1468E-3C5F-F444-FDB0-5C482619A4DF}"/>
              </a:ext>
            </a:extLst>
          </p:cNvPr>
          <p:cNvSpPr txBox="1"/>
          <p:nvPr/>
        </p:nvSpPr>
        <p:spPr>
          <a:xfrm>
            <a:off x="3123195" y="2763075"/>
            <a:ext cx="5270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5948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65</TotalTime>
  <Words>199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Calisto MT</vt:lpstr>
      <vt:lpstr>Candara</vt:lpstr>
      <vt:lpstr>Cavolini</vt:lpstr>
      <vt:lpstr>Comic Sans MS</vt:lpstr>
      <vt:lpstr>Lucida Calligraphy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Adel</dc:creator>
  <cp:lastModifiedBy>Ahmed Adel</cp:lastModifiedBy>
  <cp:revision>2</cp:revision>
  <dcterms:created xsi:type="dcterms:W3CDTF">2025-04-23T03:10:40Z</dcterms:created>
  <dcterms:modified xsi:type="dcterms:W3CDTF">2025-04-23T18:22:59Z</dcterms:modified>
</cp:coreProperties>
</file>