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71" r:id="rId5"/>
    <p:sldId id="259" r:id="rId6"/>
    <p:sldId id="273" r:id="rId7"/>
    <p:sldId id="260" r:id="rId8"/>
    <p:sldId id="279" r:id="rId9"/>
    <p:sldId id="261" r:id="rId10"/>
    <p:sldId id="278" r:id="rId11"/>
    <p:sldId id="262" r:id="rId12"/>
    <p:sldId id="263" r:id="rId13"/>
    <p:sldId id="275" r:id="rId14"/>
    <p:sldId id="276" r:id="rId15"/>
    <p:sldId id="266" r:id="rId16"/>
    <p:sldId id="267" r:id="rId17"/>
    <p:sldId id="268" r:id="rId18"/>
    <p:sldId id="270" r:id="rId1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9" d="100"/>
          <a:sy n="109" d="100"/>
        </p:scale>
        <p:origin x="70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9683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4611E-5E73-5900-4D2E-ADAD3F5A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FC84E-DFF2-032C-F32F-B1331BFF60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8D4B0-A9A4-BF4F-BDEE-4410A7413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4D295-8D25-780A-1E36-D2097A9762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58061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C29DD-C6F5-EE6B-3A1A-EC8E3C72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35DC37-D2ED-3758-C3AA-4F99902A4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1FE03-888E-5D93-D5E8-B05DC714A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03E38-B94E-DE0D-109F-49C01BF0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5268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0EA3-57AA-9B83-7B5A-AD6B7F7CE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2864FF-12FA-EFCA-26EB-CE351430CC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EE858-680A-34FB-E93C-E1EC86B49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378C6-F3B6-4596-2FB7-5967B70FE4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85506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30809-0516-1C8B-6FDA-21AF261C3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8305B-0277-148D-DE5C-16ACE4ADC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CD28E-B806-B4EF-EA77-B60A209E7C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548C0-CE84-EA78-D074-ECD73C4BE6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2249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44585-E8E7-CFCE-D337-4FDDFC18B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550CD-6223-2DA4-E4B9-47B0FE5FF8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56F3F-26CD-3DC6-7EB2-DEF9105F7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92CA-C55E-B724-E075-33FF295E3F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90241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8B87-662E-5F04-4CAE-33E5F487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211A58-BA90-B7A6-2401-EF0085ED21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951CAF-4E2B-C0B3-4DEE-ED66BC1194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11C73-371B-D263-8731-5A9083CE74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593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4028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jp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584906" y="3434970"/>
            <a:ext cx="1974188" cy="4572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Ahmed Ashraf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2425148" y="2683771"/>
            <a:ext cx="4293704" cy="0"/>
          </a:xfrm>
          <a:custGeom>
            <a:avLst/>
            <a:gdLst/>
            <a:ahLst/>
            <a:cxnLst/>
            <a:rect l="l" t="t" r="r" b="b"/>
            <a:pathLst>
              <a:path w="4293704">
                <a:moveTo>
                  <a:pt x="0" y="0"/>
                </a:moveTo>
                <a:moveTo>
                  <a:pt x="0" y="0"/>
                </a:moveTo>
                <a:lnTo>
                  <a:pt x="4293704" y="0"/>
                </a:lnTo>
              </a:path>
            </a:pathLst>
          </a:custGeom>
          <a:noFill/>
          <a:ln w="9525">
            <a:solidFill>
              <a:srgbClr val="62400D"/>
            </a:solidFill>
            <a:prstDash val="solid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4" name="Text 2"/>
          <p:cNvSpPr/>
          <p:nvPr/>
        </p:nvSpPr>
        <p:spPr>
          <a:xfrm>
            <a:off x="831385" y="1458111"/>
            <a:ext cx="7481230" cy="11430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456" b="1" kern="0" spc="72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Detection &amp; Transaction Analytics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0" y="2713166"/>
            <a:ext cx="9144000" cy="4582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Data-Driven Analysis of Transactions and User Behavior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E258A3-7676-EBB9-2526-BF6CEC58E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99BE5E4-0ABA-FEB5-ABCE-E138DDF31735}"/>
              </a:ext>
            </a:extLst>
          </p:cNvPr>
          <p:cNvSpPr/>
          <p:nvPr/>
        </p:nvSpPr>
        <p:spPr>
          <a:xfrm>
            <a:off x="921639" y="91586"/>
            <a:ext cx="8005161" cy="5232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Card Brand Distribution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50311E5-8634-27DB-1581-095CC8D2A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EB354D38-8EFF-1FCA-6F71-153CEC80BD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0C3BF207-81FB-A101-5B53-929262633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11266" name="Picture 2">
            <a:extLst>
              <a:ext uri="{FF2B5EF4-FFF2-40B4-BE49-F238E27FC236}">
                <a16:creationId xmlns:a16="http://schemas.microsoft.com/office/drawing/2014/main" id="{20496CBE-FDC7-7397-9EAC-BBABFF5CDF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2200" y="909941"/>
            <a:ext cx="6190019" cy="3704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8135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5760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Detection Analysis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8304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232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Patterns Across Card Types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CFE7560-3153-849B-B337-BAD36F97F1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99" y="676802"/>
            <a:ext cx="7298958" cy="4285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4CEFB9-4BE2-F4A6-01BF-D7BFB38E5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6BC5CFD-FC59-D3E4-80F4-500A45E8D05D}"/>
              </a:ext>
            </a:extLst>
          </p:cNvPr>
          <p:cNvSpPr/>
          <p:nvPr/>
        </p:nvSpPr>
        <p:spPr>
          <a:xfrm>
            <a:off x="921639" y="91586"/>
            <a:ext cx="8005161" cy="5232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and Category-Wise Fraud Distribution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0B6652BA-889D-0534-E19C-9FD08CC757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4939A0CE-E843-7DC5-8C2E-C66193F024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3ED00520-FE3D-87FB-0E04-BFA773E938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C4642BB4-7396-4DFB-0B31-F267836A5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10" y="647144"/>
            <a:ext cx="990933" cy="1431347"/>
          </a:xfrm>
          <a:prstGeom prst="rect">
            <a:avLst/>
          </a:prstGeom>
        </p:spPr>
      </p:pic>
      <p:sp>
        <p:nvSpPr>
          <p:cNvPr id="7" name="Text 1">
            <a:extLst>
              <a:ext uri="{FF2B5EF4-FFF2-40B4-BE49-F238E27FC236}">
                <a16:creationId xmlns:a16="http://schemas.microsoft.com/office/drawing/2014/main" id="{A631FA73-690B-D538-08EA-98460B5A6DAC}"/>
              </a:ext>
            </a:extLst>
          </p:cNvPr>
          <p:cNvSpPr/>
          <p:nvPr/>
        </p:nvSpPr>
        <p:spPr>
          <a:xfrm>
            <a:off x="1250831" y="783326"/>
            <a:ext cx="714089" cy="10332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64" b="1" i="0" u="none" strike="noStrike" kern="1200" cap="none" spc="0" normalizeH="0" baseline="0" noProof="0" dirty="0">
                <a:ln>
                  <a:noFill/>
                </a:ln>
                <a:solidFill>
                  <a:srgbClr val="402800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 2">
            <a:extLst>
              <a:ext uri="{FF2B5EF4-FFF2-40B4-BE49-F238E27FC236}">
                <a16:creationId xmlns:a16="http://schemas.microsoft.com/office/drawing/2014/main" id="{7D2A7F13-ECBF-051A-8468-755EDFA6B6AB}"/>
              </a:ext>
            </a:extLst>
          </p:cNvPr>
          <p:cNvSpPr/>
          <p:nvPr/>
        </p:nvSpPr>
        <p:spPr>
          <a:xfrm>
            <a:off x="254264" y="2210351"/>
            <a:ext cx="2707225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D9B63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City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AB80416-7831-0D37-5D65-7B0A7E4B9F83}"/>
              </a:ext>
            </a:extLst>
          </p:cNvPr>
          <p:cNvSpPr/>
          <p:nvPr/>
        </p:nvSpPr>
        <p:spPr>
          <a:xfrm>
            <a:off x="474071" y="3195092"/>
            <a:ext cx="2267609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Image 4" descr="preencoded.png">
            <a:extLst>
              <a:ext uri="{FF2B5EF4-FFF2-40B4-BE49-F238E27FC236}">
                <a16:creationId xmlns:a16="http://schemas.microsoft.com/office/drawing/2014/main" id="{F1ABB258-64F0-4547-266C-A55258C924F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751" y="633079"/>
            <a:ext cx="990933" cy="1431347"/>
          </a:xfrm>
          <a:prstGeom prst="rect">
            <a:avLst/>
          </a:prstGeom>
        </p:spPr>
      </p:pic>
      <p:sp>
        <p:nvSpPr>
          <p:cNvPr id="11" name="Text 4">
            <a:extLst>
              <a:ext uri="{FF2B5EF4-FFF2-40B4-BE49-F238E27FC236}">
                <a16:creationId xmlns:a16="http://schemas.microsoft.com/office/drawing/2014/main" id="{0A508B0A-4A5A-B517-C089-54CC7247708A}"/>
              </a:ext>
            </a:extLst>
          </p:cNvPr>
          <p:cNvSpPr/>
          <p:nvPr/>
        </p:nvSpPr>
        <p:spPr>
          <a:xfrm>
            <a:off x="7190106" y="705954"/>
            <a:ext cx="714089" cy="10332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64" b="1" i="0" u="none" strike="noStrike" kern="1200" cap="none" spc="0" normalizeH="0" baseline="0" noProof="0" dirty="0">
                <a:ln>
                  <a:noFill/>
                </a:ln>
                <a:solidFill>
                  <a:srgbClr val="402800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DF37D9C1-AB72-FD21-1E3E-490448820670}"/>
              </a:ext>
            </a:extLst>
          </p:cNvPr>
          <p:cNvSpPr/>
          <p:nvPr/>
        </p:nvSpPr>
        <p:spPr>
          <a:xfrm>
            <a:off x="6235584" y="2210351"/>
            <a:ext cx="2707538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C9F48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Category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Text 7">
            <a:extLst>
              <a:ext uri="{FF2B5EF4-FFF2-40B4-BE49-F238E27FC236}">
                <a16:creationId xmlns:a16="http://schemas.microsoft.com/office/drawing/2014/main" id="{373643D0-4B34-FC04-D2BD-60B2966654E9}"/>
              </a:ext>
            </a:extLst>
          </p:cNvPr>
          <p:cNvSpPr/>
          <p:nvPr/>
        </p:nvSpPr>
        <p:spPr>
          <a:xfrm>
            <a:off x="7178922" y="1458307"/>
            <a:ext cx="714089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Text 8">
            <a:extLst>
              <a:ext uri="{FF2B5EF4-FFF2-40B4-BE49-F238E27FC236}">
                <a16:creationId xmlns:a16="http://schemas.microsoft.com/office/drawing/2014/main" id="{86B923EC-67AC-F259-5512-2D8AF88D478B}"/>
              </a:ext>
            </a:extLst>
          </p:cNvPr>
          <p:cNvSpPr/>
          <p:nvPr/>
        </p:nvSpPr>
        <p:spPr>
          <a:xfrm>
            <a:off x="6182198" y="2716790"/>
            <a:ext cx="2707538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43F8D02-C75D-373F-E794-5EC552F982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30" t="5280" r="430" b="6478"/>
          <a:stretch>
            <a:fillRect/>
          </a:stretch>
        </p:blipFill>
        <p:spPr bwMode="auto">
          <a:xfrm>
            <a:off x="40359" y="2564454"/>
            <a:ext cx="4201050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4197269-9C32-F32F-BE74-47D6118C55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" t="6183" r="-76" b="5444"/>
          <a:stretch>
            <a:fillRect/>
          </a:stretch>
        </p:blipFill>
        <p:spPr bwMode="auto">
          <a:xfrm>
            <a:off x="4851054" y="2564454"/>
            <a:ext cx="4292946" cy="2423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56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ADB4A-D3FD-D239-6E8C-97C07735C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89C98E9-9FA9-42C8-FE91-92A28B961FD7}"/>
              </a:ext>
            </a:extLst>
          </p:cNvPr>
          <p:cNvSpPr/>
          <p:nvPr/>
        </p:nvSpPr>
        <p:spPr>
          <a:xfrm>
            <a:off x="921639" y="91586"/>
            <a:ext cx="8005161" cy="5232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vs Non-Fraud in Top 5 Transactions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CBCCCADB-BE51-F756-B555-7D127D232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342E2611-C380-2578-0972-CE96008BC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D14D4267-F057-7C24-B2DA-05F78E6156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sp>
        <p:nvSpPr>
          <p:cNvPr id="9" name="Shape 1">
            <a:extLst>
              <a:ext uri="{FF2B5EF4-FFF2-40B4-BE49-F238E27FC236}">
                <a16:creationId xmlns:a16="http://schemas.microsoft.com/office/drawing/2014/main" id="{D8E9B7FD-90B5-67AB-8465-1CF339400F0A}"/>
              </a:ext>
            </a:extLst>
          </p:cNvPr>
          <p:cNvSpPr/>
          <p:nvPr/>
        </p:nvSpPr>
        <p:spPr>
          <a:xfrm>
            <a:off x="267919" y="3800108"/>
            <a:ext cx="8608283" cy="0"/>
          </a:xfrm>
          <a:custGeom>
            <a:avLst/>
            <a:gdLst/>
            <a:ahLst/>
            <a:cxnLst/>
            <a:rect l="l" t="t" r="r" b="b"/>
            <a:pathLst>
              <a:path w="8608283">
                <a:moveTo>
                  <a:pt x="0" y="0"/>
                </a:moveTo>
                <a:moveTo>
                  <a:pt x="0" y="0"/>
                </a:moveTo>
                <a:lnTo>
                  <a:pt x="8608283" y="0"/>
                </a:lnTo>
              </a:path>
            </a:pathLst>
          </a:custGeom>
          <a:noFill/>
          <a:ln w="9525">
            <a:solidFill>
              <a:srgbClr val="EC9F48"/>
            </a:solidFill>
            <a:prstDash val="dash"/>
            <a:headEnd type="none"/>
            <a:tailEnd type="none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Shape 2">
            <a:extLst>
              <a:ext uri="{FF2B5EF4-FFF2-40B4-BE49-F238E27FC236}">
                <a16:creationId xmlns:a16="http://schemas.microsoft.com/office/drawing/2014/main" id="{3B8056D3-9DE5-A2F4-9A35-49E702788E92}"/>
              </a:ext>
            </a:extLst>
          </p:cNvPr>
          <p:cNvSpPr/>
          <p:nvPr/>
        </p:nvSpPr>
        <p:spPr>
          <a:xfrm>
            <a:off x="778789" y="781203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0E865816-064B-5597-CEF5-CE132C6EE2FD}"/>
              </a:ext>
            </a:extLst>
          </p:cNvPr>
          <p:cNvSpPr/>
          <p:nvPr/>
        </p:nvSpPr>
        <p:spPr>
          <a:xfrm>
            <a:off x="1211371" y="754243"/>
            <a:ext cx="624656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402800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hape 4">
            <a:extLst>
              <a:ext uri="{FF2B5EF4-FFF2-40B4-BE49-F238E27FC236}">
                <a16:creationId xmlns:a16="http://schemas.microsoft.com/office/drawing/2014/main" id="{DC2DF35C-0E50-5DB1-B7D4-C939DFF445F5}"/>
              </a:ext>
            </a:extLst>
          </p:cNvPr>
          <p:cNvSpPr/>
          <p:nvPr/>
        </p:nvSpPr>
        <p:spPr>
          <a:xfrm>
            <a:off x="1256537" y="371570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F8A19A6E-F722-C6D5-91AB-840B496FBFDA}"/>
              </a:ext>
            </a:extLst>
          </p:cNvPr>
          <p:cNvSpPr/>
          <p:nvPr/>
        </p:nvSpPr>
        <p:spPr>
          <a:xfrm>
            <a:off x="3832229" y="754244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 6">
            <a:extLst>
              <a:ext uri="{FF2B5EF4-FFF2-40B4-BE49-F238E27FC236}">
                <a16:creationId xmlns:a16="http://schemas.microsoft.com/office/drawing/2014/main" id="{576D0F07-8D20-D9BC-2D76-0A907693BEE6}"/>
              </a:ext>
            </a:extLst>
          </p:cNvPr>
          <p:cNvSpPr/>
          <p:nvPr/>
        </p:nvSpPr>
        <p:spPr>
          <a:xfrm>
            <a:off x="4271844" y="730430"/>
            <a:ext cx="624656" cy="5468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402800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E2AE4AA4-4EF5-AC2B-9A28-9B5D3BDE79AD}"/>
              </a:ext>
            </a:extLst>
          </p:cNvPr>
          <p:cNvSpPr/>
          <p:nvPr/>
        </p:nvSpPr>
        <p:spPr>
          <a:xfrm>
            <a:off x="4678266" y="370552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Shape 8">
            <a:extLst>
              <a:ext uri="{FF2B5EF4-FFF2-40B4-BE49-F238E27FC236}">
                <a16:creationId xmlns:a16="http://schemas.microsoft.com/office/drawing/2014/main" id="{8006987B-1193-E718-DC45-25061EE8663E}"/>
              </a:ext>
            </a:extLst>
          </p:cNvPr>
          <p:cNvSpPr/>
          <p:nvPr/>
        </p:nvSpPr>
        <p:spPr>
          <a:xfrm>
            <a:off x="7001877" y="761209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ext 9">
            <a:extLst>
              <a:ext uri="{FF2B5EF4-FFF2-40B4-BE49-F238E27FC236}">
                <a16:creationId xmlns:a16="http://schemas.microsoft.com/office/drawing/2014/main" id="{AFD1A13C-22D9-5794-9171-7CC348C19AFA}"/>
              </a:ext>
            </a:extLst>
          </p:cNvPr>
          <p:cNvSpPr/>
          <p:nvPr/>
        </p:nvSpPr>
        <p:spPr>
          <a:xfrm>
            <a:off x="7406323" y="730430"/>
            <a:ext cx="624656" cy="5468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160" b="1" i="0" u="none" strike="noStrike" kern="1200" cap="none" spc="0" normalizeH="0" baseline="0" noProof="0" dirty="0">
                <a:ln>
                  <a:noFill/>
                </a:ln>
                <a:solidFill>
                  <a:srgbClr val="402800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Shape 10">
            <a:extLst>
              <a:ext uri="{FF2B5EF4-FFF2-40B4-BE49-F238E27FC236}">
                <a16:creationId xmlns:a16="http://schemas.microsoft.com/office/drawing/2014/main" id="{255270B5-EDBB-FB6C-CA87-BD9C09D26F9A}"/>
              </a:ext>
            </a:extLst>
          </p:cNvPr>
          <p:cNvSpPr/>
          <p:nvPr/>
        </p:nvSpPr>
        <p:spPr>
          <a:xfrm>
            <a:off x="7568896" y="370867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7F048144-4968-FE99-3EC4-EF0330F0D622}"/>
              </a:ext>
            </a:extLst>
          </p:cNvPr>
          <p:cNvSpPr/>
          <p:nvPr/>
        </p:nvSpPr>
        <p:spPr>
          <a:xfrm>
            <a:off x="376599" y="3956720"/>
            <a:ext cx="2656613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6" b="1" i="0" u="none" strike="noStrike" kern="1200" cap="none" spc="0" normalizeH="0" baseline="0" noProof="0" dirty="0">
                <a:ln>
                  <a:noFill/>
                </a:ln>
                <a:solidFill>
                  <a:srgbClr val="EC9F48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Top 5 Transactions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8A05A96B-4D0C-154A-E5AD-8757EE6376FC}"/>
              </a:ext>
            </a:extLst>
          </p:cNvPr>
          <p:cNvSpPr/>
          <p:nvPr/>
        </p:nvSpPr>
        <p:spPr>
          <a:xfrm>
            <a:off x="236574" y="3878069"/>
            <a:ext cx="2656613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 13">
            <a:extLst>
              <a:ext uri="{FF2B5EF4-FFF2-40B4-BE49-F238E27FC236}">
                <a16:creationId xmlns:a16="http://schemas.microsoft.com/office/drawing/2014/main" id="{4F4AD67A-D4A2-2B53-2348-D9CC4B892870}"/>
              </a:ext>
            </a:extLst>
          </p:cNvPr>
          <p:cNvSpPr/>
          <p:nvPr/>
        </p:nvSpPr>
        <p:spPr>
          <a:xfrm>
            <a:off x="3836091" y="3956720"/>
            <a:ext cx="2677061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6" b="1" i="0" u="none" strike="noStrike" kern="1200" cap="none" spc="0" normalizeH="0" baseline="0" noProof="0" dirty="0">
                <a:ln>
                  <a:noFill/>
                </a:ln>
                <a:solidFill>
                  <a:srgbClr val="EC9F48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City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Text 14">
            <a:extLst>
              <a:ext uri="{FF2B5EF4-FFF2-40B4-BE49-F238E27FC236}">
                <a16:creationId xmlns:a16="http://schemas.microsoft.com/office/drawing/2014/main" id="{145FE610-F710-A5E8-19DB-00F1EF187395}"/>
              </a:ext>
            </a:extLst>
          </p:cNvPr>
          <p:cNvSpPr/>
          <p:nvPr/>
        </p:nvSpPr>
        <p:spPr>
          <a:xfrm>
            <a:off x="3266090" y="3907008"/>
            <a:ext cx="2677061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 15">
            <a:extLst>
              <a:ext uri="{FF2B5EF4-FFF2-40B4-BE49-F238E27FC236}">
                <a16:creationId xmlns:a16="http://schemas.microsoft.com/office/drawing/2014/main" id="{3E1AEA37-2AE1-07A7-2C20-C94DB5EBFF0B}"/>
              </a:ext>
            </a:extLst>
          </p:cNvPr>
          <p:cNvSpPr/>
          <p:nvPr/>
        </p:nvSpPr>
        <p:spPr>
          <a:xfrm>
            <a:off x="6727291" y="3935550"/>
            <a:ext cx="2636166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96" b="1" i="0" u="none" strike="noStrike" kern="1200" cap="none" spc="0" normalizeH="0" baseline="0" noProof="0" dirty="0">
                <a:ln>
                  <a:noFill/>
                </a:ln>
                <a:solidFill>
                  <a:srgbClr val="EC9F48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Category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 16">
            <a:extLst>
              <a:ext uri="{FF2B5EF4-FFF2-40B4-BE49-F238E27FC236}">
                <a16:creationId xmlns:a16="http://schemas.microsoft.com/office/drawing/2014/main" id="{EB404A64-400B-E7C7-D6AD-72BCA1482A0B}"/>
              </a:ext>
            </a:extLst>
          </p:cNvPr>
          <p:cNvSpPr/>
          <p:nvPr/>
        </p:nvSpPr>
        <p:spPr>
          <a:xfrm>
            <a:off x="6489965" y="3878069"/>
            <a:ext cx="2636166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4D633A5-57BF-BCFE-9B33-A2BD78E28B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>
            <a:fillRect/>
          </a:stretch>
        </p:blipFill>
        <p:spPr bwMode="auto">
          <a:xfrm>
            <a:off x="37744" y="1545994"/>
            <a:ext cx="3040590" cy="2062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6FE803AF-B2F6-16AB-C318-3519A83DD4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3" b="7088"/>
          <a:stretch>
            <a:fillRect/>
          </a:stretch>
        </p:blipFill>
        <p:spPr bwMode="auto">
          <a:xfrm>
            <a:off x="3043168" y="1551988"/>
            <a:ext cx="2785661" cy="2056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2B40EB23-1198-9A11-DD20-E536F327C4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24" b="6710"/>
          <a:stretch>
            <a:fillRect/>
          </a:stretch>
        </p:blipFill>
        <p:spPr bwMode="auto">
          <a:xfrm>
            <a:off x="5943151" y="1551988"/>
            <a:ext cx="3163105" cy="2024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3867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99014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 &amp; Recommendations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8304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04</a:t>
            </a:r>
            <a:endParaRPr lang="en-US" sz="144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Risk Indicators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6" name="Image 3" descr="https://oceandoc-ai.obs.ap-southeast-3.myhuaweicloud.com:443/image_1758721399903_Ja9ppa.jpg"/>
          <p:cNvPicPr>
            <a:picLocks noChangeAspect="1"/>
          </p:cNvPicPr>
          <p:nvPr/>
        </p:nvPicPr>
        <p:blipFill>
          <a:blip r:embed="rId5"/>
          <a:srcRect l="20000" r="20000"/>
          <a:stretch/>
        </p:blipFill>
        <p:spPr>
          <a:xfrm>
            <a:off x="3509794" y="994013"/>
            <a:ext cx="2117678" cy="3529464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287412" y="974750"/>
            <a:ext cx="3115045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Transaction Amount Thresholds</a:t>
            </a:r>
            <a:endParaRPr lang="en-US" sz="1440" dirty="0"/>
          </a:p>
        </p:txBody>
      </p:sp>
      <p:sp>
        <p:nvSpPr>
          <p:cNvPr id="8" name="Text 2"/>
          <p:cNvSpPr/>
          <p:nvPr/>
        </p:nvSpPr>
        <p:spPr>
          <a:xfrm>
            <a:off x="287412" y="1551637"/>
            <a:ext cx="3115045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Unusual transaction amounts exceeding normal patterns often indicate potential fraud activity, requiring immediate investigation and verification protocols.</a:t>
            </a:r>
            <a:endParaRPr lang="en-US" sz="1440" dirty="0"/>
          </a:p>
        </p:txBody>
      </p:sp>
      <p:sp>
        <p:nvSpPr>
          <p:cNvPr id="9" name="Text 3"/>
          <p:cNvSpPr/>
          <p:nvPr/>
        </p:nvSpPr>
        <p:spPr>
          <a:xfrm>
            <a:off x="5731434" y="974750"/>
            <a:ext cx="312515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Hotspots</a:t>
            </a:r>
            <a:endParaRPr lang="en-US" sz="1440" dirty="0"/>
          </a:p>
        </p:txBody>
      </p:sp>
      <p:sp>
        <p:nvSpPr>
          <p:cNvPr id="10" name="Text 4"/>
          <p:cNvSpPr/>
          <p:nvPr/>
        </p:nvSpPr>
        <p:spPr>
          <a:xfrm>
            <a:off x="5731434" y="1551637"/>
            <a:ext cx="3125154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Transactions from high-risk locations show increased fraud probability, requiring enhanced monitoring and authentication measures.</a:t>
            </a:r>
            <a:endParaRPr lang="en-US" sz="1440" dirty="0"/>
          </a:p>
        </p:txBody>
      </p:sp>
      <p:sp>
        <p:nvSpPr>
          <p:cNvPr id="11" name="Text 5"/>
          <p:cNvSpPr/>
          <p:nvPr/>
        </p:nvSpPr>
        <p:spPr>
          <a:xfrm>
            <a:off x="287412" y="2931336"/>
            <a:ext cx="3115045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Risky Merchant Categories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287868" y="3484778"/>
            <a:ext cx="3115045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Certain merchant categories show higher fraud rates, particularly electronics, jewelry, and online services where verification is limited.</a:t>
            </a:r>
            <a:endParaRPr lang="en-US" sz="1440" dirty="0"/>
          </a:p>
        </p:txBody>
      </p:sp>
      <p:sp>
        <p:nvSpPr>
          <p:cNvPr id="13" name="Text 7"/>
          <p:cNvSpPr/>
          <p:nvPr/>
        </p:nvSpPr>
        <p:spPr>
          <a:xfrm>
            <a:off x="5731434" y="2931336"/>
            <a:ext cx="3125154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Suspicious Timing &amp; Frequency</a:t>
            </a:r>
            <a:endParaRPr lang="en-US" sz="1440" dirty="0"/>
          </a:p>
        </p:txBody>
      </p:sp>
      <p:sp>
        <p:nvSpPr>
          <p:cNvPr id="14" name="Text 8"/>
          <p:cNvSpPr/>
          <p:nvPr/>
        </p:nvSpPr>
        <p:spPr>
          <a:xfrm>
            <a:off x="5731434" y="3484778"/>
            <a:ext cx="3125154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Unusual transaction timing or frequency patterns often signal account compromise, especially overnight or rapid successive purchases.</a:t>
            </a:r>
            <a:endParaRPr lang="en-US" sz="14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Prevention Strategies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3256217" y="1255967"/>
            <a:ext cx="2631566" cy="2631566"/>
          </a:xfrm>
          <a:custGeom>
            <a:avLst/>
            <a:gdLst/>
            <a:ahLst/>
            <a:cxnLst/>
            <a:rect l="l" t="t" r="r" b="b"/>
            <a:pathLst>
              <a:path w="2631566" h="2631566">
                <a:moveTo>
                  <a:pt x="1315783" y="0"/>
                </a:moveTo>
                <a:moveTo>
                  <a:pt x="1315783" y="0"/>
                </a:moveTo>
                <a:cubicBezTo>
                  <a:pt x="2041983" y="0"/>
                  <a:pt x="2631566" y="589583"/>
                  <a:pt x="2631566" y="1315783"/>
                </a:cubicBezTo>
                <a:cubicBezTo>
                  <a:pt x="2631566" y="2041983"/>
                  <a:pt x="2041983" y="2631566"/>
                  <a:pt x="1315783" y="2631566"/>
                </a:cubicBezTo>
                <a:cubicBezTo>
                  <a:pt x="589583" y="2631566"/>
                  <a:pt x="0" y="2041983"/>
                  <a:pt x="0" y="1315783"/>
                </a:cubicBezTo>
                <a:cubicBezTo>
                  <a:pt x="0" y="589583"/>
                  <a:pt x="589583" y="0"/>
                  <a:pt x="1315783" y="0"/>
                </a:cubicBezTo>
                <a:close/>
              </a:path>
            </a:pathLst>
          </a:custGeom>
          <a:solidFill>
            <a:srgbClr val="EC9F48">
              <a:alpha val="20000"/>
            </a:srgbClr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602" y="1398682"/>
            <a:ext cx="2382795" cy="2346137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258693" y="93911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Real-Time Monitoring</a:t>
            </a:r>
            <a:endParaRPr lang="en-US" sz="1440" dirty="0"/>
          </a:p>
        </p:txBody>
      </p:sp>
      <p:sp>
        <p:nvSpPr>
          <p:cNvPr id="9" name="Text 3"/>
          <p:cNvSpPr/>
          <p:nvPr/>
        </p:nvSpPr>
        <p:spPr>
          <a:xfrm>
            <a:off x="253537" y="1370708"/>
            <a:ext cx="283889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0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Implement advanced monitoring tools that flag suspicious transactions instantly, allowing for immediate intervention before fraudulent transactions complete.</a:t>
            </a:r>
            <a:endParaRPr lang="en-US" sz="1440" dirty="0"/>
          </a:p>
        </p:txBody>
      </p:sp>
      <p:sp>
        <p:nvSpPr>
          <p:cNvPr id="10" name="Text 4"/>
          <p:cNvSpPr/>
          <p:nvPr/>
        </p:nvSpPr>
        <p:spPr>
          <a:xfrm>
            <a:off x="6002866" y="939111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 Adaptive Fraud Detection</a:t>
            </a:r>
            <a:endParaRPr lang="en-US" sz="1440" dirty="0"/>
          </a:p>
        </p:txBody>
      </p:sp>
      <p:sp>
        <p:nvSpPr>
          <p:cNvPr id="11" name="Text 5"/>
          <p:cNvSpPr/>
          <p:nvPr/>
        </p:nvSpPr>
        <p:spPr>
          <a:xfrm>
            <a:off x="6002866" y="1370686"/>
            <a:ext cx="2869730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Deploy adaptive algorithms that learn from historical fraud patterns to predict and prevent future attempts with increasing accuracy over time.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258693" y="317116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Risk-Based Authentication</a:t>
            </a:r>
            <a:endParaRPr lang="en-US" sz="1440" dirty="0"/>
          </a:p>
        </p:txBody>
      </p:sp>
      <p:sp>
        <p:nvSpPr>
          <p:cNvPr id="13" name="Text 7"/>
          <p:cNvSpPr/>
          <p:nvPr/>
        </p:nvSpPr>
        <p:spPr>
          <a:xfrm>
            <a:off x="253537" y="3595443"/>
            <a:ext cx="2838893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Require additional verification steps for high-risk transactions, significantly reducing unauthorized access while maintaining customer experience for legitimate users.</a:t>
            </a:r>
            <a:endParaRPr lang="en-US" sz="1440" dirty="0"/>
          </a:p>
        </p:txBody>
      </p:sp>
      <p:sp>
        <p:nvSpPr>
          <p:cNvPr id="14" name="Text 8"/>
          <p:cNvSpPr/>
          <p:nvPr/>
        </p:nvSpPr>
        <p:spPr>
          <a:xfrm>
            <a:off x="6002866" y="3171139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Customer Awareness</a:t>
            </a:r>
            <a:endParaRPr lang="en-US" sz="1440" dirty="0"/>
          </a:p>
        </p:txBody>
      </p:sp>
      <p:sp>
        <p:nvSpPr>
          <p:cNvPr id="15" name="Text 9"/>
          <p:cNvSpPr/>
          <p:nvPr/>
        </p:nvSpPr>
        <p:spPr>
          <a:xfrm>
            <a:off x="6002866" y="3595443"/>
            <a:ext cx="2869730" cy="10241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Develop targeted communications to inform customers about common fraud tactics and protective measures they can implement to safeguard their accounts.</a:t>
            </a:r>
            <a:endParaRPr lang="en-US" sz="14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15396" y="1666794"/>
            <a:ext cx="4313208" cy="117957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5040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Thanks！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03935" y="480073"/>
            <a:ext cx="3936130" cy="9784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236050" y="1767356"/>
            <a:ext cx="3335950" cy="42976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Dataset Overview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707833" y="1662200"/>
            <a:ext cx="713232" cy="57054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5038862" y="1754797"/>
            <a:ext cx="333595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58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Insights &amp; Transaction Patterns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4541083" y="1655166"/>
            <a:ext cx="713232" cy="57054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5038862" y="2622121"/>
            <a:ext cx="333547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60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Findings &amp; Recommendations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4541083" y="2538419"/>
            <a:ext cx="713232" cy="57054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440" dirty="0"/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C42FA66B-AB9B-9B1A-2511-AC2CB4CC23D3}"/>
              </a:ext>
            </a:extLst>
          </p:cNvPr>
          <p:cNvSpPr/>
          <p:nvPr/>
        </p:nvSpPr>
        <p:spPr>
          <a:xfrm>
            <a:off x="1236529" y="2571750"/>
            <a:ext cx="333547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584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Analysis</a:t>
            </a:r>
            <a:endParaRPr lang="en-US" sz="1440" dirty="0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0443EF35-B582-5432-BBFC-6135BA4A231B}"/>
              </a:ext>
            </a:extLst>
          </p:cNvPr>
          <p:cNvSpPr/>
          <p:nvPr/>
        </p:nvSpPr>
        <p:spPr>
          <a:xfrm>
            <a:off x="707833" y="2468880"/>
            <a:ext cx="713232" cy="57054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44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1E2F8C60-DBFF-B039-0045-B8CD90202017}"/>
              </a:ext>
            </a:extLst>
          </p:cNvPr>
          <p:cNvSpPr/>
          <p:nvPr/>
        </p:nvSpPr>
        <p:spPr>
          <a:xfrm>
            <a:off x="707833" y="3142291"/>
            <a:ext cx="713232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3370" y="1959269"/>
            <a:ext cx="5221112" cy="99014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592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 &amp; Dataset Overview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45154" y="742055"/>
            <a:ext cx="1356643" cy="8304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3888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5DB74D-068B-2603-9065-C8BEC852B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8A1F9CA-A4D1-0403-BA94-3ECCC33D6C6D}"/>
              </a:ext>
            </a:extLst>
          </p:cNvPr>
          <p:cNvSpPr/>
          <p:nvPr/>
        </p:nvSpPr>
        <p:spPr>
          <a:xfrm>
            <a:off x="2415396" y="1666794"/>
            <a:ext cx="4313208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4A4D6F-D6EE-62EA-7251-34123E45FA74}"/>
              </a:ext>
            </a:extLst>
          </p:cNvPr>
          <p:cNvSpPr txBox="1"/>
          <p:nvPr/>
        </p:nvSpPr>
        <p:spPr>
          <a:xfrm>
            <a:off x="991978" y="185723"/>
            <a:ext cx="4572000" cy="387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Introduction</a:t>
            </a:r>
            <a:endParaRPr lang="en-US" sz="1200" dirty="0"/>
          </a:p>
        </p:txBody>
      </p:sp>
      <p:pic>
        <p:nvPicPr>
          <p:cNvPr id="14" name="Image 0" descr="preencoded.png">
            <a:extLst>
              <a:ext uri="{FF2B5EF4-FFF2-40B4-BE49-F238E27FC236}">
                <a16:creationId xmlns:a16="http://schemas.microsoft.com/office/drawing/2014/main" id="{7919E151-D213-5B10-8C6D-297B3CE4CD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573C4110-41B1-BFC3-795A-48E80AC93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E91CCAD1-CBCB-275D-A390-EDBBDAC4C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B53C661-DF18-C4A2-F056-F66F8204F75A}"/>
              </a:ext>
            </a:extLst>
          </p:cNvPr>
          <p:cNvSpPr txBox="1"/>
          <p:nvPr/>
        </p:nvSpPr>
        <p:spPr>
          <a:xfrm>
            <a:off x="464439" y="1455276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Objective:</a:t>
            </a:r>
          </a:p>
          <a:p>
            <a:r>
              <a:rPr lang="en-US" sz="11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Analyze transaction and user data to uncover spending patterns and detect fraudulent activities.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77D4CD-6C29-7D29-FC41-61F8BFF62995}"/>
              </a:ext>
            </a:extLst>
          </p:cNvPr>
          <p:cNvSpPr txBox="1"/>
          <p:nvPr/>
        </p:nvSpPr>
        <p:spPr>
          <a:xfrm>
            <a:off x="464439" y="247281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Focus:</a:t>
            </a:r>
          </a:p>
          <a:p>
            <a:r>
              <a:rPr lang="en-US" sz="11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Combine user demographics, transaction behavior, and fraud patterns for actionable insights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266EF8-E36E-EE09-1E7A-4CD0A7873BFC}"/>
              </a:ext>
            </a:extLst>
          </p:cNvPr>
          <p:cNvSpPr txBox="1"/>
          <p:nvPr/>
        </p:nvSpPr>
        <p:spPr>
          <a:xfrm>
            <a:off x="464439" y="3479242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Goal:</a:t>
            </a:r>
          </a:p>
          <a:p>
            <a:r>
              <a:rPr lang="en-US" sz="1100" dirty="0">
                <a:solidFill>
                  <a:schemeClr val="bg1"/>
                </a:solidFill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Enhance data-driven decision-making and strengthen trust in financial systems.</a:t>
            </a:r>
          </a:p>
        </p:txBody>
      </p:sp>
    </p:spTree>
    <p:extLst>
      <p:ext uri="{BB962C8B-B14F-4D97-AF65-F5344CB8AC3E}">
        <p14:creationId xmlns:p14="http://schemas.microsoft.com/office/powerpoint/2010/main" val="3261074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Dataset Structure Analysis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 rot="-366000">
            <a:off x="493557" y="1323357"/>
            <a:ext cx="2450592" cy="3206175"/>
          </a:xfrm>
          <a:custGeom>
            <a:avLst/>
            <a:gdLst/>
            <a:ahLst/>
            <a:cxnLst/>
            <a:rect l="l" t="t" r="r" b="b"/>
            <a:pathLst>
              <a:path w="2450592" h="3206175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2930"/>
                </a:quadBezTo>
                <a:lnTo>
                  <a:pt x="2450592" y="2933245"/>
                </a:lnTo>
                <a:quadBezTo>
                  <a:pt x="2450592" y="3206175"/>
                  <a:pt x="2234198" y="3206175"/>
                </a:quadBezTo>
                <a:lnTo>
                  <a:pt x="216394" y="3206175"/>
                </a:lnTo>
                <a:quadBezTo>
                  <a:pt x="0" y="3206175"/>
                  <a:pt x="0" y="2933245"/>
                </a:quadBezTo>
                <a:lnTo>
                  <a:pt x="0" y="272930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84FF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Shape 2"/>
          <p:cNvSpPr/>
          <p:nvPr/>
        </p:nvSpPr>
        <p:spPr>
          <a:xfrm>
            <a:off x="533194" y="1306126"/>
            <a:ext cx="2450592" cy="3206175"/>
          </a:xfrm>
          <a:custGeom>
            <a:avLst/>
            <a:gdLst/>
            <a:ahLst/>
            <a:cxnLst/>
            <a:rect l="l" t="t" r="r" b="b"/>
            <a:pathLst>
              <a:path w="2450592" h="3206175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2930"/>
                </a:quadBezTo>
                <a:lnTo>
                  <a:pt x="2450592" y="2933245"/>
                </a:lnTo>
                <a:quadBezTo>
                  <a:pt x="2450592" y="3206175"/>
                  <a:pt x="2234198" y="3206175"/>
                </a:quadBezTo>
                <a:lnTo>
                  <a:pt x="216394" y="3206175"/>
                </a:lnTo>
                <a:quadBezTo>
                  <a:pt x="0" y="3206175"/>
                  <a:pt x="0" y="2933245"/>
                </a:quadBezTo>
                <a:lnTo>
                  <a:pt x="0" y="272930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A2E5B9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3"/>
          <p:cNvSpPr/>
          <p:nvPr/>
        </p:nvSpPr>
        <p:spPr>
          <a:xfrm>
            <a:off x="770485" y="1089587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4"/>
          <p:cNvSpPr/>
          <p:nvPr/>
        </p:nvSpPr>
        <p:spPr>
          <a:xfrm>
            <a:off x="610499" y="1057583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10" name="Shape 5"/>
          <p:cNvSpPr/>
          <p:nvPr/>
        </p:nvSpPr>
        <p:spPr>
          <a:xfrm rot="-366000">
            <a:off x="3346704" y="1323512"/>
            <a:ext cx="2450592" cy="3216829"/>
          </a:xfrm>
          <a:custGeom>
            <a:avLst/>
            <a:gdLst/>
            <a:ahLst/>
            <a:cxnLst/>
            <a:rect l="l" t="t" r="r" b="b"/>
            <a:pathLst>
              <a:path w="2450592" h="3216829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3837"/>
                </a:quadBezTo>
                <a:lnTo>
                  <a:pt x="2450592" y="2942992"/>
                </a:lnTo>
                <a:quadBezTo>
                  <a:pt x="2450592" y="3216829"/>
                  <a:pt x="2234198" y="3216829"/>
                </a:quadBezTo>
                <a:lnTo>
                  <a:pt x="216394" y="3216829"/>
                </a:lnTo>
                <a:quadBezTo>
                  <a:pt x="0" y="3216829"/>
                  <a:pt x="0" y="2942992"/>
                </a:quadBezTo>
                <a:lnTo>
                  <a:pt x="0" y="273837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5196FF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Shape 6"/>
          <p:cNvSpPr/>
          <p:nvPr/>
        </p:nvSpPr>
        <p:spPr>
          <a:xfrm>
            <a:off x="3386341" y="1306224"/>
            <a:ext cx="2450592" cy="3216829"/>
          </a:xfrm>
          <a:custGeom>
            <a:avLst/>
            <a:gdLst/>
            <a:ahLst/>
            <a:cxnLst/>
            <a:rect l="l" t="t" r="r" b="b"/>
            <a:pathLst>
              <a:path w="2450592" h="3216829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3837"/>
                </a:quadBezTo>
                <a:lnTo>
                  <a:pt x="2450592" y="2942992"/>
                </a:lnTo>
                <a:quadBezTo>
                  <a:pt x="2450592" y="3216829"/>
                  <a:pt x="2234198" y="3216829"/>
                </a:quadBezTo>
                <a:lnTo>
                  <a:pt x="216394" y="3216829"/>
                </a:lnTo>
                <a:quadBezTo>
                  <a:pt x="0" y="3216829"/>
                  <a:pt x="0" y="2942992"/>
                </a:quadBezTo>
                <a:lnTo>
                  <a:pt x="0" y="273837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A2E5B9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7"/>
          <p:cNvSpPr/>
          <p:nvPr/>
        </p:nvSpPr>
        <p:spPr>
          <a:xfrm>
            <a:off x="3623632" y="1089587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8"/>
          <p:cNvSpPr/>
          <p:nvPr/>
        </p:nvSpPr>
        <p:spPr>
          <a:xfrm>
            <a:off x="3472790" y="1062155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4" name="Shape 9"/>
          <p:cNvSpPr/>
          <p:nvPr/>
        </p:nvSpPr>
        <p:spPr>
          <a:xfrm rot="-366000">
            <a:off x="6245571" y="1323028"/>
            <a:ext cx="2450592" cy="3217797"/>
          </a:xfrm>
          <a:custGeom>
            <a:avLst/>
            <a:gdLst/>
            <a:ahLst/>
            <a:cxnLst/>
            <a:rect l="l" t="t" r="r" b="b"/>
            <a:pathLst>
              <a:path w="2450592" h="3217797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3919"/>
                </a:quadBezTo>
                <a:lnTo>
                  <a:pt x="2450592" y="2943877"/>
                </a:lnTo>
                <a:quadBezTo>
                  <a:pt x="2450592" y="3217797"/>
                  <a:pt x="2234198" y="3217797"/>
                </a:quadBezTo>
                <a:lnTo>
                  <a:pt x="216394" y="3217797"/>
                </a:lnTo>
                <a:quadBezTo>
                  <a:pt x="0" y="3217797"/>
                  <a:pt x="0" y="2943877"/>
                </a:quadBezTo>
                <a:lnTo>
                  <a:pt x="0" y="273919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0084FF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Shape 10"/>
          <p:cNvSpPr/>
          <p:nvPr/>
        </p:nvSpPr>
        <p:spPr>
          <a:xfrm>
            <a:off x="6285208" y="1305735"/>
            <a:ext cx="2450592" cy="3217797"/>
          </a:xfrm>
          <a:custGeom>
            <a:avLst/>
            <a:gdLst/>
            <a:ahLst/>
            <a:cxnLst/>
            <a:rect l="l" t="t" r="r" b="b"/>
            <a:pathLst>
              <a:path w="2450592" h="3217797">
                <a:moveTo>
                  <a:pt x="216394" y="0"/>
                </a:moveTo>
                <a:moveTo>
                  <a:pt x="216394" y="0"/>
                </a:moveTo>
                <a:lnTo>
                  <a:pt x="2234198" y="0"/>
                </a:lnTo>
                <a:quadBezTo>
                  <a:pt x="2450592" y="0"/>
                  <a:pt x="2450592" y="273919"/>
                </a:quadBezTo>
                <a:lnTo>
                  <a:pt x="2450592" y="2943877"/>
                </a:lnTo>
                <a:quadBezTo>
                  <a:pt x="2450592" y="3217797"/>
                  <a:pt x="2234198" y="3217797"/>
                </a:quadBezTo>
                <a:lnTo>
                  <a:pt x="216394" y="3217797"/>
                </a:lnTo>
                <a:quadBezTo>
                  <a:pt x="0" y="3217797"/>
                  <a:pt x="0" y="2943877"/>
                </a:quadBezTo>
                <a:lnTo>
                  <a:pt x="0" y="273919"/>
                </a:lnTo>
                <a:quadBezTo>
                  <a:pt x="0" y="0"/>
                  <a:pt x="216394" y="0"/>
                </a:quadBezTo>
                <a:close/>
              </a:path>
            </a:pathLst>
          </a:custGeom>
          <a:solidFill>
            <a:srgbClr val="A2E5B9">
              <a:alpha val="0"/>
            </a:srgbClr>
          </a:solidFill>
          <a:ln w="19050">
            <a:solidFill>
              <a:srgbClr val="EC9F48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Shape 11"/>
          <p:cNvSpPr/>
          <p:nvPr/>
        </p:nvSpPr>
        <p:spPr>
          <a:xfrm>
            <a:off x="6522499" y="1089587"/>
            <a:ext cx="512064" cy="512064"/>
          </a:xfrm>
          <a:custGeom>
            <a:avLst/>
            <a:gdLst/>
            <a:ahLst/>
            <a:cxnLst/>
            <a:rect l="l" t="t" r="r" b="b"/>
            <a:pathLst>
              <a:path w="512064" h="512064">
                <a:moveTo>
                  <a:pt x="256032" y="0"/>
                </a:moveTo>
                <a:moveTo>
                  <a:pt x="256032" y="0"/>
                </a:moveTo>
                <a:cubicBezTo>
                  <a:pt x="397340" y="0"/>
                  <a:pt x="512064" y="114724"/>
                  <a:pt x="512064" y="256032"/>
                </a:cubicBezTo>
                <a:cubicBezTo>
                  <a:pt x="512064" y="397340"/>
                  <a:pt x="397340" y="512064"/>
                  <a:pt x="256032" y="512064"/>
                </a:cubicBezTo>
                <a:cubicBezTo>
                  <a:pt x="114724" y="512064"/>
                  <a:pt x="0" y="397340"/>
                  <a:pt x="0" y="256032"/>
                </a:cubicBezTo>
                <a:cubicBezTo>
                  <a:pt x="0" y="114724"/>
                  <a:pt x="114724" y="0"/>
                  <a:pt x="256032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2"/>
          <p:cNvSpPr/>
          <p:nvPr/>
        </p:nvSpPr>
        <p:spPr>
          <a:xfrm>
            <a:off x="6362513" y="1057583"/>
            <a:ext cx="813748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8" name="Text 13"/>
          <p:cNvSpPr/>
          <p:nvPr/>
        </p:nvSpPr>
        <p:spPr>
          <a:xfrm>
            <a:off x="533194" y="1795142"/>
            <a:ext cx="2449397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Volume and Sources</a:t>
            </a:r>
            <a:endParaRPr lang="en-US" sz="1440" dirty="0"/>
          </a:p>
        </p:txBody>
      </p:sp>
      <p:sp>
        <p:nvSpPr>
          <p:cNvPr id="19" name="Text 14"/>
          <p:cNvSpPr/>
          <p:nvPr/>
        </p:nvSpPr>
        <p:spPr>
          <a:xfrm>
            <a:off x="661210" y="2308965"/>
            <a:ext cx="2194560" cy="112710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8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Overview of transaction dataset with 1.2M records, sourced from Kaggle, simulating data from banking systems, merchant networks, and fraud reporting platforms.</a:t>
            </a:r>
            <a:endParaRPr lang="en-US" sz="1440" dirty="0"/>
          </a:p>
        </p:txBody>
      </p:sp>
      <p:sp>
        <p:nvSpPr>
          <p:cNvPr id="20" name="Text 15"/>
          <p:cNvSpPr/>
          <p:nvPr/>
        </p:nvSpPr>
        <p:spPr>
          <a:xfrm>
            <a:off x="3386341" y="1795142"/>
            <a:ext cx="2449397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Data Fields</a:t>
            </a:r>
            <a:endParaRPr lang="en-US" sz="1440" dirty="0"/>
          </a:p>
        </p:txBody>
      </p:sp>
      <p:sp>
        <p:nvSpPr>
          <p:cNvPr id="21" name="Text 16"/>
          <p:cNvSpPr/>
          <p:nvPr/>
        </p:nvSpPr>
        <p:spPr>
          <a:xfrm>
            <a:off x="3514357" y="2308965"/>
            <a:ext cx="2194560" cy="169687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Transaction ID &amp; Timestamp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Transaction Amount (+/- for refund)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City, State &amp; Category (MCC)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Card Brand &amp; Card Type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Age, Gender, Income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Fraud Indicator (Yes/No)</a:t>
            </a:r>
            <a:endParaRPr lang="en-US" sz="1440" dirty="0"/>
          </a:p>
        </p:txBody>
      </p:sp>
      <p:sp>
        <p:nvSpPr>
          <p:cNvPr id="22" name="Text 17"/>
          <p:cNvSpPr/>
          <p:nvPr/>
        </p:nvSpPr>
        <p:spPr>
          <a:xfrm>
            <a:off x="6285208" y="1795142"/>
            <a:ext cx="2449397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Quality Assessment</a:t>
            </a:r>
            <a:endParaRPr lang="en-US" sz="1440" dirty="0"/>
          </a:p>
        </p:txBody>
      </p:sp>
      <p:sp>
        <p:nvSpPr>
          <p:cNvPr id="23" name="Text 18"/>
          <p:cNvSpPr/>
          <p:nvPr/>
        </p:nvSpPr>
        <p:spPr>
          <a:xfrm>
            <a:off x="6413224" y="2308965"/>
            <a:ext cx="2194560" cy="21155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Missing values in merchant state &amp; zip (handled with imputation).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Outliers in user age (90+ years).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Negative amounts flagged as refunds.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Duplicate checks on transactions &amp; user IDs.</a:t>
            </a:r>
          </a:p>
          <a:p>
            <a:pPr marL="171450" indent="-171450">
              <a:lnSpc>
                <a:spcPct val="100800"/>
              </a:lnSpc>
              <a:spcBef>
                <a:spcPts val="375"/>
              </a:spcBef>
              <a:buFont typeface="Arial" panose="020B0604020202020204" pitchFamily="34" charset="0"/>
              <a:buChar char="•"/>
            </a:pPr>
            <a:r>
              <a:rPr lang="en-US" sz="100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Standardized money fields (removed $).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EA2DE6-E8A4-257C-5F4C-C876CE7E8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C08CADA-822E-458A-F0F5-698CDD529080}"/>
              </a:ext>
            </a:extLst>
          </p:cNvPr>
          <p:cNvSpPr/>
          <p:nvPr/>
        </p:nvSpPr>
        <p:spPr>
          <a:xfrm>
            <a:off x="463370" y="1959269"/>
            <a:ext cx="5221112" cy="99014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2" b="1" i="0" u="none" strike="noStrike" kern="1200" cap="none" spc="0" normalizeH="0" baseline="0" noProof="0" dirty="0">
                <a:ln>
                  <a:noFill/>
                </a:ln>
                <a:solidFill>
                  <a:srgbClr val="EC9F48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Insights &amp; Transaction Patterns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8624D5-3CC5-9836-991A-A15AF50733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370" y="438260"/>
            <a:ext cx="914028" cy="914028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2D6F3CB6-5EBE-96E9-E2F8-63E3B5FAC6AA}"/>
              </a:ext>
            </a:extLst>
          </p:cNvPr>
          <p:cNvSpPr/>
          <p:nvPr/>
        </p:nvSpPr>
        <p:spPr>
          <a:xfrm>
            <a:off x="345154" y="742055"/>
            <a:ext cx="1356643" cy="83042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88" b="1" i="0" u="none" strike="noStrike" kern="1200" cap="none" spc="0" normalizeH="0" baseline="0" noProof="0" dirty="0">
                <a:ln>
                  <a:noFill/>
                </a:ln>
                <a:solidFill>
                  <a:srgbClr val="CD9B63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817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Demographic Insights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sp>
        <p:nvSpPr>
          <p:cNvPr id="9" name="Shape 1"/>
          <p:cNvSpPr/>
          <p:nvPr/>
        </p:nvSpPr>
        <p:spPr>
          <a:xfrm>
            <a:off x="267919" y="3800108"/>
            <a:ext cx="8608283" cy="0"/>
          </a:xfrm>
          <a:custGeom>
            <a:avLst/>
            <a:gdLst/>
            <a:ahLst/>
            <a:cxnLst/>
            <a:rect l="l" t="t" r="r" b="b"/>
            <a:pathLst>
              <a:path w="8608283">
                <a:moveTo>
                  <a:pt x="0" y="0"/>
                </a:moveTo>
                <a:moveTo>
                  <a:pt x="0" y="0"/>
                </a:moveTo>
                <a:lnTo>
                  <a:pt x="8608283" y="0"/>
                </a:lnTo>
              </a:path>
            </a:pathLst>
          </a:custGeom>
          <a:noFill/>
          <a:ln w="9525">
            <a:solidFill>
              <a:srgbClr val="EC9F48"/>
            </a:solidFill>
            <a:prstDash val="dash"/>
            <a:headEnd type="none"/>
            <a:tailEnd type="none"/>
          </a:ln>
        </p:spPr>
        <p:txBody>
          <a:bodyPr/>
          <a:lstStyle/>
          <a:p>
            <a:endParaRPr lang="en-US"/>
          </a:p>
        </p:txBody>
      </p:sp>
      <p:sp>
        <p:nvSpPr>
          <p:cNvPr id="10" name="Shape 2"/>
          <p:cNvSpPr/>
          <p:nvPr/>
        </p:nvSpPr>
        <p:spPr>
          <a:xfrm>
            <a:off x="778789" y="781203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1" name="Text 3"/>
          <p:cNvSpPr/>
          <p:nvPr/>
        </p:nvSpPr>
        <p:spPr>
          <a:xfrm>
            <a:off x="1211371" y="754243"/>
            <a:ext cx="624656" cy="59436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402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12" name="Shape 4"/>
          <p:cNvSpPr/>
          <p:nvPr/>
        </p:nvSpPr>
        <p:spPr>
          <a:xfrm>
            <a:off x="1256537" y="3715701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5"/>
          <p:cNvSpPr/>
          <p:nvPr/>
        </p:nvSpPr>
        <p:spPr>
          <a:xfrm>
            <a:off x="3832229" y="754244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4" name="Text 6"/>
          <p:cNvSpPr/>
          <p:nvPr/>
        </p:nvSpPr>
        <p:spPr>
          <a:xfrm>
            <a:off x="4271844" y="730430"/>
            <a:ext cx="624656" cy="5468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402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Shape 7"/>
          <p:cNvSpPr/>
          <p:nvPr/>
        </p:nvSpPr>
        <p:spPr>
          <a:xfrm>
            <a:off x="4678266" y="3705524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6" name="Shape 8"/>
          <p:cNvSpPr/>
          <p:nvPr/>
        </p:nvSpPr>
        <p:spPr>
          <a:xfrm>
            <a:off x="7001877" y="761209"/>
            <a:ext cx="1503887" cy="491749"/>
          </a:xfrm>
          <a:custGeom>
            <a:avLst/>
            <a:gdLst/>
            <a:ahLst/>
            <a:cxnLst/>
            <a:rect l="l" t="t" r="r" b="b"/>
            <a:pathLst>
              <a:path w="1503887" h="491749">
                <a:moveTo>
                  <a:pt x="245875" y="0"/>
                </a:moveTo>
                <a:moveTo>
                  <a:pt x="245875" y="0"/>
                </a:moveTo>
                <a:lnTo>
                  <a:pt x="1258012" y="0"/>
                </a:lnTo>
                <a:quadBezTo>
                  <a:pt x="1503887" y="0"/>
                  <a:pt x="1503887" y="245875"/>
                </a:quadBezTo>
                <a:lnTo>
                  <a:pt x="1503887" y="245875"/>
                </a:lnTo>
                <a:quadBezTo>
                  <a:pt x="1503887" y="491749"/>
                  <a:pt x="1258012" y="491749"/>
                </a:quadBezTo>
                <a:lnTo>
                  <a:pt x="245875" y="491749"/>
                </a:lnTo>
                <a:quadBezTo>
                  <a:pt x="0" y="491749"/>
                  <a:pt x="0" y="245875"/>
                </a:quadBezTo>
                <a:lnTo>
                  <a:pt x="0" y="245875"/>
                </a:lnTo>
                <a:quadBezTo>
                  <a:pt x="0" y="0"/>
                  <a:pt x="245875" y="0"/>
                </a:quad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9"/>
          <p:cNvSpPr/>
          <p:nvPr/>
        </p:nvSpPr>
        <p:spPr>
          <a:xfrm>
            <a:off x="7406323" y="730430"/>
            <a:ext cx="624656" cy="5468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402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  <p:sp>
        <p:nvSpPr>
          <p:cNvPr id="18" name="Shape 10"/>
          <p:cNvSpPr/>
          <p:nvPr/>
        </p:nvSpPr>
        <p:spPr>
          <a:xfrm>
            <a:off x="7568896" y="370867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EC9F48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Text 11"/>
          <p:cNvSpPr/>
          <p:nvPr/>
        </p:nvSpPr>
        <p:spPr>
          <a:xfrm>
            <a:off x="257021" y="3956720"/>
            <a:ext cx="2656613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 Distribution Analysis</a:t>
            </a:r>
            <a:endParaRPr lang="en-US" sz="1440" dirty="0"/>
          </a:p>
        </p:txBody>
      </p:sp>
      <p:sp>
        <p:nvSpPr>
          <p:cNvPr id="20" name="Text 12"/>
          <p:cNvSpPr/>
          <p:nvPr/>
        </p:nvSpPr>
        <p:spPr>
          <a:xfrm>
            <a:off x="236574" y="3878069"/>
            <a:ext cx="2656613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21" name="Text 13"/>
          <p:cNvSpPr/>
          <p:nvPr/>
        </p:nvSpPr>
        <p:spPr>
          <a:xfrm>
            <a:off x="3618041" y="3956720"/>
            <a:ext cx="2677061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Income Level Insights</a:t>
            </a:r>
            <a:endParaRPr lang="en-US" sz="1440" dirty="0"/>
          </a:p>
        </p:txBody>
      </p:sp>
      <p:sp>
        <p:nvSpPr>
          <p:cNvPr id="22" name="Text 14"/>
          <p:cNvSpPr/>
          <p:nvPr/>
        </p:nvSpPr>
        <p:spPr>
          <a:xfrm>
            <a:off x="3266090" y="3907008"/>
            <a:ext cx="2677061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23" name="Text 15"/>
          <p:cNvSpPr/>
          <p:nvPr/>
        </p:nvSpPr>
        <p:spPr>
          <a:xfrm>
            <a:off x="6558475" y="3935550"/>
            <a:ext cx="2636166" cy="37764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Gender Split Overview</a:t>
            </a:r>
            <a:endParaRPr lang="en-US" sz="1440" dirty="0"/>
          </a:p>
        </p:txBody>
      </p:sp>
      <p:sp>
        <p:nvSpPr>
          <p:cNvPr id="24" name="Text 16"/>
          <p:cNvSpPr/>
          <p:nvPr/>
        </p:nvSpPr>
        <p:spPr>
          <a:xfrm>
            <a:off x="6250813" y="3878069"/>
            <a:ext cx="2636166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FC9BD80-23C3-6144-ACB6-01541BE12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12" y="1505214"/>
            <a:ext cx="2973230" cy="211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7A967431-B4AE-4F04-7B1E-2CC5ED8E7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1422" y="1505214"/>
            <a:ext cx="3145500" cy="2173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E22A8909-31B0-5935-5D06-1C055EE78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322" y="1505214"/>
            <a:ext cx="2844397" cy="2200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9F404-B159-9AD0-43E1-886B6F73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DEC357B9-3267-AA2D-D2D8-6763DF8FF444}"/>
              </a:ext>
            </a:extLst>
          </p:cNvPr>
          <p:cNvSpPr/>
          <p:nvPr/>
        </p:nvSpPr>
        <p:spPr>
          <a:xfrm>
            <a:off x="921639" y="91586"/>
            <a:ext cx="8005161" cy="52328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25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16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Noto Sans" pitchFamily="34" charset="0"/>
                <a:ea typeface="Noto Sans" pitchFamily="34" charset="-122"/>
                <a:cs typeface="Noto Sans" pitchFamily="34" charset="-120"/>
              </a:rPr>
              <a:t>Refund Analysis by Card, Gender &amp; City</a:t>
            </a:r>
            <a:endParaRPr kumimoji="0" lang="en-US" sz="144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65C133D3-803B-659E-0E9B-4CE0628EC3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64AC7E3A-9A9F-238C-2B3A-666D27399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779373F8-C6F5-7FEF-EA6E-85044F937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13314" name="Picture 2">
            <a:extLst>
              <a:ext uri="{FF2B5EF4-FFF2-40B4-BE49-F238E27FC236}">
                <a16:creationId xmlns:a16="http://schemas.microsoft.com/office/drawing/2014/main" id="{EDAAD39B-37D2-9786-9939-AAC88F37A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35" y="998807"/>
            <a:ext cx="4098167" cy="28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B2AE99A1-9F43-B3D8-2167-AEE2FB97A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947" y="998807"/>
            <a:ext cx="4773053" cy="280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426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21639" y="91586"/>
            <a:ext cx="8005161" cy="58521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Transaction Distribution Patterns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759" y="288182"/>
            <a:ext cx="182880" cy="18288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879" y="288182"/>
            <a:ext cx="182880" cy="18288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99" y="288182"/>
            <a:ext cx="182880" cy="182880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2410" y="717484"/>
            <a:ext cx="990933" cy="1431347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250831" y="783326"/>
            <a:ext cx="714089" cy="10332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464" b="1" dirty="0">
                <a:solidFill>
                  <a:srgbClr val="402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440" dirty="0"/>
          </a:p>
        </p:txBody>
      </p:sp>
      <p:sp>
        <p:nvSpPr>
          <p:cNvPr id="8" name="Text 2"/>
          <p:cNvSpPr/>
          <p:nvPr/>
        </p:nvSpPr>
        <p:spPr>
          <a:xfrm>
            <a:off x="254264" y="2266623"/>
            <a:ext cx="2707225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>
              <a:spcBef>
                <a:spcPts val="375"/>
              </a:spcBef>
            </a:pPr>
            <a:r>
              <a:rPr lang="en-US" sz="1200" b="1" dirty="0">
                <a:solidFill>
                  <a:srgbClr val="CD9B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Geographic Transaction Patterns</a:t>
            </a:r>
            <a:endParaRPr lang="en-US" sz="1600" dirty="0"/>
          </a:p>
        </p:txBody>
      </p:sp>
      <p:sp>
        <p:nvSpPr>
          <p:cNvPr id="9" name="Text 3"/>
          <p:cNvSpPr/>
          <p:nvPr/>
        </p:nvSpPr>
        <p:spPr>
          <a:xfrm>
            <a:off x="474071" y="3195092"/>
            <a:ext cx="2267609" cy="41395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5751" y="633079"/>
            <a:ext cx="990933" cy="1431347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7190106" y="705954"/>
            <a:ext cx="714089" cy="103327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464" b="1" dirty="0">
                <a:solidFill>
                  <a:srgbClr val="4028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440" dirty="0"/>
          </a:p>
        </p:txBody>
      </p:sp>
      <p:sp>
        <p:nvSpPr>
          <p:cNvPr id="12" name="Text 5"/>
          <p:cNvSpPr/>
          <p:nvPr/>
        </p:nvSpPr>
        <p:spPr>
          <a:xfrm>
            <a:off x="6235584" y="2210351"/>
            <a:ext cx="2707538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algn="ctr">
              <a:spcBef>
                <a:spcPts val="375"/>
              </a:spcBef>
            </a:pPr>
            <a:r>
              <a:rPr lang="en-US" sz="1200" b="1" dirty="0">
                <a:solidFill>
                  <a:srgbClr val="EC9F4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Merchant Category Analysis</a:t>
            </a:r>
            <a:endParaRPr lang="en-US" sz="1400" dirty="0"/>
          </a:p>
        </p:txBody>
      </p:sp>
      <p:sp>
        <p:nvSpPr>
          <p:cNvPr id="15" name="Text 7"/>
          <p:cNvSpPr/>
          <p:nvPr/>
        </p:nvSpPr>
        <p:spPr>
          <a:xfrm>
            <a:off x="7178922" y="1458307"/>
            <a:ext cx="714089" cy="42890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16" name="Text 8"/>
          <p:cNvSpPr/>
          <p:nvPr/>
        </p:nvSpPr>
        <p:spPr>
          <a:xfrm>
            <a:off x="6182198" y="2716790"/>
            <a:ext cx="2707538" cy="37490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endParaRPr lang="en-US" sz="144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7D0C000-D1C6-FEF2-0DB1-AC7A46C9F3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" y="2666462"/>
            <a:ext cx="3968933" cy="2393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CA7BBE8-0F12-62D9-ACE6-C5A86FC8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004" y="2641527"/>
            <a:ext cx="4660637" cy="237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490</Words>
  <Application>Microsoft Office PowerPoint</Application>
  <PresentationFormat>On-screen Show (16:9)</PresentationFormat>
  <Paragraphs>110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Calibri</vt:lpstr>
      <vt:lpstr>Noto Sans</vt:lpstr>
      <vt:lpstr>Noto Sans SC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Ashraf</cp:lastModifiedBy>
  <cp:revision>3</cp:revision>
  <dcterms:created xsi:type="dcterms:W3CDTF">2025-09-24T13:45:34Z</dcterms:created>
  <dcterms:modified xsi:type="dcterms:W3CDTF">2025-09-24T17:10:59Z</dcterms:modified>
</cp:coreProperties>
</file>