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71" r:id="rId11"/>
    <p:sldId id="290" r:id="rId12"/>
    <p:sldId id="267" r:id="rId13"/>
    <p:sldId id="272" r:id="rId14"/>
    <p:sldId id="268" r:id="rId15"/>
    <p:sldId id="269" r:id="rId16"/>
    <p:sldId id="273" r:id="rId17"/>
    <p:sldId id="270" r:id="rId18"/>
    <p:sldId id="274" r:id="rId19"/>
    <p:sldId id="275" r:id="rId20"/>
    <p:sldId id="276" r:id="rId21"/>
    <p:sldId id="288" r:id="rId22"/>
    <p:sldId id="289" r:id="rId23"/>
    <p:sldId id="279" r:id="rId24"/>
    <p:sldId id="280" r:id="rId25"/>
    <p:sldId id="281" r:id="rId26"/>
    <p:sldId id="282" r:id="rId27"/>
    <p:sldId id="283" r:id="rId28"/>
    <p:sldId id="320" r:id="rId29"/>
    <p:sldId id="284" r:id="rId30"/>
    <p:sldId id="285" r:id="rId31"/>
    <p:sldId id="287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17" r:id="rId44"/>
    <p:sldId id="318" r:id="rId45"/>
    <p:sldId id="321" r:id="rId46"/>
    <p:sldId id="319" r:id="rId47"/>
    <p:sldId id="322" r:id="rId48"/>
    <p:sldId id="303" r:id="rId49"/>
    <p:sldId id="304" r:id="rId50"/>
    <p:sldId id="305" r:id="rId51"/>
    <p:sldId id="306" r:id="rId52"/>
    <p:sldId id="315" r:id="rId53"/>
    <p:sldId id="316" r:id="rId54"/>
    <p:sldId id="307" r:id="rId55"/>
    <p:sldId id="308" r:id="rId56"/>
    <p:sldId id="309" r:id="rId57"/>
    <p:sldId id="310" r:id="rId58"/>
    <p:sldId id="314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FFFFFF"/>
    <a:srgbClr val="F0F0F0"/>
    <a:srgbClr val="FDF0D5"/>
    <a:srgbClr val="C0C0F2"/>
    <a:srgbClr val="3C4D74"/>
    <a:srgbClr val="0E121B"/>
    <a:srgbClr val="7A52B8"/>
    <a:srgbClr val="384962"/>
    <a:srgbClr val="171E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652F9-A6E4-43BC-9817-0721F84A9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B6B0D-6FDE-486B-8806-A9B90FD911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1571C-E8E0-4948-94B3-EEBDA3CB8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DB63-4820-4779-B5F0-85CD0C13CF3D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188F0-B8D8-4EF9-AEF4-4CA663A55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2C660-C72E-445F-9F43-51656BE8F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3AF9-BAC2-40EA-B052-A22E147F5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82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B307-22E7-4AD1-A951-BED5DB3DF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477F2-4091-4B9B-96D5-F3B7C6C57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C8C6A-FA8C-4C2E-B0E3-B46E54E9A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DB63-4820-4779-B5F0-85CD0C13CF3D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2915C-725A-457A-8086-45EC711B7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D41D4-24BA-4939-B40A-3AE3046D6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3AF9-BAC2-40EA-B052-A22E147F5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99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2E8F7C-99E6-48B5-96C5-D01C93C4A9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EEF4C5-8FB8-4519-A452-87846847B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3190A-7AD5-41C6-A3D9-824BA8C12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DB63-4820-4779-B5F0-85CD0C13CF3D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BBC37-202A-403C-B352-112F4A69A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DCFB8-0D5E-4B30-9EDB-48A316B90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3AF9-BAC2-40EA-B052-A22E147F5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E4CC5-3C4A-4209-A863-BD6D00C60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0B86B-CF21-4FDE-B419-F25DF7001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B2F1D-64F0-4CA7-98F8-76A2ADBB8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DB63-4820-4779-B5F0-85CD0C13CF3D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9E327-A20E-4940-9BC1-3755FAC6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E1422-AE9C-4018-8462-8DE3E24A1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3AF9-BAC2-40EA-B052-A22E147F5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3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2284E-48B5-4BA6-B50C-C5DB74FE8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F5547-A7FC-43D6-8F64-EFE283A92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BD1AD-29B8-4A10-BF0D-20035D7D4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DB63-4820-4779-B5F0-85CD0C13CF3D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279E8-1D4E-494A-B209-32857DE22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7167F-89E8-400C-817C-DF9000BAB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3AF9-BAC2-40EA-B052-A22E147F5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74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DCE03-F9F3-4414-B34F-088C18890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E1F33-8498-420C-BB32-8535CDB58B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BB69C-A7C8-4133-90A6-36061C8BF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C0CC6-DC01-4ECC-A2F4-8BAD4E438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DB63-4820-4779-B5F0-85CD0C13CF3D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0A8A9-3A8D-4833-BE83-6AD817B02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76AEA-EDCF-481E-BAFA-2F069003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3AF9-BAC2-40EA-B052-A22E147F5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1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B8616-A0D7-4C13-B274-A56FA1D3A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5299C-0F7F-4F8F-926C-37394011D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851A7-8065-40B8-9A8D-33D7D56FC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A99136-DCC7-447F-8C00-64F44D32F7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8A2368-EB53-4F88-8C11-B1E3AF7BD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10724D-CEE1-4F4B-9068-61C29DB39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DB63-4820-4779-B5F0-85CD0C13CF3D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6620E3-5F09-443F-890B-2D0DAFEE7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3BF716-8841-4C82-AA0B-893EDFA4F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3AF9-BAC2-40EA-B052-A22E147F5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50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02589-AA51-47CC-B747-056F52A0C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0177F8-F22F-4AE5-BD9E-19009AA4F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DB63-4820-4779-B5F0-85CD0C13CF3D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87C465-8FF2-4698-BC32-FFDF3B17E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BE89F-5D34-468A-81F8-AF431A998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3AF9-BAC2-40EA-B052-A22E147F5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11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074488-A310-4C9F-A589-1FA7E0970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DB63-4820-4779-B5F0-85CD0C13CF3D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11EED3-9E2B-4595-84F2-8D655611C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DF5D25-0A6A-48A3-B8E3-764799E2D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3AF9-BAC2-40EA-B052-A22E147F5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77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A6B2E-4A92-4E6A-83A7-D7E297A57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6A099-617A-44B6-8C7A-DF4AA1D7B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F9EBA-6829-410D-8245-A1EC8C8F7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75B16-17FF-4EF4-B618-884AFF7C0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DB63-4820-4779-B5F0-85CD0C13CF3D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D1572-1610-4D24-A324-0384F25AD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5B3DA-F6C5-41E1-A1D6-720AB0458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3AF9-BAC2-40EA-B052-A22E147F5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11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52023-2539-49BA-A1B9-ECFE6DAF1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6D747D-5672-424C-8C34-C14E0FAA98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7C2648-E868-44AE-8C63-3E35AF4E2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61D5D-9A33-46B8-B1D6-16963D94A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DB63-4820-4779-B5F0-85CD0C13CF3D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576BD-479B-4B93-BCF7-7F777B1A5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470DC-06BB-44D5-A5C8-6699CAE9C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3AF9-BAC2-40EA-B052-A22E147F5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36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05461F-00AD-4C14-A5CD-B7318062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DD895-052F-4280-BBA1-5BFDB197A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501E8-D942-46F4-8F8A-1756482C3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7DB63-4820-4779-B5F0-85CD0C13CF3D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59F1F-5F6F-4416-8781-36FC345A4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3FFB8-8A98-460C-99BC-38C1DEA20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C3AF9-BAC2-40EA-B052-A22E147F5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72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jp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powerbi.com/view?r=eyJrIjoiMmZmNDE5OTQtMWVkYi00ZjE0LTg1OGUtYTljNzZmODQ1MDdjIiwidCI6ImRmODY3OWNkLWE4MGUtNDVkOC05OWFjLWM4M2VkN2ZmOTVhMCJ9" TargetMode="Externa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pp/profile/islam.ashraf6597/viz/tlecom/Financialinformation?publish=yes" TargetMode="Externa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adityabansalcodes/telecommunications-industry-customer-churn-dataset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3032EBD-A54C-4419-95BE-061D8CDF6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92" y="0"/>
            <a:ext cx="1917758" cy="131462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B47271A-ED33-430D-B27E-DC8C3AD0D050}"/>
              </a:ext>
            </a:extLst>
          </p:cNvPr>
          <p:cNvSpPr/>
          <p:nvPr/>
        </p:nvSpPr>
        <p:spPr>
          <a:xfrm rot="8068675">
            <a:off x="10185719" y="-1675933"/>
            <a:ext cx="2481149" cy="5040400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CFF9B07-A481-47C3-B02E-0B613CED05C8}"/>
              </a:ext>
            </a:extLst>
          </p:cNvPr>
          <p:cNvSpPr/>
          <p:nvPr/>
        </p:nvSpPr>
        <p:spPr>
          <a:xfrm>
            <a:off x="0" y="4253375"/>
            <a:ext cx="12192000" cy="1314626"/>
          </a:xfrm>
          <a:prstGeom prst="roundRect">
            <a:avLst>
              <a:gd name="adj" fmla="val 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E121B"/>
                </a:solidFill>
                <a:latin typeface="Trebuchet MS" panose="020B0603020202020204" pitchFamily="34" charset="0"/>
              </a:rPr>
              <a:t>Telecom Analysis Project</a:t>
            </a:r>
            <a:r>
              <a:rPr lang="en-US" sz="3200" b="1" dirty="0">
                <a:solidFill>
                  <a:srgbClr val="780000"/>
                </a:solidFill>
                <a:latin typeface="Trebuchet MS" panose="020B0603020202020204" pitchFamily="34" charset="0"/>
              </a:rPr>
              <a:t>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307F94-E054-4C77-ACBF-09A832F84F8C}"/>
              </a:ext>
            </a:extLst>
          </p:cNvPr>
          <p:cNvSpPr/>
          <p:nvPr/>
        </p:nvSpPr>
        <p:spPr>
          <a:xfrm rot="8068675">
            <a:off x="8103030" y="-1766786"/>
            <a:ext cx="2035960" cy="4404447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F88AD6-4E0E-4653-A2B0-4D3007DEA4B5}"/>
              </a:ext>
            </a:extLst>
          </p:cNvPr>
          <p:cNvSpPr/>
          <p:nvPr/>
        </p:nvSpPr>
        <p:spPr>
          <a:xfrm rot="8068675">
            <a:off x="6755802" y="-1533945"/>
            <a:ext cx="1657521" cy="3793849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083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460308E-08FD-4071-AD66-CDA0197B84F6}"/>
              </a:ext>
            </a:extLst>
          </p:cNvPr>
          <p:cNvSpPr/>
          <p:nvPr/>
        </p:nvSpPr>
        <p:spPr>
          <a:xfrm>
            <a:off x="852573" y="209058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Cleaning the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D48BE8-8459-43F4-B041-904A87A6A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948" y="2412459"/>
            <a:ext cx="9819861" cy="39944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874654-F448-490D-9664-E616B1190302}"/>
              </a:ext>
            </a:extLst>
          </p:cNvPr>
          <p:cNvSpPr txBox="1"/>
          <p:nvPr/>
        </p:nvSpPr>
        <p:spPr>
          <a:xfrm>
            <a:off x="1074426" y="1767791"/>
            <a:ext cx="2594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E121B"/>
                </a:solidFill>
                <a:latin typeface="Trebuchet MS" panose="020B0603020202020204" pitchFamily="34" charset="0"/>
              </a:rPr>
              <a:t>Data before cleaning:</a:t>
            </a:r>
            <a:endParaRPr lang="en-US" dirty="0">
              <a:solidFill>
                <a:srgbClr val="0E121B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0BB7F9-891F-4B15-886F-8D250D19F8C9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563E9B-DA67-4F39-9774-58D7DD9BF55C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A26665-CD17-4B4F-B9F8-B4BAC6F2AA8E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2C90F1-D222-46B9-8F45-46BA465072A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0A447C-BBF6-4891-BF17-97F7EA6D9287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F87604-73F4-4600-B932-6F5118A3AD8A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397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460308E-08FD-4071-AD66-CDA0197B84F6}"/>
              </a:ext>
            </a:extLst>
          </p:cNvPr>
          <p:cNvSpPr/>
          <p:nvPr/>
        </p:nvSpPr>
        <p:spPr>
          <a:xfrm>
            <a:off x="852573" y="209058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Cleaning the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D48BE8-8459-43F4-B041-904A87A6A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948" y="2412459"/>
            <a:ext cx="9819861" cy="39944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874654-F448-490D-9664-E616B1190302}"/>
              </a:ext>
            </a:extLst>
          </p:cNvPr>
          <p:cNvSpPr txBox="1"/>
          <p:nvPr/>
        </p:nvSpPr>
        <p:spPr>
          <a:xfrm>
            <a:off x="1074426" y="1767791"/>
            <a:ext cx="2594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E121B"/>
                </a:solidFill>
                <a:latin typeface="Trebuchet MS" panose="020B0603020202020204" pitchFamily="34" charset="0"/>
              </a:rPr>
              <a:t>Data after cleaning:</a:t>
            </a:r>
            <a:endParaRPr lang="en-US" dirty="0">
              <a:solidFill>
                <a:srgbClr val="0E121B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0BB7F9-891F-4B15-886F-8D250D19F8C9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563E9B-DA67-4F39-9774-58D7DD9BF55C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A26665-CD17-4B4F-B9F8-B4BAC6F2AA8E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2C90F1-D222-46B9-8F45-46BA465072A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0A447C-BBF6-4891-BF17-97F7EA6D9287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F87604-73F4-4600-B932-6F5118A3AD8A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0869B82-43C7-4D04-BA46-E04F65CC5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948" y="2412458"/>
            <a:ext cx="9806609" cy="400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145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460308E-08FD-4071-AD66-CDA0197B84F6}"/>
              </a:ext>
            </a:extLst>
          </p:cNvPr>
          <p:cNvSpPr/>
          <p:nvPr/>
        </p:nvSpPr>
        <p:spPr>
          <a:xfrm>
            <a:off x="3182738" y="2992015"/>
            <a:ext cx="5826523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Design entity relation diagram ( ERD 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24AE04-FB20-4A1F-B862-6E60E0F946D3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9A2B69-66EA-4B4D-A1D5-3C77652452E0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4C9258-7B01-43E5-820A-1144667B14B8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9F4282-B2AB-4F8F-826C-643EC58422A2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4242B6-A63E-4557-99AF-066D6DFB34A3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18B5A1-EBC3-418F-8310-56588D99F863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626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460308E-08FD-4071-AD66-CDA0197B84F6}"/>
              </a:ext>
            </a:extLst>
          </p:cNvPr>
          <p:cNvSpPr/>
          <p:nvPr/>
        </p:nvSpPr>
        <p:spPr>
          <a:xfrm>
            <a:off x="852573" y="209058"/>
            <a:ext cx="5826523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Design entity relation diagram ( ERD 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7C8780-359F-4CE2-8D7E-B84314412720}"/>
              </a:ext>
            </a:extLst>
          </p:cNvPr>
          <p:cNvSpPr txBox="1"/>
          <p:nvPr/>
        </p:nvSpPr>
        <p:spPr>
          <a:xfrm>
            <a:off x="1190397" y="2075543"/>
            <a:ext cx="947760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Identify the entities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rgbClr val="780000"/>
              </a:solidFill>
              <a:latin typeface="Trebuchet MS" panose="020B06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Identify the attributes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rgbClr val="780000"/>
              </a:solidFill>
              <a:latin typeface="Trebuchet MS" panose="020B06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Identify the primary key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rgbClr val="780000"/>
              </a:solidFill>
              <a:latin typeface="Trebuchet MS" panose="020B06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Identify the relationships 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973E7F-6BA5-4875-BA80-B3EC3899C87C}"/>
              </a:ext>
            </a:extLst>
          </p:cNvPr>
          <p:cNvSpPr txBox="1"/>
          <p:nvPr/>
        </p:nvSpPr>
        <p:spPr>
          <a:xfrm>
            <a:off x="1847369" y="4532243"/>
            <a:ext cx="76465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E121B"/>
                </a:solidFill>
                <a:latin typeface="Trebuchet MS" panose="020B0603020202020204" pitchFamily="34" charset="0"/>
              </a:rPr>
              <a:t>Degree of relationship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780000"/>
              </a:solidFill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E121B"/>
                </a:solidFill>
                <a:latin typeface="Trebuchet MS" panose="020B0603020202020204" pitchFamily="34" charset="0"/>
              </a:rPr>
              <a:t>Cardinality ratio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780000"/>
              </a:solidFill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E121B"/>
                </a:solidFill>
                <a:latin typeface="Trebuchet MS" panose="020B0603020202020204" pitchFamily="34" charset="0"/>
              </a:rPr>
              <a:t>Participation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71993B-77AC-4FC5-9F9A-E484442FEE03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A4AE84-982D-4EE6-ABEE-D227B2638FF9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25A83D-FC9F-42EF-A2FA-52D8D3010A94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64BA03-3B2D-4DE2-A11B-EB798DB26E3B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5D7B04D-D80C-41AD-8A41-8739C62A4115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3A8966-FFB0-4802-9F16-465FC23F332B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973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460308E-08FD-4071-AD66-CDA0197B84F6}"/>
              </a:ext>
            </a:extLst>
          </p:cNvPr>
          <p:cNvSpPr/>
          <p:nvPr/>
        </p:nvSpPr>
        <p:spPr>
          <a:xfrm>
            <a:off x="852573" y="209058"/>
            <a:ext cx="5826523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Design entity relation diagram ( ERD 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463BFB-DE8A-462B-8DF0-593A148D8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57" y="1311965"/>
            <a:ext cx="9939130" cy="533697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5BA575B-035F-4196-A3F3-61EAFB976209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5DF9F5-5608-4957-A891-7E8F5869FF40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AC9300-2A1D-41AB-BAA9-682733C23DC4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6E3E59-C427-4D8C-97CC-C7D2B2A711F7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F5C290-FA6B-4FF9-92FD-CD5269C1EC57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F1A9C7-6B85-474B-8218-0A6FB7C90C1E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921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3737733-5AF1-40D6-A013-F51E4410B1E6}"/>
              </a:ext>
            </a:extLst>
          </p:cNvPr>
          <p:cNvSpPr/>
          <p:nvPr/>
        </p:nvSpPr>
        <p:spPr>
          <a:xfrm>
            <a:off x="4576740" y="2992015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Design mapping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4DC99A-61B8-44F2-87A2-4B9A1BCDD4BB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BD9195-29EB-45B4-84C9-134603E9C565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1C6FB4-F165-406B-BACC-64FA9B9DE3C5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F3E8AE-9635-462A-A749-4952FEE67101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EF158-49BD-42D8-AB2E-F2F5B5F7FBFC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8D5A7A-2B93-462E-B581-D9A15B38BF03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248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3737733-5AF1-40D6-A013-F51E4410B1E6}"/>
              </a:ext>
            </a:extLst>
          </p:cNvPr>
          <p:cNvSpPr/>
          <p:nvPr/>
        </p:nvSpPr>
        <p:spPr>
          <a:xfrm>
            <a:off x="852573" y="209058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Design mapping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F977B4-7D7D-4BEF-92DD-39715A1A0AEC}"/>
              </a:ext>
            </a:extLst>
          </p:cNvPr>
          <p:cNvSpPr txBox="1"/>
          <p:nvPr/>
        </p:nvSpPr>
        <p:spPr>
          <a:xfrm>
            <a:off x="1190397" y="2075543"/>
            <a:ext cx="94776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Mapping of regular entity 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rgbClr val="780000"/>
              </a:solidFill>
              <a:latin typeface="Trebuchet MS" panose="020B06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Mapping of relationships 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BF8B4C-1124-4A18-A686-FFB305FF7553}"/>
              </a:ext>
            </a:extLst>
          </p:cNvPr>
          <p:cNvSpPr txBox="1"/>
          <p:nvPr/>
        </p:nvSpPr>
        <p:spPr>
          <a:xfrm>
            <a:off x="1847369" y="3350609"/>
            <a:ext cx="7646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E121B"/>
                </a:solidFill>
                <a:latin typeface="Trebuchet MS" panose="020B0603020202020204" pitchFamily="34" charset="0"/>
              </a:rPr>
              <a:t>Binary ONE to MANY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780000"/>
              </a:solidFill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E121B"/>
                </a:solidFill>
                <a:latin typeface="Trebuchet MS" panose="020B0603020202020204" pitchFamily="34" charset="0"/>
              </a:rPr>
              <a:t>Binary MANY to MANY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B5F289-3034-4008-AEC5-DAFCAAC43335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C63086-1C4E-4C69-8A8D-FF7BC64C6B45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415273-BBA6-48FE-AF97-850247FB8A63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DC6401-0EDE-469E-B75A-95F8AA4CDB71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84C342F-F15E-41F6-B965-7CA12CF9AF35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48C4B09-72B4-43A3-B0B7-2C4C9DD0E35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935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3737733-5AF1-40D6-A013-F51E4410B1E6}"/>
              </a:ext>
            </a:extLst>
          </p:cNvPr>
          <p:cNvSpPr/>
          <p:nvPr/>
        </p:nvSpPr>
        <p:spPr>
          <a:xfrm>
            <a:off x="852573" y="209058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Design mapping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A927AB-1975-45D3-8B16-407F50848A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74" y="1311965"/>
            <a:ext cx="10077869" cy="533697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C10672C-AC7A-4AB7-922E-CC0D852F137E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2C98D6-8647-46A9-B0D7-AB54D22B28D9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CD17C9-EDD4-434B-82FC-50FDD5D383E1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1909E1-ED9C-423F-AC4E-F6769EA0C9B7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A7D7FE-4337-49ED-BAF7-34209954423D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3B2668-794E-4941-A7AA-8FC4080B681B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157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E9D325D-C76D-43E0-8F2E-F83A987CCF63}"/>
              </a:ext>
            </a:extLst>
          </p:cNvPr>
          <p:cNvSpPr/>
          <p:nvPr/>
        </p:nvSpPr>
        <p:spPr>
          <a:xfrm>
            <a:off x="4096030" y="2994791"/>
            <a:ext cx="399993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Creating tables in SQL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895259-C4E3-4B0B-922A-7336DFE2B5EA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4EB9CC-5686-418B-ABD8-8440B3B88DB6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0A16E4-1FD0-4E61-ADA1-36D5735792FC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C66C5A-F90D-472D-9E64-2B91762D4602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F20EC8-33C5-4AB3-9E20-509C02B44EB5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AD542F-46E0-46BF-926D-9BBEEDFF9F31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82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ABD308-77EA-4413-A04F-5AA313238255}"/>
              </a:ext>
            </a:extLst>
          </p:cNvPr>
          <p:cNvSpPr/>
          <p:nvPr/>
        </p:nvSpPr>
        <p:spPr>
          <a:xfrm>
            <a:off x="850753" y="209058"/>
            <a:ext cx="399993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Creating tables in SQL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6A2575-BBC4-4A3B-8E4F-D6BB16D7CA2F}"/>
              </a:ext>
            </a:extLst>
          </p:cNvPr>
          <p:cNvSpPr txBox="1"/>
          <p:nvPr/>
        </p:nvSpPr>
        <p:spPr>
          <a:xfrm>
            <a:off x="1189587" y="2826059"/>
            <a:ext cx="9812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E121B"/>
                </a:solidFill>
                <a:latin typeface="Trebuchet MS" panose="020B0603020202020204" pitchFamily="34" charset="0"/>
              </a:rPr>
              <a:t>NOTE :</a:t>
            </a:r>
          </a:p>
          <a:p>
            <a:endParaRPr lang="en-US" b="1" dirty="0">
              <a:solidFill>
                <a:srgbClr val="780000"/>
              </a:solidFill>
              <a:latin typeface="Trebuchet MS" panose="020B0603020202020204" pitchFamily="34" charset="0"/>
            </a:endParaRPr>
          </a:p>
          <a:p>
            <a:r>
              <a:rPr lang="en-US" b="1" dirty="0">
                <a:solidFill>
                  <a:srgbClr val="0E121B"/>
                </a:solidFill>
                <a:latin typeface="Trebuchet MS" panose="020B0603020202020204" pitchFamily="34" charset="0"/>
              </a:rPr>
              <a:t>At this stage we convert what we did in mapping stage to actual tables in SQL server</a:t>
            </a:r>
          </a:p>
          <a:p>
            <a:r>
              <a:rPr lang="en-US" b="1" dirty="0">
                <a:solidFill>
                  <a:srgbClr val="0E121B"/>
                </a:solidFill>
                <a:latin typeface="Trebuchet MS" panose="020B0603020202020204" pitchFamily="34" charset="0"/>
              </a:rPr>
              <a:t>taking into consideration the PK and FK constraint to adjust relationships between tables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009495-A4E8-4F5D-8ED3-307EB1D3D859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6A37D-DA5C-434E-A6BB-C2EF743CDA0B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D446DC-20FD-4D3C-8ABC-18F0047ADD57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B50AEB-1562-4D5B-AA07-66215D8F14BD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5BA04D-C1BE-49D0-B99D-4F435E05E235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98465C-095A-46B1-B078-B75A4CF575C8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37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B47271A-ED33-430D-B27E-DC8C3AD0D050}"/>
              </a:ext>
            </a:extLst>
          </p:cNvPr>
          <p:cNvSpPr/>
          <p:nvPr/>
        </p:nvSpPr>
        <p:spPr>
          <a:xfrm rot="5400000">
            <a:off x="5194830" y="-5211913"/>
            <a:ext cx="1783290" cy="12211050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307F94-E054-4C77-ACBF-09A832F84F8C}"/>
              </a:ext>
            </a:extLst>
          </p:cNvPr>
          <p:cNvSpPr/>
          <p:nvPr/>
        </p:nvSpPr>
        <p:spPr>
          <a:xfrm rot="16200000">
            <a:off x="5365728" y="-5223553"/>
            <a:ext cx="1441495" cy="12211052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31D74B-D80E-4D3E-B7CE-EFCAA9060C3C}"/>
              </a:ext>
            </a:extLst>
          </p:cNvPr>
          <p:cNvSpPr/>
          <p:nvPr/>
        </p:nvSpPr>
        <p:spPr>
          <a:xfrm rot="16200000">
            <a:off x="5592365" y="-5220781"/>
            <a:ext cx="988219" cy="12211054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4478BAE-B43D-4B67-A985-60BC9276BB12}"/>
              </a:ext>
            </a:extLst>
          </p:cNvPr>
          <p:cNvSpPr/>
          <p:nvPr/>
        </p:nvSpPr>
        <p:spPr>
          <a:xfrm>
            <a:off x="1359083" y="2994791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Momen Amr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081382F-F6F0-4E32-8720-431FAFA0230A}"/>
              </a:ext>
            </a:extLst>
          </p:cNvPr>
          <p:cNvSpPr/>
          <p:nvPr/>
        </p:nvSpPr>
        <p:spPr>
          <a:xfrm>
            <a:off x="682172" y="-385637"/>
            <a:ext cx="2090058" cy="1988358"/>
          </a:xfrm>
          <a:prstGeom prst="roundRect">
            <a:avLst/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780000"/>
              </a:solidFill>
              <a:latin typeface="Trebuchet MS" panose="020B0603020202020204" pitchFamily="34" charset="0"/>
            </a:endParaRPr>
          </a:p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Our Team 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254F1C3-0AD7-4DBD-89AA-2BC0FD82FB46}"/>
              </a:ext>
            </a:extLst>
          </p:cNvPr>
          <p:cNvSpPr/>
          <p:nvPr/>
        </p:nvSpPr>
        <p:spPr>
          <a:xfrm>
            <a:off x="4576740" y="2994791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Karim Diab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486B433-DCF2-4344-962E-B04F78C72ED4}"/>
              </a:ext>
            </a:extLst>
          </p:cNvPr>
          <p:cNvSpPr/>
          <p:nvPr/>
        </p:nvSpPr>
        <p:spPr>
          <a:xfrm>
            <a:off x="7822974" y="2994791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Islam Ashraf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158A8AB-B658-461A-93B7-049322C01DCA}"/>
              </a:ext>
            </a:extLst>
          </p:cNvPr>
          <p:cNvSpPr/>
          <p:nvPr/>
        </p:nvSpPr>
        <p:spPr>
          <a:xfrm>
            <a:off x="6360757" y="4773709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0E121B"/>
                </a:solidFill>
                <a:latin typeface="Trebuchet MS" panose="020B0603020202020204" pitchFamily="34" charset="0"/>
              </a:rPr>
              <a:t>Samah</a:t>
            </a:r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 Zain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9484910-457D-4D95-8014-58F31D891F10}"/>
              </a:ext>
            </a:extLst>
          </p:cNvPr>
          <p:cNvSpPr/>
          <p:nvPr/>
        </p:nvSpPr>
        <p:spPr>
          <a:xfrm>
            <a:off x="2878342" y="4773709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Mohamed </a:t>
            </a:r>
            <a:r>
              <a:rPr lang="en-US" sz="2400" b="1" dirty="0" err="1">
                <a:solidFill>
                  <a:srgbClr val="0E121B"/>
                </a:solidFill>
                <a:latin typeface="Trebuchet MS" panose="020B0603020202020204" pitchFamily="34" charset="0"/>
              </a:rPr>
              <a:t>Sebeh</a:t>
            </a:r>
            <a:endParaRPr lang="en-US" sz="2400" b="1" dirty="0">
              <a:solidFill>
                <a:srgbClr val="0E121B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988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ABD308-77EA-4413-A04F-5AA313238255}"/>
              </a:ext>
            </a:extLst>
          </p:cNvPr>
          <p:cNvSpPr/>
          <p:nvPr/>
        </p:nvSpPr>
        <p:spPr>
          <a:xfrm>
            <a:off x="850753" y="209058"/>
            <a:ext cx="399993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Creating tables in SQL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D68719-74E7-45AB-9B24-02986DAD33AE}"/>
              </a:ext>
            </a:extLst>
          </p:cNvPr>
          <p:cNvSpPr txBox="1"/>
          <p:nvPr/>
        </p:nvSpPr>
        <p:spPr>
          <a:xfrm>
            <a:off x="1391478" y="1577009"/>
            <a:ext cx="450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E121B"/>
                </a:solidFill>
                <a:latin typeface="Trebuchet MS" panose="020B0603020202020204" pitchFamily="34" charset="0"/>
              </a:rPr>
              <a:t>Example of Creating tables :</a:t>
            </a:r>
            <a:endParaRPr lang="en-US" dirty="0">
              <a:solidFill>
                <a:srgbClr val="0E121B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A42257-3578-4896-ACE0-A4E9A192B754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1A1123-6A05-4589-8C3F-5CA63D753B7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FA2CE9-212D-4D63-8EE9-30D4EDFD4320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90CB59-D858-44D1-AFA6-DD43E10A64E7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DB8A06-34AE-4154-AE32-E14D7B53113D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E2D9CE-7B69-40C9-87A3-0D0EA06B0358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DE56F7-8BCF-4E06-ABAA-B54A56378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939" y="2155399"/>
            <a:ext cx="9892432" cy="449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056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ABD308-77EA-4413-A04F-5AA313238255}"/>
              </a:ext>
            </a:extLst>
          </p:cNvPr>
          <p:cNvSpPr/>
          <p:nvPr/>
        </p:nvSpPr>
        <p:spPr>
          <a:xfrm>
            <a:off x="850753" y="209058"/>
            <a:ext cx="399993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Creating tables in SQL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D68719-74E7-45AB-9B24-02986DAD33AE}"/>
              </a:ext>
            </a:extLst>
          </p:cNvPr>
          <p:cNvSpPr txBox="1"/>
          <p:nvPr/>
        </p:nvSpPr>
        <p:spPr>
          <a:xfrm>
            <a:off x="1391478" y="1577009"/>
            <a:ext cx="450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E121B"/>
                </a:solidFill>
                <a:latin typeface="Trebuchet MS" panose="020B0603020202020204" pitchFamily="34" charset="0"/>
              </a:rPr>
              <a:t>Another example of Creating tables :</a:t>
            </a:r>
            <a:endParaRPr lang="en-US" dirty="0">
              <a:solidFill>
                <a:srgbClr val="0E121B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A42257-3578-4896-ACE0-A4E9A192B754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1A1123-6A05-4589-8C3F-5CA63D753B7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FA2CE9-212D-4D63-8EE9-30D4EDFD4320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90CB59-D858-44D1-AFA6-DD43E10A64E7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DB8A06-34AE-4154-AE32-E14D7B53113D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E2D9CE-7B69-40C9-87A3-0D0EA06B0358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DE56F7-8BCF-4E06-ABAA-B54A56378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939" y="2155399"/>
            <a:ext cx="9892432" cy="44935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E8FFA2-AF00-4A2B-BA6F-F19DD9E8B1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937" y="2155400"/>
            <a:ext cx="9886123" cy="449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52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ABD308-77EA-4413-A04F-5AA313238255}"/>
              </a:ext>
            </a:extLst>
          </p:cNvPr>
          <p:cNvSpPr/>
          <p:nvPr/>
        </p:nvSpPr>
        <p:spPr>
          <a:xfrm>
            <a:off x="850753" y="209058"/>
            <a:ext cx="399993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Creating tables in SQL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D68719-74E7-45AB-9B24-02986DAD33AE}"/>
              </a:ext>
            </a:extLst>
          </p:cNvPr>
          <p:cNvSpPr txBox="1"/>
          <p:nvPr/>
        </p:nvSpPr>
        <p:spPr>
          <a:xfrm>
            <a:off x="1391478" y="1577009"/>
            <a:ext cx="450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E121B"/>
                </a:solidFill>
                <a:latin typeface="Trebuchet MS" panose="020B0603020202020204" pitchFamily="34" charset="0"/>
              </a:rPr>
              <a:t>Database Diagram :</a:t>
            </a:r>
            <a:endParaRPr lang="en-US" dirty="0">
              <a:solidFill>
                <a:srgbClr val="0E121B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A42257-3578-4896-ACE0-A4E9A192B754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1A1123-6A05-4589-8C3F-5CA63D753B7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FA2CE9-212D-4D63-8EE9-30D4EDFD4320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90CB59-D858-44D1-AFA6-DD43E10A64E7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DB8A06-34AE-4154-AE32-E14D7B53113D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E2D9CE-7B69-40C9-87A3-0D0EA06B0358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DE56F7-8BCF-4E06-ABAA-B54A56378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939" y="2155399"/>
            <a:ext cx="9892432" cy="44935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E8FFA2-AF00-4A2B-BA6F-F19DD9E8B1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937" y="2155400"/>
            <a:ext cx="9886123" cy="44935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27F460-0C7E-4C2E-BE57-223E1CB57C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629" y="2155399"/>
            <a:ext cx="9886122" cy="449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077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ABD308-77EA-4413-A04F-5AA313238255}"/>
              </a:ext>
            </a:extLst>
          </p:cNvPr>
          <p:cNvSpPr/>
          <p:nvPr/>
        </p:nvSpPr>
        <p:spPr>
          <a:xfrm>
            <a:off x="4096029" y="2992015"/>
            <a:ext cx="399993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Transfer data to SQL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081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ABD308-77EA-4413-A04F-5AA313238255}"/>
              </a:ext>
            </a:extLst>
          </p:cNvPr>
          <p:cNvSpPr/>
          <p:nvPr/>
        </p:nvSpPr>
        <p:spPr>
          <a:xfrm>
            <a:off x="954516" y="209058"/>
            <a:ext cx="399993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Transfer data to SQL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D2BA2-BCDC-4C33-BBC2-E170AA26F461}"/>
              </a:ext>
            </a:extLst>
          </p:cNvPr>
          <p:cNvSpPr txBox="1"/>
          <p:nvPr/>
        </p:nvSpPr>
        <p:spPr>
          <a:xfrm>
            <a:off x="1189587" y="2826059"/>
            <a:ext cx="98128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E121B"/>
                </a:solidFill>
                <a:latin typeface="Trebuchet MS" panose="020B0603020202020204" pitchFamily="34" charset="0"/>
              </a:rPr>
              <a:t>NOTE :</a:t>
            </a:r>
          </a:p>
          <a:p>
            <a:endParaRPr lang="en-US" b="1" dirty="0">
              <a:solidFill>
                <a:srgbClr val="780000"/>
              </a:solidFill>
              <a:latin typeface="Trebuchet MS" panose="020B0603020202020204" pitchFamily="34" charset="0"/>
            </a:endParaRPr>
          </a:p>
          <a:p>
            <a:r>
              <a:rPr lang="en-US" b="1" dirty="0">
                <a:solidFill>
                  <a:srgbClr val="0E121B"/>
                </a:solidFill>
                <a:latin typeface="Trebuchet MS" panose="020B0603020202020204" pitchFamily="34" charset="0"/>
              </a:rPr>
              <a:t>We can transfer data in two different ways either by importing excel files into SQL or by using SSIS to transfer the data from data source (excel files) to destination (Database).</a:t>
            </a:r>
          </a:p>
          <a:p>
            <a:r>
              <a:rPr lang="en-US" b="1" dirty="0">
                <a:solidFill>
                  <a:srgbClr val="0E121B"/>
                </a:solidFill>
                <a:latin typeface="Trebuchet MS" panose="020B0603020202020204" pitchFamily="34" charset="0"/>
              </a:rPr>
              <a:t>But we preferred to transfer it using SSIS (Full load).</a:t>
            </a:r>
          </a:p>
        </p:txBody>
      </p:sp>
    </p:spTree>
    <p:extLst>
      <p:ext uri="{BB962C8B-B14F-4D97-AF65-F5344CB8AC3E}">
        <p14:creationId xmlns:p14="http://schemas.microsoft.com/office/powerpoint/2010/main" val="2178517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ABD308-77EA-4413-A04F-5AA313238255}"/>
              </a:ext>
            </a:extLst>
          </p:cNvPr>
          <p:cNvSpPr/>
          <p:nvPr/>
        </p:nvSpPr>
        <p:spPr>
          <a:xfrm>
            <a:off x="954516" y="209058"/>
            <a:ext cx="399993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Transfer data to SQL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B13D91-1026-4F3B-A523-C4448DDEAAB3}"/>
              </a:ext>
            </a:extLst>
          </p:cNvPr>
          <p:cNvSpPr txBox="1"/>
          <p:nvPr/>
        </p:nvSpPr>
        <p:spPr>
          <a:xfrm>
            <a:off x="1362450" y="1380156"/>
            <a:ext cx="345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E121B"/>
                </a:solidFill>
                <a:latin typeface="Trebuchet MS" panose="020B0603020202020204" pitchFamily="34" charset="0"/>
              </a:rPr>
              <a:t>Example of transfer data :</a:t>
            </a:r>
            <a:endParaRPr lang="en-US" dirty="0">
              <a:solidFill>
                <a:srgbClr val="0E121B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FC75C6-B186-4275-8B3A-D06D03C9A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84" y="2052169"/>
            <a:ext cx="10216611" cy="23206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5F14B2-161B-452D-8022-5D89DAF944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84" y="4328330"/>
            <a:ext cx="10216611" cy="232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225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E6E4DDE-D312-4C8E-AFAC-2BA889228DC8}"/>
              </a:ext>
            </a:extLst>
          </p:cNvPr>
          <p:cNvSpPr/>
          <p:nvPr/>
        </p:nvSpPr>
        <p:spPr>
          <a:xfrm>
            <a:off x="4576740" y="2992015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DWH Design</a:t>
            </a:r>
          </a:p>
        </p:txBody>
      </p:sp>
    </p:spTree>
    <p:extLst>
      <p:ext uri="{BB962C8B-B14F-4D97-AF65-F5344CB8AC3E}">
        <p14:creationId xmlns:p14="http://schemas.microsoft.com/office/powerpoint/2010/main" val="1682918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E6E4DDE-D312-4C8E-AFAC-2BA889228DC8}"/>
              </a:ext>
            </a:extLst>
          </p:cNvPr>
          <p:cNvSpPr/>
          <p:nvPr/>
        </p:nvSpPr>
        <p:spPr>
          <a:xfrm>
            <a:off x="954516" y="209058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DWH Design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1E4EEE-907C-4BD1-94DA-9168547AD2BF}"/>
              </a:ext>
            </a:extLst>
          </p:cNvPr>
          <p:cNvSpPr txBox="1"/>
          <p:nvPr/>
        </p:nvSpPr>
        <p:spPr>
          <a:xfrm>
            <a:off x="1190397" y="2075542"/>
            <a:ext cx="9782629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The primary goal of a data warehouse is to provide a reliable, centralized repository of integrated data that can be easily accessed and analyzed to support strategic decision-making and business intelligence activities within an organization.</a:t>
            </a:r>
          </a:p>
          <a:p>
            <a:endParaRPr lang="en-US" b="1" dirty="0">
              <a:solidFill>
                <a:srgbClr val="780000"/>
              </a:solidFill>
              <a:latin typeface="Trebuchet MS" panose="020B0603020202020204" pitchFamily="34" charset="0"/>
            </a:endParaRPr>
          </a:p>
          <a:p>
            <a:endParaRPr lang="en-US" b="1" dirty="0">
              <a:solidFill>
                <a:srgbClr val="780000"/>
              </a:solidFill>
              <a:latin typeface="Trebuchet MS" panose="020B0603020202020204" pitchFamily="34" charset="0"/>
            </a:endParaRPr>
          </a:p>
          <a:p>
            <a:endParaRPr lang="en-US" b="1" dirty="0">
              <a:solidFill>
                <a:srgbClr val="780000"/>
              </a:solidFill>
              <a:latin typeface="Trebuchet MS" panose="020B0603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By understanding the business first and then converting normalized tables in a database into denormalized tables in a data warehouse through dimension tables and a fact table. To meet the business needs of analysis for a later period</a:t>
            </a:r>
          </a:p>
          <a:p>
            <a:endParaRPr lang="en-US" sz="2000" b="1" dirty="0">
              <a:solidFill>
                <a:srgbClr val="780000"/>
              </a:solidFill>
              <a:latin typeface="Trebuchet MS" panose="020B0603020202020204" pitchFamily="34" charset="0"/>
            </a:endParaRPr>
          </a:p>
          <a:p>
            <a:endParaRPr lang="en-US" sz="2000" b="1" dirty="0">
              <a:solidFill>
                <a:srgbClr val="78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909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E6E4DDE-D312-4C8E-AFAC-2BA889228DC8}"/>
              </a:ext>
            </a:extLst>
          </p:cNvPr>
          <p:cNvSpPr/>
          <p:nvPr/>
        </p:nvSpPr>
        <p:spPr>
          <a:xfrm>
            <a:off x="954516" y="209058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DWH Design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B1AE779-29DE-4345-A0F8-637DC1FAC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345" y="1979855"/>
            <a:ext cx="9676369" cy="46690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C4D653-073C-43C2-B31A-32163A41DF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346" y="1979855"/>
            <a:ext cx="9676368" cy="466908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1421BD1-ADA8-4FDF-8139-6C962A6A8A7A}"/>
              </a:ext>
            </a:extLst>
          </p:cNvPr>
          <p:cNvSpPr txBox="1"/>
          <p:nvPr/>
        </p:nvSpPr>
        <p:spPr>
          <a:xfrm>
            <a:off x="1306283" y="1475409"/>
            <a:ext cx="4789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E121B"/>
                </a:solidFill>
                <a:latin typeface="Trebuchet MS" panose="020B0603020202020204" pitchFamily="34" charset="0"/>
              </a:rPr>
              <a:t>Identify dimension tables and fact table :</a:t>
            </a:r>
            <a:endParaRPr lang="en-US" dirty="0">
              <a:solidFill>
                <a:srgbClr val="0E121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294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E6E4DDE-D312-4C8E-AFAC-2BA889228DC8}"/>
              </a:ext>
            </a:extLst>
          </p:cNvPr>
          <p:cNvSpPr/>
          <p:nvPr/>
        </p:nvSpPr>
        <p:spPr>
          <a:xfrm>
            <a:off x="954516" y="209058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DWH Design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CA47DD-C5A6-449A-BDD2-A05C7513C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345" y="1979855"/>
            <a:ext cx="9676369" cy="466908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FE5D676-5E8C-4BAA-860C-F44C18D684C2}"/>
              </a:ext>
            </a:extLst>
          </p:cNvPr>
          <p:cNvSpPr txBox="1"/>
          <p:nvPr/>
        </p:nvSpPr>
        <p:spPr>
          <a:xfrm>
            <a:off x="1306283" y="1475409"/>
            <a:ext cx="425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E121B"/>
                </a:solidFill>
                <a:latin typeface="Trebuchet MS" panose="020B0603020202020204" pitchFamily="34" charset="0"/>
              </a:rPr>
              <a:t>Example of creating tables :</a:t>
            </a:r>
            <a:endParaRPr lang="en-US" dirty="0">
              <a:solidFill>
                <a:srgbClr val="0E121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242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4478BAE-B43D-4B67-A985-60BC9276BB12}"/>
              </a:ext>
            </a:extLst>
          </p:cNvPr>
          <p:cNvSpPr/>
          <p:nvPr/>
        </p:nvSpPr>
        <p:spPr>
          <a:xfrm>
            <a:off x="207941" y="1982759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Introduction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254F1C3-0AD7-4DBD-89AA-2BC0FD82FB46}"/>
              </a:ext>
            </a:extLst>
          </p:cNvPr>
          <p:cNvSpPr/>
          <p:nvPr/>
        </p:nvSpPr>
        <p:spPr>
          <a:xfrm>
            <a:off x="2409078" y="2962201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Database Design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486B433-DCF2-4344-962E-B04F78C72ED4}"/>
              </a:ext>
            </a:extLst>
          </p:cNvPr>
          <p:cNvSpPr/>
          <p:nvPr/>
        </p:nvSpPr>
        <p:spPr>
          <a:xfrm>
            <a:off x="6777945" y="4921085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ETL Process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158A8AB-B658-461A-93B7-049322C01DCA}"/>
              </a:ext>
            </a:extLst>
          </p:cNvPr>
          <p:cNvSpPr/>
          <p:nvPr/>
        </p:nvSpPr>
        <p:spPr>
          <a:xfrm>
            <a:off x="9031725" y="5848287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Analyzing data 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9484910-457D-4D95-8014-58F31D891F10}"/>
              </a:ext>
            </a:extLst>
          </p:cNvPr>
          <p:cNvSpPr/>
          <p:nvPr/>
        </p:nvSpPr>
        <p:spPr>
          <a:xfrm>
            <a:off x="4576740" y="3941643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DWH Design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0ACD8F-7A8F-4988-B32B-AF07A6E30248}"/>
              </a:ext>
            </a:extLst>
          </p:cNvPr>
          <p:cNvSpPr/>
          <p:nvPr/>
        </p:nvSpPr>
        <p:spPr>
          <a:xfrm rot="5400000">
            <a:off x="5194830" y="-5211913"/>
            <a:ext cx="1783290" cy="12211050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AE714D-78AC-4D11-B1C7-39CAF912CD84}"/>
              </a:ext>
            </a:extLst>
          </p:cNvPr>
          <p:cNvSpPr/>
          <p:nvPr/>
        </p:nvSpPr>
        <p:spPr>
          <a:xfrm rot="16200000">
            <a:off x="5365728" y="-5223553"/>
            <a:ext cx="1441495" cy="12211052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ED227A-6D8F-449C-BD06-877AEEA10ED6}"/>
              </a:ext>
            </a:extLst>
          </p:cNvPr>
          <p:cNvSpPr/>
          <p:nvPr/>
        </p:nvSpPr>
        <p:spPr>
          <a:xfrm rot="16200000">
            <a:off x="5592365" y="-5220781"/>
            <a:ext cx="988219" cy="12211054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6E0D949-5DB2-48F9-AE36-0A1877D5AD41}"/>
              </a:ext>
            </a:extLst>
          </p:cNvPr>
          <p:cNvSpPr/>
          <p:nvPr/>
        </p:nvSpPr>
        <p:spPr>
          <a:xfrm>
            <a:off x="682172" y="-385637"/>
            <a:ext cx="2090058" cy="1988358"/>
          </a:xfrm>
          <a:prstGeom prst="roundRect">
            <a:avLst/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780000"/>
              </a:solidFill>
              <a:latin typeface="Trebuchet MS" panose="020B0603020202020204" pitchFamily="34" charset="0"/>
            </a:endParaRPr>
          </a:p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2557814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E6E4DDE-D312-4C8E-AFAC-2BA889228DC8}"/>
              </a:ext>
            </a:extLst>
          </p:cNvPr>
          <p:cNvSpPr/>
          <p:nvPr/>
        </p:nvSpPr>
        <p:spPr>
          <a:xfrm>
            <a:off x="954516" y="209058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DWH Design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B9373F-883E-4318-A49F-54C7F1757C78}"/>
              </a:ext>
            </a:extLst>
          </p:cNvPr>
          <p:cNvSpPr txBox="1"/>
          <p:nvPr/>
        </p:nvSpPr>
        <p:spPr>
          <a:xfrm>
            <a:off x="1306283" y="1475409"/>
            <a:ext cx="613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E121B"/>
                </a:solidFill>
                <a:latin typeface="Trebuchet MS" panose="020B0603020202020204" pitchFamily="34" charset="0"/>
              </a:rPr>
              <a:t>Another example of creating tables :</a:t>
            </a:r>
            <a:endParaRPr lang="en-US" dirty="0">
              <a:solidFill>
                <a:srgbClr val="0E121B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38DF63-1F81-4DE2-A1A7-E886340B5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344" y="1979855"/>
            <a:ext cx="9676370" cy="466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68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E6E4DDE-D312-4C8E-AFAC-2BA889228DC8}"/>
              </a:ext>
            </a:extLst>
          </p:cNvPr>
          <p:cNvSpPr/>
          <p:nvPr/>
        </p:nvSpPr>
        <p:spPr>
          <a:xfrm>
            <a:off x="954516" y="209058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DWH Design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B9373F-883E-4318-A49F-54C7F1757C78}"/>
              </a:ext>
            </a:extLst>
          </p:cNvPr>
          <p:cNvSpPr txBox="1"/>
          <p:nvPr/>
        </p:nvSpPr>
        <p:spPr>
          <a:xfrm>
            <a:off x="1306283" y="1475409"/>
            <a:ext cx="613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E121B"/>
                </a:solidFill>
                <a:latin typeface="Trebuchet MS" panose="020B0603020202020204" pitchFamily="34" charset="0"/>
              </a:rPr>
              <a:t>Data warehouse Diagram (Star Schema) :</a:t>
            </a:r>
            <a:endParaRPr lang="en-US" dirty="0">
              <a:solidFill>
                <a:srgbClr val="0E121B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38DF63-1F81-4DE2-A1A7-E886340B5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344" y="1979855"/>
            <a:ext cx="9676370" cy="46690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DA307C0-0428-425C-8786-1E0200B4F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344" y="1979855"/>
            <a:ext cx="9705399" cy="466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620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E6E4DDE-D312-4C8E-AFAC-2BA889228DC8}"/>
              </a:ext>
            </a:extLst>
          </p:cNvPr>
          <p:cNvSpPr/>
          <p:nvPr/>
        </p:nvSpPr>
        <p:spPr>
          <a:xfrm>
            <a:off x="4576739" y="2992015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ETL Process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3108A6-E582-41C7-8623-BD6971B45C1A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85AA35-73F0-4CB1-AB6F-B26DB71D7DA8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222FA2E-2580-465E-8782-0B643DEEC17C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AC1A58A-4331-48EA-8D3B-6430B3F7CAE5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A8E0D2-7BD7-472A-975F-9D24660E8ADF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D8D89EB-E376-4873-B07D-CE1DDC2813F9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901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E6E4DDE-D312-4C8E-AFAC-2BA889228DC8}"/>
              </a:ext>
            </a:extLst>
          </p:cNvPr>
          <p:cNvSpPr/>
          <p:nvPr/>
        </p:nvSpPr>
        <p:spPr>
          <a:xfrm>
            <a:off x="954516" y="209058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ETL Process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E9B90F-45B3-43CB-A2D7-D1EEC0CD6DDD}"/>
              </a:ext>
            </a:extLst>
          </p:cNvPr>
          <p:cNvSpPr txBox="1"/>
          <p:nvPr/>
        </p:nvSpPr>
        <p:spPr>
          <a:xfrm>
            <a:off x="1103083" y="2610616"/>
            <a:ext cx="9782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Using SSIS to transfer data from database to data warehouse (Incremental Load) taking into consideration the slowly changing dimension and the look up.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b="1" dirty="0">
              <a:solidFill>
                <a:srgbClr val="0E121B"/>
              </a:solidFill>
              <a:latin typeface="Trebuchet MS" panose="020B0603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b="1" dirty="0">
              <a:solidFill>
                <a:srgbClr val="0E121B"/>
              </a:solidFill>
              <a:latin typeface="Trebuchet MS" panose="020B0603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Transfer The dimension tables</a:t>
            </a:r>
            <a:r>
              <a:rPr lang="ar-EG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 </a:t>
            </a: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first and then transfer the fact table. </a:t>
            </a:r>
            <a:endParaRPr lang="en-US" b="1" dirty="0">
              <a:solidFill>
                <a:srgbClr val="78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029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E6E4DDE-D312-4C8E-AFAC-2BA889228DC8}"/>
              </a:ext>
            </a:extLst>
          </p:cNvPr>
          <p:cNvSpPr/>
          <p:nvPr/>
        </p:nvSpPr>
        <p:spPr>
          <a:xfrm>
            <a:off x="954516" y="209058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ETL Process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40BC8E-BA2C-4B42-9009-2B94747F3E0C}"/>
              </a:ext>
            </a:extLst>
          </p:cNvPr>
          <p:cNvSpPr txBox="1"/>
          <p:nvPr/>
        </p:nvSpPr>
        <p:spPr>
          <a:xfrm>
            <a:off x="1362449" y="1380156"/>
            <a:ext cx="453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E121B"/>
                </a:solidFill>
                <a:latin typeface="Trebuchet MS" panose="020B0603020202020204" pitchFamily="34" charset="0"/>
              </a:rPr>
              <a:t>Example of transfer Dim Location table :</a:t>
            </a:r>
            <a:endParaRPr lang="en-US" dirty="0">
              <a:solidFill>
                <a:srgbClr val="0E121B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ACBC1A-9A7C-4B7E-BCD9-CABE2E4FE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49" y="1941536"/>
            <a:ext cx="10647279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898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E6E4DDE-D312-4C8E-AFAC-2BA889228DC8}"/>
              </a:ext>
            </a:extLst>
          </p:cNvPr>
          <p:cNvSpPr/>
          <p:nvPr/>
        </p:nvSpPr>
        <p:spPr>
          <a:xfrm>
            <a:off x="954516" y="209058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ETL Process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40BC8E-BA2C-4B42-9009-2B94747F3E0C}"/>
              </a:ext>
            </a:extLst>
          </p:cNvPr>
          <p:cNvSpPr txBox="1"/>
          <p:nvPr/>
        </p:nvSpPr>
        <p:spPr>
          <a:xfrm>
            <a:off x="1362449" y="1380156"/>
            <a:ext cx="542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E121B"/>
                </a:solidFill>
                <a:latin typeface="Trebuchet MS" panose="020B0603020202020204" pitchFamily="34" charset="0"/>
              </a:rPr>
              <a:t>Another example of transfer Fact Charges table :</a:t>
            </a:r>
            <a:endParaRPr lang="en-US" dirty="0">
              <a:solidFill>
                <a:srgbClr val="0E121B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ACBC1A-9A7C-4B7E-BCD9-CABE2E4FE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49" y="1941536"/>
            <a:ext cx="10647279" cy="45916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67AD96-B0A8-44ED-B9E4-5C9A30AC9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49" y="1951061"/>
            <a:ext cx="10647279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094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604E4A0-4D35-447A-82E1-3F01FEC0003A}"/>
              </a:ext>
            </a:extLst>
          </p:cNvPr>
          <p:cNvSpPr/>
          <p:nvPr/>
        </p:nvSpPr>
        <p:spPr>
          <a:xfrm>
            <a:off x="4576739" y="2992015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Analyzing data </a:t>
            </a:r>
          </a:p>
        </p:txBody>
      </p:sp>
    </p:spTree>
    <p:extLst>
      <p:ext uri="{BB962C8B-B14F-4D97-AF65-F5344CB8AC3E}">
        <p14:creationId xmlns:p14="http://schemas.microsoft.com/office/powerpoint/2010/main" val="3142868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604E4A0-4D35-447A-82E1-3F01FEC0003A}"/>
              </a:ext>
            </a:extLst>
          </p:cNvPr>
          <p:cNvSpPr/>
          <p:nvPr/>
        </p:nvSpPr>
        <p:spPr>
          <a:xfrm>
            <a:off x="954516" y="209058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Analyzing data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C7EF08-2DCF-4ABF-A82B-188AEFC70521}"/>
              </a:ext>
            </a:extLst>
          </p:cNvPr>
          <p:cNvSpPr txBox="1"/>
          <p:nvPr/>
        </p:nvSpPr>
        <p:spPr>
          <a:xfrm>
            <a:off x="1111173" y="1987764"/>
            <a:ext cx="978262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We can analyze data in multiple ways, such as:</a:t>
            </a:r>
          </a:p>
          <a:p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SSAS and SSRS 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rgbClr val="0E121B"/>
              </a:solidFill>
              <a:latin typeface="Trebuchet MS" panose="020B06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visualization using Power BI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rgbClr val="0E121B"/>
              </a:solidFill>
              <a:latin typeface="Trebuchet MS" panose="020B06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visualization using Tableau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rgbClr val="0E121B"/>
              </a:solidFill>
              <a:latin typeface="Trebuchet MS" panose="020B06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visualization using Excel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b="1" dirty="0">
              <a:solidFill>
                <a:srgbClr val="0E121B"/>
              </a:solidFill>
              <a:latin typeface="Trebuchet MS" panose="020B0603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b="1" dirty="0">
              <a:solidFill>
                <a:srgbClr val="0E121B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339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2A9EF30-5EC9-4C64-9AFB-C6587DCF2BBA}"/>
              </a:ext>
            </a:extLst>
          </p:cNvPr>
          <p:cNvSpPr/>
          <p:nvPr/>
        </p:nvSpPr>
        <p:spPr>
          <a:xfrm>
            <a:off x="4576739" y="2992015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SSAS and SSRS</a:t>
            </a:r>
          </a:p>
        </p:txBody>
      </p:sp>
    </p:spTree>
    <p:extLst>
      <p:ext uri="{BB962C8B-B14F-4D97-AF65-F5344CB8AC3E}">
        <p14:creationId xmlns:p14="http://schemas.microsoft.com/office/powerpoint/2010/main" val="2515085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2A9EF30-5EC9-4C64-9AFB-C6587DCF2BBA}"/>
              </a:ext>
            </a:extLst>
          </p:cNvPr>
          <p:cNvSpPr/>
          <p:nvPr/>
        </p:nvSpPr>
        <p:spPr>
          <a:xfrm>
            <a:off x="954516" y="209058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SSAS and SSRS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E4AB5D-1FF7-483D-8B99-CA9F6F42C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16" y="1749488"/>
            <a:ext cx="9833543" cy="489945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F82532E-8E70-4FFF-AF56-7FF0C07E74C1}"/>
              </a:ext>
            </a:extLst>
          </p:cNvPr>
          <p:cNvSpPr txBox="1"/>
          <p:nvPr/>
        </p:nvSpPr>
        <p:spPr>
          <a:xfrm>
            <a:off x="1272739" y="1228816"/>
            <a:ext cx="453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E121B"/>
                </a:solidFill>
                <a:latin typeface="Trebuchet MS" panose="020B0603020202020204" pitchFamily="34" charset="0"/>
              </a:rPr>
              <a:t>Example of City Revenue Cube:</a:t>
            </a:r>
            <a:endParaRPr lang="en-US" dirty="0">
              <a:solidFill>
                <a:srgbClr val="0E121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30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85E4ECD-4A7E-4ED9-A572-BBE657F37233}"/>
              </a:ext>
            </a:extLst>
          </p:cNvPr>
          <p:cNvSpPr/>
          <p:nvPr/>
        </p:nvSpPr>
        <p:spPr>
          <a:xfrm>
            <a:off x="4576740" y="2992015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Introduction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0807DB-1EE1-4804-842B-290C66E1DDB3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DD1F7A-7AF5-4DF1-8006-23304427E4EE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068DB7-3486-4762-BACE-F499E4C6732F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B55643-729D-4D15-AF9C-F8715B969826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FB2B58-D2C4-42E7-A7BD-2544C5F1B8D2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4D073A6-D1CB-4236-A7DF-6DE641B4DCCE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911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2A9EF30-5EC9-4C64-9AFB-C6587DCF2BBA}"/>
              </a:ext>
            </a:extLst>
          </p:cNvPr>
          <p:cNvSpPr/>
          <p:nvPr/>
        </p:nvSpPr>
        <p:spPr>
          <a:xfrm>
            <a:off x="954516" y="209058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SSAS and SSRS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E4AB5D-1FF7-483D-8B99-CA9F6F42C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16" y="1749488"/>
            <a:ext cx="9833543" cy="489945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F82532E-8E70-4FFF-AF56-7FF0C07E74C1}"/>
              </a:ext>
            </a:extLst>
          </p:cNvPr>
          <p:cNvSpPr txBox="1"/>
          <p:nvPr/>
        </p:nvSpPr>
        <p:spPr>
          <a:xfrm>
            <a:off x="1272739" y="1228816"/>
            <a:ext cx="64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E121B"/>
                </a:solidFill>
                <a:latin typeface="Trebuchet MS" panose="020B0603020202020204" pitchFamily="34" charset="0"/>
              </a:rPr>
              <a:t>Another example of Customer by Payment Method Cube:</a:t>
            </a:r>
            <a:endParaRPr lang="en-US" dirty="0">
              <a:solidFill>
                <a:srgbClr val="0E121B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DC3439-4738-4D29-A594-7C7A15411C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16" y="1749488"/>
            <a:ext cx="9833543" cy="489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314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2A9EF30-5EC9-4C64-9AFB-C6587DCF2BBA}"/>
              </a:ext>
            </a:extLst>
          </p:cNvPr>
          <p:cNvSpPr/>
          <p:nvPr/>
        </p:nvSpPr>
        <p:spPr>
          <a:xfrm>
            <a:off x="954516" y="209058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SSAS and SSRS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F79693-17D0-477A-BC12-2178BC7253FA}"/>
              </a:ext>
            </a:extLst>
          </p:cNvPr>
          <p:cNvSpPr txBox="1"/>
          <p:nvPr/>
        </p:nvSpPr>
        <p:spPr>
          <a:xfrm>
            <a:off x="1272739" y="1228816"/>
            <a:ext cx="453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E121B"/>
                </a:solidFill>
                <a:latin typeface="Trebuchet MS" panose="020B0603020202020204" pitchFamily="34" charset="0"/>
              </a:rPr>
              <a:t>Example of City Revenue Report:</a:t>
            </a:r>
            <a:endParaRPr lang="en-US" dirty="0">
              <a:solidFill>
                <a:srgbClr val="0E121B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4F78EB3-AB3F-44E2-BD62-A1E384719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16" y="1749488"/>
            <a:ext cx="9833543" cy="48994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0B9DDD-9A06-4216-B7A7-A6BB262827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14" y="1749488"/>
            <a:ext cx="9829345" cy="489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757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2A9EF30-5EC9-4C64-9AFB-C6587DCF2BBA}"/>
              </a:ext>
            </a:extLst>
          </p:cNvPr>
          <p:cNvSpPr/>
          <p:nvPr/>
        </p:nvSpPr>
        <p:spPr>
          <a:xfrm>
            <a:off x="954516" y="209058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SSAS and SSRS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F79693-17D0-477A-BC12-2178BC7253FA}"/>
              </a:ext>
            </a:extLst>
          </p:cNvPr>
          <p:cNvSpPr txBox="1"/>
          <p:nvPr/>
        </p:nvSpPr>
        <p:spPr>
          <a:xfrm>
            <a:off x="1272739" y="1228816"/>
            <a:ext cx="692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E121B"/>
                </a:solidFill>
                <a:latin typeface="Trebuchet MS" panose="020B0603020202020204" pitchFamily="34" charset="0"/>
              </a:rPr>
              <a:t>Example of Customer by Payment method Report:</a:t>
            </a:r>
            <a:endParaRPr lang="en-US" dirty="0">
              <a:solidFill>
                <a:srgbClr val="0E121B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C063621-8CB4-42B4-9F82-84DCB1477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14" y="1749488"/>
            <a:ext cx="9829345" cy="48994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D5034CB-0FC0-4731-BA97-B8EDB5DA79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17" y="1749488"/>
            <a:ext cx="9829346" cy="489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044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2A9EF30-5EC9-4C64-9AFB-C6587DCF2BBA}"/>
              </a:ext>
            </a:extLst>
          </p:cNvPr>
          <p:cNvSpPr/>
          <p:nvPr/>
        </p:nvSpPr>
        <p:spPr>
          <a:xfrm>
            <a:off x="954516" y="209058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SSAS and SSRS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F79693-17D0-477A-BC12-2178BC7253FA}"/>
              </a:ext>
            </a:extLst>
          </p:cNvPr>
          <p:cNvSpPr txBox="1"/>
          <p:nvPr/>
        </p:nvSpPr>
        <p:spPr>
          <a:xfrm>
            <a:off x="1272739" y="1228816"/>
            <a:ext cx="692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E121B"/>
                </a:solidFill>
                <a:latin typeface="Trebuchet MS" panose="020B0603020202020204" pitchFamily="34" charset="0"/>
              </a:rPr>
              <a:t>Example of Churn Rate Report:</a:t>
            </a:r>
            <a:endParaRPr lang="en-US" dirty="0">
              <a:solidFill>
                <a:srgbClr val="0E121B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2E290-EAFF-4243-B084-B390C4C11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97" y="1749488"/>
            <a:ext cx="9833543" cy="48994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2230D4-AE54-4EF6-B82B-31AFA0B3B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49" y="1749488"/>
            <a:ext cx="5656198" cy="48994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39FFD1-3A99-427C-93F9-3A83BD3F3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046" y="1749488"/>
            <a:ext cx="5092682" cy="489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047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2A9EF30-5EC9-4C64-9AFB-C6587DCF2BBA}"/>
              </a:ext>
            </a:extLst>
          </p:cNvPr>
          <p:cNvSpPr/>
          <p:nvPr/>
        </p:nvSpPr>
        <p:spPr>
          <a:xfrm>
            <a:off x="954516" y="209058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SSAS and SSRS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F79693-17D0-477A-BC12-2178BC7253FA}"/>
              </a:ext>
            </a:extLst>
          </p:cNvPr>
          <p:cNvSpPr txBox="1"/>
          <p:nvPr/>
        </p:nvSpPr>
        <p:spPr>
          <a:xfrm>
            <a:off x="1272739" y="1228816"/>
            <a:ext cx="692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E121B"/>
                </a:solidFill>
                <a:latin typeface="Trebuchet MS" panose="020B0603020202020204" pitchFamily="34" charset="0"/>
              </a:rPr>
              <a:t>Example of Customer Status Revenue Report:</a:t>
            </a:r>
            <a:endParaRPr lang="en-US" dirty="0">
              <a:solidFill>
                <a:srgbClr val="0E121B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7996261-B1EF-4A44-AE33-714B9CE48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49" y="1749488"/>
            <a:ext cx="5656198" cy="489945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B62A130-C00E-4547-85B0-95F1046A7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49" y="1749487"/>
            <a:ext cx="5656198" cy="489945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B9E0548-545A-4FA7-B504-8B83E7ED88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046" y="1749488"/>
            <a:ext cx="5092682" cy="48994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53F912-C3BA-470B-8F94-02278299F8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045" y="1749485"/>
            <a:ext cx="5076504" cy="489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181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2A9EF30-5EC9-4C64-9AFB-C6587DCF2BBA}"/>
              </a:ext>
            </a:extLst>
          </p:cNvPr>
          <p:cNvSpPr/>
          <p:nvPr/>
        </p:nvSpPr>
        <p:spPr>
          <a:xfrm>
            <a:off x="954516" y="209058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SSAS and SSRS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F79693-17D0-477A-BC12-2178BC7253FA}"/>
              </a:ext>
            </a:extLst>
          </p:cNvPr>
          <p:cNvSpPr txBox="1"/>
          <p:nvPr/>
        </p:nvSpPr>
        <p:spPr>
          <a:xfrm>
            <a:off x="1272739" y="1228816"/>
            <a:ext cx="692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E121B"/>
                </a:solidFill>
                <a:latin typeface="Trebuchet MS" panose="020B0603020202020204" pitchFamily="34" charset="0"/>
              </a:rPr>
              <a:t>Example of Service type customer Report:</a:t>
            </a:r>
            <a:endParaRPr lang="en-US" dirty="0">
              <a:solidFill>
                <a:srgbClr val="0E121B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F83EC8A-654B-48CF-9284-A49F878D2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49" y="1749487"/>
            <a:ext cx="5656198" cy="48994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22FE886-FC5C-4CAE-BF97-6C3887BBA4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045" y="1749485"/>
            <a:ext cx="5076504" cy="48994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2AB1E46-B419-4000-AA0E-22BCA2AB43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50" y="1749483"/>
            <a:ext cx="5656196" cy="48994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C18B91-CABB-44D2-86A4-477B75508C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043" y="1730138"/>
            <a:ext cx="5076505" cy="491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537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C937E6A-6545-4F39-9AC9-66A196E393CC}"/>
              </a:ext>
            </a:extLst>
          </p:cNvPr>
          <p:cNvSpPr/>
          <p:nvPr/>
        </p:nvSpPr>
        <p:spPr>
          <a:xfrm>
            <a:off x="3890950" y="2994791"/>
            <a:ext cx="441009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  <a:hlinkClick r:id="rId2"/>
              </a:rPr>
              <a:t>Visualization using Power BI</a:t>
            </a:r>
            <a:endParaRPr lang="en-US" sz="2400" b="1" dirty="0">
              <a:solidFill>
                <a:srgbClr val="0E121B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965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7475EA9-35FD-425F-BF03-7E98AE7C250A}"/>
              </a:ext>
            </a:extLst>
          </p:cNvPr>
          <p:cNvSpPr/>
          <p:nvPr/>
        </p:nvSpPr>
        <p:spPr>
          <a:xfrm>
            <a:off x="3890950" y="2994791"/>
            <a:ext cx="441009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  <a:hlinkClick r:id="rId2"/>
              </a:rPr>
              <a:t>Visualization using Tableau</a:t>
            </a:r>
            <a:endParaRPr lang="en-US" sz="2400" b="1" dirty="0">
              <a:solidFill>
                <a:srgbClr val="0E121B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947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F4D1972-CB56-46A6-9245-E1E5B0E3266A}"/>
              </a:ext>
            </a:extLst>
          </p:cNvPr>
          <p:cNvSpPr/>
          <p:nvPr/>
        </p:nvSpPr>
        <p:spPr>
          <a:xfrm>
            <a:off x="3890950" y="2994791"/>
            <a:ext cx="441009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Visualization using Excel</a:t>
            </a:r>
          </a:p>
        </p:txBody>
      </p:sp>
    </p:spTree>
    <p:extLst>
      <p:ext uri="{BB962C8B-B14F-4D97-AF65-F5344CB8AC3E}">
        <p14:creationId xmlns:p14="http://schemas.microsoft.com/office/powerpoint/2010/main" val="1344020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D1A683-6976-470A-859C-390C1652AC11}"/>
              </a:ext>
            </a:extLst>
          </p:cNvPr>
          <p:cNvSpPr txBox="1"/>
          <p:nvPr/>
        </p:nvSpPr>
        <p:spPr>
          <a:xfrm>
            <a:off x="1272739" y="1409473"/>
            <a:ext cx="692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E121B"/>
                </a:solidFill>
                <a:latin typeface="Trebuchet MS" panose="020B0603020202020204" pitchFamily="34" charset="0"/>
              </a:rPr>
              <a:t>Example of visualization using Excel:</a:t>
            </a:r>
            <a:endParaRPr lang="en-US" dirty="0">
              <a:solidFill>
                <a:srgbClr val="0E121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73E3D9-5BA0-480D-B3C1-6C7313E6D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6" y="2110800"/>
            <a:ext cx="10988966" cy="4379469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19364EE-002A-4E22-AF72-13C289293E0E}"/>
              </a:ext>
            </a:extLst>
          </p:cNvPr>
          <p:cNvSpPr/>
          <p:nvPr/>
        </p:nvSpPr>
        <p:spPr>
          <a:xfrm>
            <a:off x="954516" y="209058"/>
            <a:ext cx="441009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Visualization using Excel</a:t>
            </a:r>
          </a:p>
        </p:txBody>
      </p:sp>
    </p:spTree>
    <p:extLst>
      <p:ext uri="{BB962C8B-B14F-4D97-AF65-F5344CB8AC3E}">
        <p14:creationId xmlns:p14="http://schemas.microsoft.com/office/powerpoint/2010/main" val="1023296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85E4ECD-4A7E-4ED9-A572-BBE657F37233}"/>
              </a:ext>
            </a:extLst>
          </p:cNvPr>
          <p:cNvSpPr/>
          <p:nvPr/>
        </p:nvSpPr>
        <p:spPr>
          <a:xfrm>
            <a:off x="850753" y="220721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6EF0D0-374F-4EB9-8978-1B9C58013EE0}"/>
              </a:ext>
            </a:extLst>
          </p:cNvPr>
          <p:cNvSpPr txBox="1"/>
          <p:nvPr/>
        </p:nvSpPr>
        <p:spPr>
          <a:xfrm>
            <a:off x="1190397" y="2075542"/>
            <a:ext cx="978262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This project aims to assist the company in preventing the decrease in the number of customers and providing ideas to increase their count.</a:t>
            </a:r>
          </a:p>
          <a:p>
            <a:endParaRPr lang="en-US" b="1" dirty="0">
              <a:solidFill>
                <a:srgbClr val="780000"/>
              </a:solidFill>
              <a:latin typeface="Trebuchet MS" panose="020B0603020202020204" pitchFamily="34" charset="0"/>
            </a:endParaRPr>
          </a:p>
          <a:p>
            <a:endParaRPr lang="en-US" b="1" dirty="0">
              <a:solidFill>
                <a:srgbClr val="780000"/>
              </a:solidFill>
              <a:latin typeface="Trebuchet MS" panose="020B0603020202020204" pitchFamily="34" charset="0"/>
            </a:endParaRPr>
          </a:p>
          <a:p>
            <a:endParaRPr lang="en-US" b="1" dirty="0">
              <a:solidFill>
                <a:srgbClr val="780000"/>
              </a:solidFill>
              <a:latin typeface="Trebuchet MS" panose="020B0603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By gaining insights into the factors driving churn, we acknowledge that the reasons for this phenomenon are diverse, ranging from dissatisfaction with services to competitive offerings from other providers.</a:t>
            </a:r>
          </a:p>
          <a:p>
            <a:endParaRPr lang="en-US" sz="2000" b="1" dirty="0">
              <a:solidFill>
                <a:srgbClr val="780000"/>
              </a:solidFill>
              <a:latin typeface="Trebuchet MS" panose="020B0603020202020204" pitchFamily="34" charset="0"/>
            </a:endParaRPr>
          </a:p>
          <a:p>
            <a:endParaRPr lang="en-US" sz="2000" b="1" dirty="0">
              <a:solidFill>
                <a:srgbClr val="780000"/>
              </a:solidFill>
              <a:latin typeface="Trebuchet MS" panose="020B0603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Our objective is to furnish telecom companies with valuable insights to improve their overall performance.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DBE06B-3529-45DF-9634-8DBDEA7FAEB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603202-5F57-47C5-B324-213F5B2A1B3C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01B34D-9D15-4028-B6CD-484B226E002C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D1F516-483F-48C7-B121-925DEA646FB7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CAFA94-D167-420B-A680-71B1D9E48BCF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178BC2-312D-4FB9-ACBD-8DD2F8D6DFB8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502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D1A683-6976-470A-859C-390C1652AC11}"/>
              </a:ext>
            </a:extLst>
          </p:cNvPr>
          <p:cNvSpPr txBox="1"/>
          <p:nvPr/>
        </p:nvSpPr>
        <p:spPr>
          <a:xfrm>
            <a:off x="1272739" y="1409473"/>
            <a:ext cx="692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E121B"/>
                </a:solidFill>
                <a:latin typeface="Trebuchet MS" panose="020B0603020202020204" pitchFamily="34" charset="0"/>
              </a:rPr>
              <a:t>Another example of visualization using Excel:</a:t>
            </a:r>
            <a:endParaRPr lang="en-US" dirty="0">
              <a:solidFill>
                <a:srgbClr val="0E121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73E3D9-5BA0-480D-B3C1-6C7313E6D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6" y="2110800"/>
            <a:ext cx="10988966" cy="43794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92E025-EA89-4154-9847-306C94BEC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26" y="2110798"/>
            <a:ext cx="10988966" cy="4379469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65680AF-DB3B-42A4-A4CF-DCB08655F2BA}"/>
              </a:ext>
            </a:extLst>
          </p:cNvPr>
          <p:cNvSpPr/>
          <p:nvPr/>
        </p:nvSpPr>
        <p:spPr>
          <a:xfrm>
            <a:off x="954516" y="209058"/>
            <a:ext cx="441009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Visualization using Excel</a:t>
            </a:r>
          </a:p>
        </p:txBody>
      </p:sp>
    </p:spTree>
    <p:extLst>
      <p:ext uri="{BB962C8B-B14F-4D97-AF65-F5344CB8AC3E}">
        <p14:creationId xmlns:p14="http://schemas.microsoft.com/office/powerpoint/2010/main" val="2768309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D1EE8B2-9764-4DC6-99A9-EA784167FD2B}"/>
              </a:ext>
            </a:extLst>
          </p:cNvPr>
          <p:cNvSpPr/>
          <p:nvPr/>
        </p:nvSpPr>
        <p:spPr>
          <a:xfrm>
            <a:off x="4335830" y="2994791"/>
            <a:ext cx="3668483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Recommended Actions</a:t>
            </a:r>
          </a:p>
        </p:txBody>
      </p:sp>
    </p:spTree>
    <p:extLst>
      <p:ext uri="{BB962C8B-B14F-4D97-AF65-F5344CB8AC3E}">
        <p14:creationId xmlns:p14="http://schemas.microsoft.com/office/powerpoint/2010/main" val="155290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2128E5-D543-4F21-A955-C8EE5E635CC3}"/>
              </a:ext>
            </a:extLst>
          </p:cNvPr>
          <p:cNvSpPr/>
          <p:nvPr/>
        </p:nvSpPr>
        <p:spPr>
          <a:xfrm>
            <a:off x="954516" y="209058"/>
            <a:ext cx="3668483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Recommended Actions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EF80DF-2F82-4F79-BB9C-8877BD6E7CF1}"/>
              </a:ext>
            </a:extLst>
          </p:cNvPr>
          <p:cNvSpPr txBox="1"/>
          <p:nvPr/>
        </p:nvSpPr>
        <p:spPr>
          <a:xfrm>
            <a:off x="1111173" y="1987764"/>
            <a:ext cx="978262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Churn category 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0E121B"/>
              </a:solidFill>
              <a:latin typeface="Trebuchet MS" panose="020B0603020202020204" pitchFamily="34" charset="0"/>
            </a:endParaRPr>
          </a:p>
          <a:p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Number of churned customers for competitor churn category = 841</a:t>
            </a:r>
            <a:r>
              <a:rPr lang="ar-EG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 </a:t>
            </a: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and </a:t>
            </a:r>
            <a:endParaRPr lang="ar-EG" sz="2000" b="1" dirty="0">
              <a:solidFill>
                <a:srgbClr val="0E121B"/>
              </a:solidFill>
              <a:latin typeface="Trebuchet MS" panose="020B0603020202020204" pitchFamily="34" charset="0"/>
            </a:endParaRPr>
          </a:p>
          <a:p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Number of churned customers for attitude churn category = 314</a:t>
            </a:r>
          </a:p>
          <a:p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 </a:t>
            </a:r>
          </a:p>
          <a:p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Action :</a:t>
            </a:r>
          </a:p>
          <a:p>
            <a:endParaRPr lang="en-US" sz="2000" b="1" dirty="0">
              <a:solidFill>
                <a:srgbClr val="0E121B"/>
              </a:solidFill>
              <a:latin typeface="Trebuchet MS" panose="020B0603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Study our competitors, examining the offers they present to determine if we offer similar types of these offers or not.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b="1" dirty="0">
              <a:solidFill>
                <a:srgbClr val="0E121B"/>
              </a:solidFill>
              <a:latin typeface="Trebuchet MS" panose="020B0603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Introducing customer interaction training programs.</a:t>
            </a:r>
          </a:p>
        </p:txBody>
      </p:sp>
    </p:spTree>
    <p:extLst>
      <p:ext uri="{BB962C8B-B14F-4D97-AF65-F5344CB8AC3E}">
        <p14:creationId xmlns:p14="http://schemas.microsoft.com/office/powerpoint/2010/main" val="3524349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2128E5-D543-4F21-A955-C8EE5E635CC3}"/>
              </a:ext>
            </a:extLst>
          </p:cNvPr>
          <p:cNvSpPr/>
          <p:nvPr/>
        </p:nvSpPr>
        <p:spPr>
          <a:xfrm>
            <a:off x="954516" y="209058"/>
            <a:ext cx="3668483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Recommended Actions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2FAF1D-DE0B-4E58-91B8-38101E5B3B4C}"/>
              </a:ext>
            </a:extLst>
          </p:cNvPr>
          <p:cNvSpPr txBox="1"/>
          <p:nvPr/>
        </p:nvSpPr>
        <p:spPr>
          <a:xfrm>
            <a:off x="1111173" y="1987764"/>
            <a:ext cx="9782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Satisfaction score 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0E121B"/>
              </a:solidFill>
              <a:latin typeface="Trebuchet MS" panose="020B0603020202020204" pitchFamily="34" charset="0"/>
            </a:endParaRPr>
          </a:p>
          <a:p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The average satisfaction score = 3.24 </a:t>
            </a:r>
          </a:p>
          <a:p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 </a:t>
            </a:r>
          </a:p>
          <a:p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Action :</a:t>
            </a:r>
          </a:p>
          <a:p>
            <a:endParaRPr lang="en-US" sz="2000" b="1" dirty="0">
              <a:solidFill>
                <a:srgbClr val="0E121B"/>
              </a:solidFill>
              <a:latin typeface="Trebuchet MS" panose="020B0603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Have customer service contact those with a satisfaction score below 3 to identify their issues and work to resolve them as quickly as possible.</a:t>
            </a:r>
          </a:p>
        </p:txBody>
      </p:sp>
    </p:spTree>
    <p:extLst>
      <p:ext uri="{BB962C8B-B14F-4D97-AF65-F5344CB8AC3E}">
        <p14:creationId xmlns:p14="http://schemas.microsoft.com/office/powerpoint/2010/main" val="2743137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D1EE8B2-9764-4DC6-99A9-EA784167FD2B}"/>
              </a:ext>
            </a:extLst>
          </p:cNvPr>
          <p:cNvSpPr/>
          <p:nvPr/>
        </p:nvSpPr>
        <p:spPr>
          <a:xfrm>
            <a:off x="954516" y="209058"/>
            <a:ext cx="3668483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Recommended Actions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33D23A-6CD5-4AA6-B7F3-18A00182D0B7}"/>
              </a:ext>
            </a:extLst>
          </p:cNvPr>
          <p:cNvSpPr txBox="1"/>
          <p:nvPr/>
        </p:nvSpPr>
        <p:spPr>
          <a:xfrm>
            <a:off x="1111173" y="1987764"/>
            <a:ext cx="9782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Avg monthly download :</a:t>
            </a:r>
          </a:p>
          <a:p>
            <a:endParaRPr lang="en-US" sz="2000" b="1" dirty="0">
              <a:solidFill>
                <a:srgbClr val="0E121B"/>
              </a:solidFill>
              <a:latin typeface="Trebuchet MS" panose="020B0603020202020204" pitchFamily="34" charset="0"/>
            </a:endParaRPr>
          </a:p>
          <a:p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The average monthly download = 20.51 giga </a:t>
            </a:r>
          </a:p>
          <a:p>
            <a:endParaRPr lang="en-US" sz="2000" b="1" dirty="0">
              <a:solidFill>
                <a:srgbClr val="0E121B"/>
              </a:solidFill>
              <a:latin typeface="Trebuchet MS" panose="020B0603020202020204" pitchFamily="34" charset="0"/>
            </a:endParaRPr>
          </a:p>
          <a:p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Action : </a:t>
            </a:r>
          </a:p>
          <a:p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Make good offers for ages between 20 to 30</a:t>
            </a:r>
            <a:endParaRPr lang="ar-EG" sz="2000" b="1" dirty="0">
              <a:solidFill>
                <a:srgbClr val="0E121B"/>
              </a:solidFill>
              <a:latin typeface="Trebuchet MS" panose="020B06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rgbClr val="0E121B"/>
              </a:solidFill>
              <a:latin typeface="Trebuchet MS" panose="020B0603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Notifications regarding the sizes of completed downloads and the remaining</a:t>
            </a:r>
          </a:p>
        </p:txBody>
      </p:sp>
    </p:spTree>
    <p:extLst>
      <p:ext uri="{BB962C8B-B14F-4D97-AF65-F5344CB8AC3E}">
        <p14:creationId xmlns:p14="http://schemas.microsoft.com/office/powerpoint/2010/main" val="4194174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D1EE8B2-9764-4DC6-99A9-EA784167FD2B}"/>
              </a:ext>
            </a:extLst>
          </p:cNvPr>
          <p:cNvSpPr/>
          <p:nvPr/>
        </p:nvSpPr>
        <p:spPr>
          <a:xfrm>
            <a:off x="954516" y="209058"/>
            <a:ext cx="3668483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Recommended Actions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33D23A-6CD5-4AA6-B7F3-18A00182D0B7}"/>
              </a:ext>
            </a:extLst>
          </p:cNvPr>
          <p:cNvSpPr txBox="1"/>
          <p:nvPr/>
        </p:nvSpPr>
        <p:spPr>
          <a:xfrm>
            <a:off x="1111173" y="1987764"/>
            <a:ext cx="978262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Revenue by billing type :</a:t>
            </a:r>
          </a:p>
          <a:p>
            <a:endParaRPr lang="en-US" sz="2000" b="1" dirty="0">
              <a:solidFill>
                <a:srgbClr val="0E121B"/>
              </a:solidFill>
              <a:latin typeface="Trebuchet MS" panose="020B0603020202020204" pitchFamily="34" charset="0"/>
            </a:endParaRPr>
          </a:p>
          <a:p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Revenue by paperless billing = 14 M and by paper billing = 7.4 M</a:t>
            </a:r>
          </a:p>
          <a:p>
            <a:endParaRPr lang="en-US" sz="2000" b="1" dirty="0">
              <a:solidFill>
                <a:srgbClr val="0E121B"/>
              </a:solidFill>
              <a:latin typeface="Trebuchet MS" panose="020B0603020202020204" pitchFamily="34" charset="0"/>
            </a:endParaRPr>
          </a:p>
          <a:p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Action :</a:t>
            </a:r>
          </a:p>
          <a:p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launching an advertisement illustrating the disparity between paper billing and paperless billing, highlighting the convenience of paperless billing and the challenges associated with paper billing.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rgbClr val="0E121B"/>
              </a:solidFill>
              <a:latin typeface="Trebuchet MS" panose="020B0603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The employee explains the difference to the customer, elucidating the advantages of paperless billing, and assists them with the necessary procedures</a:t>
            </a:r>
          </a:p>
        </p:txBody>
      </p:sp>
    </p:spTree>
    <p:extLst>
      <p:ext uri="{BB962C8B-B14F-4D97-AF65-F5344CB8AC3E}">
        <p14:creationId xmlns:p14="http://schemas.microsoft.com/office/powerpoint/2010/main" val="4116079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D1EE8B2-9764-4DC6-99A9-EA784167FD2B}"/>
              </a:ext>
            </a:extLst>
          </p:cNvPr>
          <p:cNvSpPr/>
          <p:nvPr/>
        </p:nvSpPr>
        <p:spPr>
          <a:xfrm>
            <a:off x="954516" y="209058"/>
            <a:ext cx="3668483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Recommended Actions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33D23A-6CD5-4AA6-B7F3-18A00182D0B7}"/>
              </a:ext>
            </a:extLst>
          </p:cNvPr>
          <p:cNvSpPr txBox="1"/>
          <p:nvPr/>
        </p:nvSpPr>
        <p:spPr>
          <a:xfrm>
            <a:off x="1111173" y="1987764"/>
            <a:ext cx="9782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Dependent and married customers 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0E121B"/>
              </a:solidFill>
              <a:latin typeface="Trebuchet MS" panose="020B0603020202020204" pitchFamily="34" charset="0"/>
            </a:endParaRPr>
          </a:p>
          <a:p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Total married customers = 48.3% and total dependent customers = 29.96%</a:t>
            </a:r>
          </a:p>
          <a:p>
            <a:endParaRPr lang="en-US" sz="2000" b="1" dirty="0">
              <a:solidFill>
                <a:srgbClr val="0E121B"/>
              </a:solidFill>
              <a:latin typeface="Trebuchet MS" panose="020B0603020202020204" pitchFamily="34" charset="0"/>
            </a:endParaRPr>
          </a:p>
          <a:p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Action :</a:t>
            </a:r>
          </a:p>
          <a:p>
            <a:endParaRPr lang="en-US" sz="2000" b="1" dirty="0">
              <a:solidFill>
                <a:srgbClr val="0E121B"/>
              </a:solidFill>
              <a:latin typeface="Trebuchet MS" panose="020B0603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offer bonuses to anyone who refers someone, as this will drive growth and increase customer loyalty.</a:t>
            </a:r>
          </a:p>
        </p:txBody>
      </p:sp>
    </p:spTree>
    <p:extLst>
      <p:ext uri="{BB962C8B-B14F-4D97-AF65-F5344CB8AC3E}">
        <p14:creationId xmlns:p14="http://schemas.microsoft.com/office/powerpoint/2010/main" val="3649345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D1EE8B2-9764-4DC6-99A9-EA784167FD2B}"/>
              </a:ext>
            </a:extLst>
          </p:cNvPr>
          <p:cNvSpPr/>
          <p:nvPr/>
        </p:nvSpPr>
        <p:spPr>
          <a:xfrm>
            <a:off x="954516" y="209058"/>
            <a:ext cx="3668483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Recommended Actions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33D23A-6CD5-4AA6-B7F3-18A00182D0B7}"/>
              </a:ext>
            </a:extLst>
          </p:cNvPr>
          <p:cNvSpPr txBox="1"/>
          <p:nvPr/>
        </p:nvSpPr>
        <p:spPr>
          <a:xfrm>
            <a:off x="1111173" y="1987764"/>
            <a:ext cx="9782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Revenue by contract method 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0E121B"/>
              </a:solidFill>
              <a:latin typeface="Trebuchet MS" panose="020B0603020202020204" pitchFamily="34" charset="0"/>
            </a:endParaRPr>
          </a:p>
          <a:p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Revenue by two year contract = 8.5 M, by Month to Month contract = 6.9 M </a:t>
            </a:r>
          </a:p>
          <a:p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and by one year = 6 M </a:t>
            </a:r>
          </a:p>
          <a:p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 </a:t>
            </a:r>
          </a:p>
          <a:p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Action :</a:t>
            </a:r>
          </a:p>
          <a:p>
            <a:endParaRPr lang="en-US" sz="2000" b="1" dirty="0">
              <a:solidFill>
                <a:srgbClr val="0E121B"/>
              </a:solidFill>
              <a:latin typeface="Trebuchet MS" panose="020B0603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Adding a six-month subscription option to our current plans. It would attract more customers seeking a balance of flexibility and value</a:t>
            </a:r>
          </a:p>
        </p:txBody>
      </p:sp>
    </p:spTree>
    <p:extLst>
      <p:ext uri="{BB962C8B-B14F-4D97-AF65-F5344CB8AC3E}">
        <p14:creationId xmlns:p14="http://schemas.microsoft.com/office/powerpoint/2010/main" val="1372883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672367F-8731-42D9-8083-90FA12DEC04C}"/>
              </a:ext>
            </a:extLst>
          </p:cNvPr>
          <p:cNvSpPr/>
          <p:nvPr/>
        </p:nvSpPr>
        <p:spPr>
          <a:xfrm>
            <a:off x="4335830" y="2994791"/>
            <a:ext cx="3668483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480733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E24DEA9-6401-4FC2-ADDB-8C1EF52E210B}"/>
              </a:ext>
            </a:extLst>
          </p:cNvPr>
          <p:cNvSpPr/>
          <p:nvPr/>
        </p:nvSpPr>
        <p:spPr>
          <a:xfrm>
            <a:off x="4576740" y="2992015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Database Design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4CB51B-E75E-4CE8-A386-FA5B09680AF7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D593A4-EA9F-4399-B22F-20CA407F848B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52AAC2-D50E-4621-9C6E-1BB95DD15123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A8BD85-BC27-4B16-83A9-84127A3F9B96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D67E2B-0B49-40AA-BE53-AFA97B8F0FEA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EF24D5-B88B-414B-B80D-7ECF6B8B940F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071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90ECB53-44DE-4394-AB7B-993F36A2728C}"/>
              </a:ext>
            </a:extLst>
          </p:cNvPr>
          <p:cNvSpPr txBox="1"/>
          <p:nvPr/>
        </p:nvSpPr>
        <p:spPr>
          <a:xfrm>
            <a:off x="1190397" y="2075542"/>
            <a:ext cx="978262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Collecting the data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rgbClr val="0E121B"/>
              </a:solidFill>
              <a:latin typeface="Trebuchet MS" panose="020B06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Understanding the data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rgbClr val="0E121B"/>
              </a:solidFill>
              <a:latin typeface="Trebuchet MS" panose="020B06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Cleaning the data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rgbClr val="0E121B"/>
              </a:solidFill>
              <a:latin typeface="Trebuchet MS" panose="020B06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Design entity relation diagram ( ERD )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rgbClr val="0E121B"/>
              </a:solidFill>
              <a:latin typeface="Trebuchet MS" panose="020B06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Design the mapping 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rgbClr val="0E121B"/>
              </a:solidFill>
              <a:latin typeface="Trebuchet MS" panose="020B06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Creating tables in SQL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rgbClr val="0E121B"/>
              </a:solidFill>
              <a:latin typeface="Trebuchet MS" panose="020B06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Transfer the data to SQL 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rgbClr val="780000"/>
              </a:solidFill>
              <a:latin typeface="Trebuchet MS" panose="020B06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rgbClr val="780000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460308E-08FD-4071-AD66-CDA0197B84F6}"/>
              </a:ext>
            </a:extLst>
          </p:cNvPr>
          <p:cNvSpPr/>
          <p:nvPr/>
        </p:nvSpPr>
        <p:spPr>
          <a:xfrm>
            <a:off x="852573" y="209058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Database Design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3A0695-AD66-4049-A1A3-796FDB2C0515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E9940D-A985-440D-8046-3A316C4CD64F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D974E4-2D5E-487B-9893-97BD708D9F69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88B62A-00C0-41ED-8580-840D9F6D9B91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DBC579-52CF-45D0-9BE8-49922AA68A2F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F649CF-7D37-4936-8421-11781C88406E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969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90ECB53-44DE-4394-AB7B-993F36A2728C}"/>
              </a:ext>
            </a:extLst>
          </p:cNvPr>
          <p:cNvSpPr txBox="1"/>
          <p:nvPr/>
        </p:nvSpPr>
        <p:spPr>
          <a:xfrm>
            <a:off x="1190397" y="2075542"/>
            <a:ext cx="9782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NOTE:</a:t>
            </a:r>
          </a:p>
          <a:p>
            <a:endParaRPr lang="en-US" sz="2000" b="1" dirty="0">
              <a:solidFill>
                <a:srgbClr val="780000"/>
              </a:solidFill>
              <a:latin typeface="Trebuchet MS" panose="020B0603020202020204" pitchFamily="34" charset="0"/>
            </a:endParaRPr>
          </a:p>
          <a:p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When collecting data, the data must be appropriate for the project’s goal and must be from a reliable source. Therefore, data was selected from the Kaggle website. </a:t>
            </a:r>
          </a:p>
          <a:p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You can explore it from this </a:t>
            </a:r>
            <a:r>
              <a:rPr lang="en-US" sz="2000" b="1" u="sng" dirty="0">
                <a:solidFill>
                  <a:srgbClr val="0E121B"/>
                </a:solidFill>
                <a:latin typeface="Trebuchet MS" panose="020B0603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[link]</a:t>
            </a:r>
            <a:endParaRPr lang="en-US" sz="2000" b="1" u="sng" dirty="0">
              <a:solidFill>
                <a:srgbClr val="0E121B"/>
              </a:solidFill>
              <a:latin typeface="Trebuchet MS" panose="020B06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rgbClr val="780000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F9FD09-675A-4021-8497-EA9636583E17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31A447-55F2-4F25-93B5-F17169C9D5BD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003B0B-ACFC-4521-8073-603EA38892F5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4F09DE-7900-46AA-93AE-0DC6E54313F2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F7F51D-229A-47C1-8BF5-F6A9F9B8CC55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10F808-9C45-4B9A-96AE-7851408CD198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790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460308E-08FD-4071-AD66-CDA0197B84F6}"/>
              </a:ext>
            </a:extLst>
          </p:cNvPr>
          <p:cNvSpPr/>
          <p:nvPr/>
        </p:nvSpPr>
        <p:spPr>
          <a:xfrm>
            <a:off x="4576739" y="2992015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Cleaning the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572EEC-96DC-45B9-8821-A8227E7A72B0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87A57D-3DBC-4741-9A15-49AFE2944107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0E973A-AA6D-45BB-AE9C-418E008E044A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9806D8-7CDF-418E-AB34-6CD99C16BE3B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0A8004-ED45-4211-A66B-F9A7A4ABD766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92EDCD-8C62-4C0F-B928-85A2E94C0A4C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345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1810</TotalTime>
  <Words>996</Words>
  <Application>Microsoft Office PowerPoint</Application>
  <PresentationFormat>Widescreen</PresentationFormat>
  <Paragraphs>209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Arial</vt:lpstr>
      <vt:lpstr>Calibri</vt:lpstr>
      <vt:lpstr>Calibri Light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EGYPT_LAPTOP</dc:creator>
  <cp:lastModifiedBy>EGYPT_LAPTOP</cp:lastModifiedBy>
  <cp:revision>169</cp:revision>
  <dcterms:created xsi:type="dcterms:W3CDTF">2024-03-19T12:22:26Z</dcterms:created>
  <dcterms:modified xsi:type="dcterms:W3CDTF">2024-03-22T22:23:39Z</dcterms:modified>
</cp:coreProperties>
</file>