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8"/>
  </p:notesMasterIdLst>
  <p:sldIdLst>
    <p:sldId id="293" r:id="rId2"/>
    <p:sldId id="301" r:id="rId3"/>
    <p:sldId id="318" r:id="rId4"/>
    <p:sldId id="320" r:id="rId5"/>
    <p:sldId id="319" r:id="rId6"/>
    <p:sldId id="321" r:id="rId7"/>
    <p:sldId id="322" r:id="rId8"/>
    <p:sldId id="323" r:id="rId9"/>
    <p:sldId id="304" r:id="rId10"/>
    <p:sldId id="324" r:id="rId11"/>
    <p:sldId id="325" r:id="rId12"/>
    <p:sldId id="328" r:id="rId13"/>
    <p:sldId id="329" r:id="rId14"/>
    <p:sldId id="330" r:id="rId15"/>
    <p:sldId id="332" r:id="rId16"/>
    <p:sldId id="335" r:id="rId17"/>
    <p:sldId id="334" r:id="rId18"/>
    <p:sldId id="337" r:id="rId19"/>
    <p:sldId id="326" r:id="rId20"/>
    <p:sldId id="338" r:id="rId21"/>
    <p:sldId id="339" r:id="rId22"/>
    <p:sldId id="341" r:id="rId23"/>
    <p:sldId id="342" r:id="rId24"/>
    <p:sldId id="343" r:id="rId25"/>
    <p:sldId id="333" r:id="rId26"/>
    <p:sldId id="331" r:id="rId27"/>
  </p:sldIdLst>
  <p:sldSz cx="9144000" cy="5143500" type="screen16x9"/>
  <p:notesSz cx="6858000" cy="9144000"/>
  <p:embeddedFontLst>
    <p:embeddedFont>
      <p:font typeface="Baguet Script" panose="00000500000000000000" pitchFamily="2" charset="0"/>
      <p:regular r:id="rId29"/>
    </p:embeddedFont>
    <p:embeddedFont>
      <p:font typeface="Bebas Neue" panose="020B0606020202050201" pitchFamily="34" charset="0"/>
      <p:regular r:id="rId30"/>
    </p:embeddedFont>
    <p:embeddedFont>
      <p:font typeface="Consolas" panose="020B0609020204030204" pitchFamily="49" charset="0"/>
      <p:regular r:id="rId31"/>
      <p:bold r:id="rId32"/>
      <p:italic r:id="rId33"/>
      <p:boldItalic r:id="rId34"/>
    </p:embeddedFont>
    <p:embeddedFont>
      <p:font typeface="Golos Text" panose="020B0604020202020204" charset="0"/>
      <p:regular r:id="rId35"/>
      <p:bold r:id="rId36"/>
    </p:embeddedFont>
    <p:embeddedFont>
      <p:font typeface="Golos Text Medium"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5D1886-F9C4-4AF8-A555-5B8B4926FA8C}">
  <a:tblStyle styleId="{B85D1886-F9C4-4AF8-A555-5B8B4926FA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99" d="100"/>
          <a:sy n="99" d="100"/>
        </p:scale>
        <p:origin x="40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05.3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727 63,'940'0,"-900"-3,0-2,-1-1,0-2,42-14,-79 22,-1 0,0 0,1-1,-1 1,0 0,0-1,1 1,-1-1,0 1,0-1,0 0,0 0,0 1,0-1,0 0,0 0,0 0,1-1,-3 1,-1 0,1 1,0-1,0 1,0-1,-1 1,1-1,0 1,-1 0,1 0,0 0,0-1,-1 1,1 0,0 1,-1-1,1 0,0 0,-1 1,-1 0,-168 22,-58 6,-461-20,416-11,195-2,-146-26,92 9,62 14,44 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07.31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264 95,'31'2,"57"10,9 1,590-7,-414-9,-1200 58,828-48,89-6,49-3,-28 1,384-47,-219 21,57-7,395-40,-501 73,-698 7,-148 8,143 54,430-36,262-27,918-6,-1008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29.99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529 925,'6'0,"6"0,11 0,8 0,3 0,1 0,0 0,-1 0,-2 0,0 0,4 0,2 0,-2 6,5 1,5-1,-1 5,-1-1,-5-1,-2-2,-4-3,4-2,0-1,-1-1,-1 0,-2-1,-21 6,-19 2,-23-1,-32 4,-26 1,-29-2,-15-3,-11-2,3 4,11-1,16 0,17-2,16-2,15-1,13-1,12-1,6 0,5-1,16 1,33 0,37-11,30-7,36-13,34-10,25-3,18 0,-4 3,-10 3,-27 8,-34 9,-29 8,-25 6,-15 5,-12 2,-12-4,-8-1,-2 1,-10 0,-13 1,-15 1,-17 1,-11 1,-15 0,-13 5,-9 7,-22 7,-13 5,-14 9,-5 4,-10 0,9 0,13-7,16-8,17-3,18-5,16-4,12-4,20-4,23-1,28-1,30-1,35 0,19 0,10-5,-6-1,-10 0,-20 2,-18 1,-15 1,-12 2,-8 1,-3 0,-13 0,-18 0,-20 1,-21-1,-15 0,-6 0,-3 0,-1 0,1 0,7 0,9 0,7 0,6 0,5 0,13 0,15 0,13-5,21-7,16-1,11-9,5-6,3 2,7 0,-5 0,-7 3,-15 2,-9 3,-5 6,-3 4,-12 3,-12 4,-13 0,-14 2,-20 0,-16 5,-19 12,-12 3,-16 8,0 10,8-3,10-1,10-2,14-7,12-7,21-7,26-6,29-4,26-7,21-13,13-9,8-10,10-4,-8 0,-9 2,-14 7,-9 10,-9 8,-24 6,-27 5,-23 3,-20 1,-17 6,-8 7,-10 6,4 5,10-2,4-5,8-6,17-4,20-4,23-7,19-9,16-8,5-5,0 2,-3 4,-21 11,-18 12,-22 11,-18 12,-9 7,-7-2,5-1,4-6,9-3,5-4,17-6,15-9,12-11,8-10,4-6,3 1,0-1,1 4,-7-1,-2 5,-15 4,-26 9,-24 16,-27 21,-23 10,-15 7,-2 6,13-7,13-2,14-9,29-21,36-19,24-15,19-14,12-3,-3 0,0 5,-7 2,-7 6,-10 1,-3 4,-6-2,4 4,4 3,3 3,7-2,3 1,4-4,-4-5,-3 0,-3 4,-18 8,-20 16,-15 11,-14 7,-6 4,8-4,22-7,26-12,27-13,42-22,28-11,25-10,15-8,13-4,-12 2,-21 6,-28 11,-22 12,-24 6,-17 6,-21 5,-24 6,-27 12,-33 21,-37 27,-28 23,-11 9,7-5,16-12,18-13,25-11,21-13,14-13,18-10,19-12,19-10,18-10,12-10,9-1,6 1,7-6,2 4,-6 3,-3 1,-8 5,-7 7,-7 1,-5 4,-14 3,-25 9,-18 14,-10 6,-9 8,-4 6,1 1,14-4,16-8,16-8,8-12,6-6,2 3,-8 1,-11 0,-4 6,2 1,8-6,8-3,6-2,1-5,2-1,2 1,-3-4,-5 6,5 4,5 2,2 1,2 0,1 1,0-1,0-6,0-1,0 0,-1 0,1-2,-1-2,1-3,-1 1,0 1,-20 4,-43 12,-37 12,-42 12,-38 12,-19 9,-2 1,14-2,17-6,27-8,24-12,20-9,29-7,35-4,34-4,39-6,37-7,33-6,28-6,28-2,11-8,-9 3,-17 2,-23 6,-28 2,-26 5,-25 6,-20 4,-15 5,-30 1,-32 3,-28 0,-37 5,-46 7,-40 11,-29 7,-15-2,3 5,7 1,27-5,29-3,30-5,30-7,24-6,29-5,31-2,31-2,27-1,26 0,18-1,15 1,13 1,7-6,0-6,-6-7,-9-5,-4 2,-11-1,-12 4,-17-1,-15 4,-13 4,-8 0,-6 1,-24 3,-43 12,-52 17,-67 20,-49 18,-36 15,-7 4,1 0,28-8,35-11,44-16,40-15,32-12,22-9,24-5,20-4,27-6,28-12,22-8,17-9,19-9,7-2,2 3,2-2,-10 2,-13 4,-14 8,-22 5,-16 7,-11 8,-28 10,-30 7,-23 12,-18 14,-15 7,-9 7,-1-3,10-4,7 2,11-6,25-8,30-19,24-15,26-11,19-8,15-10,3-2,-1-1,-5 3,-10 1,-12 8,-9 8,-8 4,-6 3,-12 5,-16 4,-18 8,-22 8,-26 13,-18 18,-15 12,-8 6,4 0,14-7,10-6,14-7,27-9,34-21,39-22,32-25,20-11,21-12,0-2,-7 5,-17 6,-19 13,-15 7,-12 4,-23 6,-26 7,-26 6,-18 10,-11 9,-5 8,-2 1,12 2,4-3,7-4,5-6,16-3,22-3,16-2,22-12,15-3,9-16,10-2,4-5,0-3,-3 1,-8 2,-9 7,-8 4,-28 6,-42 16,-48 20,-42 23,-43 19,-25 16,3 5,6 6,17-3,26-15,34-13,30-16,19-10,25-14,30-20,36-24,41-18,36-21,25-14,7-3,-1 2,-16 11,-21 12,-25 17,-16 11,-17 10,-11 5,-10 5,1 0,-2 1,-16 4,-22 2,-30 14,-36 14,-20 5,-12 7,-3 3,6 1,10-1,14-2,15-7,13-8,19-7,20-6,16-10,12-4,13-11,11-2,3-4,4-2,-1-2,-5-1,-15 4,-17 6,-27 7,-26 10,-27 16,-17 10,-16 7,-5 8,4 3,20-1,13-7,13-10,21-8,27-13,34-17,24-16,13-8,6-3,2 0,-2 3,-13 1,-5 8,-6 9,-17 8,-18 5,-27 5,-15 7,-7 8,-8 7,-2 6,3-3,4 1,3 1,4-3,12-6,20-6,22-14,16-7,8-7,7-5,-1-3,-3 1,-15 6,-18 6,-21 6,-16 3,-18 3,-18 6,-9 13,1 3,2 4,8 2,7-4,8-5,16-5,17-6,26-4,20-7,14-9,4-1,8-4,-7-4,-8 2,-7 4,-5 5,-9-1,-19 2,-16 7,-17 10,-15 9,-5 1,-6 3,6 4,6-3,19-5,29-15,28-13,19-15,19-13,8-5,-5 0,-11 8,-27 10,-35 15,-35 14,-43 23,-34 17,-15 7,3-1,17-2,16-10,16-5,21-14,29-14,23-13,26-15,24-8,13-10,6-1,0 0,5 4,-7 2,-5 4,-23 11,-25 16,-24 14,-18 11,-8 3,-5 2,0 3,0-4,13-4,15-6,15-5,11-4,8-2,6-2,2 0,-14 5,-16 2,-12 5,-16 6,-9-1,8-2,18-4,21-8,19-10,14-9,5-7,-2-4,-2 3,-11 0,-10 10,-15 7,-19 5,-14 3,-7 2,-4 0,-2 0,11-1,15 0,19 0,18-6,15-2,6 1,4 0,10 2,14 2,25 1,21 0,11 1,8-5,1-7,-14-1,-18 2,-23-3,-20 1,-18 3,-21 8,-31 5,-26 7,-17 6,-13 1,-5 3,-7 3,-8 2,0-2,8-5,11-2,5-2,7-4,7-4,5-3,13-6,27-9,33-12,30-18,26-6,11-6,-2 1,-7 5,-15 11,-16 11,-24 10,-24 8,-30 15,-28 18,-28 19,-17 12,-9 8,6-3,14-6,14-12,18-9,12-10,10-4,15-5,13-6,12-3,12-4,16-1,6-2,0 0,0 0,7 0,-1 1,-5-6,-7-1,-6-5,-5 0,-2 1,-3 4,-11 2,-14 2,-3 2,4 1,6 0,6 1,-1-6,-2-7,-4-6,-9 0,-11 2,-13 5,-13 3,-6 4,-7 3,0 5,3 4,5-1,18 0,19-3,14-1,11-7,7-2,-1-6,4 0,8 2,1 2,5 2,-1 3,-3 2,-3 1,-3 0,-18 1,-18 4,-18 8,-12 0,-5-1,-3 3,1-3,6 4,13-2,21-14,30-22,35-22,16-20,5-9,-4 3,-10 3,-13 7,-12 10,-9 7,-12 6,-5 10,-2 14,-5 25,0 26,3 32,-3 19,-4 11,-4-2,-3-7,1-20,1-15,-2-14,-2-8,-1-20,-1-17,-7-20,-7-14,-1-18,1-15,-3-5,-3-5,1 0,-2-2,3 3,3 5,5 0,3 1,3 9,1 9,2 10,-1 2,1 3,0 13,0 27,-1 24,0 28,0 31,0 22,0 14,0 12,0-1,0-6,0-15,0-16,0-17,0-18,0-13,0-9,0-21,0-23,0-26,0-22,0-13,-10-14,-9-4,-6-7,-4 1,-2 12,-1 9,-6 7,-1 9,-4 9,-6 8,-4 5,-3 8,-3 3,-1 6,-7 6,-1 5,-5 2,-6 9,1 2,3 6,4 11,10 0,8 3,10 1,6 1,5-5,7 0,8 0,8 1,19-3,25-1,21 2,16 2,23-4,9-5,3-5,-6-5,-5-3,-14-2,-15-2,-20 6,-33 6,-34 6,-29 1,-12-3,-5-3,-2 0,5-1,9-3,8-3,17-2,19-1,15-7,19-7,9-2,4 2,-3-3,-4 2,-5-2,-19 1,-20 8,-12 11,-13 4,-4 0,-1 5,3-1,13-3,21-2,28-8,26-9,25-9,16-11,3-6,-4-2,-11 5,-13 9,-28 7,-41 7,-29 4,-29 15,-20 14,-20 10,-4-2,12 4,12-3,15-9,14-2,16-5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31"/>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40.71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45.078"/>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46.253"/>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158 1,'-10'0,"-9"0,-6 0,-5 0,-1 0,4 5,12 2,18-1,20-1,16-1,26 3,24 6,17 6,16 10,2 5,-3-3,-3 4,-6 0,-11 0,-18-1,-12-1,-19-7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9T04:39:48.170"/>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5311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829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39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039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72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69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2b21ebf290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2b21ebf290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4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78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2b21ebf290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2b21ebf290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9484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5" r:id="rId3"/>
    <p:sldLayoutId id="2147483656" r:id="rId4"/>
    <p:sldLayoutId id="2147483657" r:id="rId5"/>
    <p:sldLayoutId id="2147483658" r:id="rId6"/>
    <p:sldLayoutId id="2147483662" r:id="rId7"/>
    <p:sldLayoutId id="214748366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21.png"/><Relationship Id="rId1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6.xml"/><Relationship Id="rId17"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6.xml"/><Relationship Id="rId6" Type="http://schemas.openxmlformats.org/officeDocument/2006/relationships/customXml" Target="../ink/ink3.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9.png"/><Relationship Id="rId14" Type="http://schemas.openxmlformats.org/officeDocument/2006/relationships/customXml" Target="../ink/ink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882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If statement</a:t>
            </a:r>
            <a:r>
              <a:rPr lang="en-GB" dirty="0">
                <a:solidFill>
                  <a:srgbClr val="FF33CC"/>
                </a:solidFill>
              </a:rPr>
              <a:t> </a:t>
            </a:r>
            <a:endParaRPr dirty="0">
              <a:solidFill>
                <a:srgbClr val="FF33CC"/>
              </a:solidFill>
            </a:endParaRPr>
          </a:p>
        </p:txBody>
      </p:sp>
      <p:sp>
        <p:nvSpPr>
          <p:cNvPr id="4" name="TextBox 3">
            <a:extLst>
              <a:ext uri="{FF2B5EF4-FFF2-40B4-BE49-F238E27FC236}">
                <a16:creationId xmlns:a16="http://schemas.microsoft.com/office/drawing/2014/main" id="{9A9B02CC-EE89-6366-6318-BD1F69B96950}"/>
              </a:ext>
            </a:extLst>
          </p:cNvPr>
          <p:cNvSpPr txBox="1"/>
          <p:nvPr/>
        </p:nvSpPr>
        <p:spPr>
          <a:xfrm>
            <a:off x="430924" y="1820513"/>
            <a:ext cx="8492359" cy="1323439"/>
          </a:xfrm>
          <a:prstGeom prst="rect">
            <a:avLst/>
          </a:prstGeom>
          <a:noFill/>
        </p:spPr>
        <p:txBody>
          <a:bodyPr wrap="square" rtlCol="0">
            <a:spAutoFit/>
          </a:bodyPr>
          <a:lstStyle/>
          <a:p>
            <a:pPr marL="285750" indent="-285750">
              <a:buFont typeface="Arial" panose="020B0604020202020204" pitchFamily="34" charset="0"/>
              <a:buChar char="•"/>
            </a:pPr>
            <a:r>
              <a:rPr lang="en-GB" sz="2000" b="1" dirty="0">
                <a:solidFill>
                  <a:srgbClr val="FF0000"/>
                </a:solidFill>
              </a:rPr>
              <a:t>Syntax</a:t>
            </a:r>
            <a:br>
              <a:rPr lang="en-GB" sz="2000" b="1" dirty="0">
                <a:solidFill>
                  <a:srgbClr val="FF0000"/>
                </a:solidFill>
              </a:rPr>
            </a:br>
            <a:br>
              <a:rPr lang="en-GB" sz="2000" b="1" dirty="0">
                <a:solidFill>
                  <a:srgbClr val="FF0000"/>
                </a:solidFill>
              </a:rPr>
            </a:br>
            <a:r>
              <a:rPr lang="en-GB" sz="2000" dirty="0">
                <a:solidFill>
                  <a:schemeClr val="tx1"/>
                </a:solidFill>
              </a:rPr>
              <a:t>if </a:t>
            </a:r>
            <a:r>
              <a:rPr lang="en-GB" sz="2000" u="sng" dirty="0">
                <a:solidFill>
                  <a:schemeClr val="tx1"/>
                </a:solidFill>
              </a:rPr>
              <a:t>Condition</a:t>
            </a:r>
            <a:r>
              <a:rPr lang="en-GB" sz="2000" dirty="0">
                <a:solidFill>
                  <a:schemeClr val="tx1"/>
                </a:solidFill>
              </a:rPr>
              <a:t>:</a:t>
            </a:r>
            <a:br>
              <a:rPr lang="en-GB" sz="2000" dirty="0">
                <a:solidFill>
                  <a:schemeClr val="tx1"/>
                </a:solidFill>
              </a:rPr>
            </a:br>
            <a:r>
              <a:rPr lang="en-GB" sz="2000" dirty="0">
                <a:solidFill>
                  <a:schemeClr val="tx1"/>
                </a:solidFill>
              </a:rPr>
              <a:t>    Action_1 </a:t>
            </a:r>
          </a:p>
        </p:txBody>
      </p:sp>
      <p:pic>
        <p:nvPicPr>
          <p:cNvPr id="3" name="Picture 2">
            <a:extLst>
              <a:ext uri="{FF2B5EF4-FFF2-40B4-BE49-F238E27FC236}">
                <a16:creationId xmlns:a16="http://schemas.microsoft.com/office/drawing/2014/main" id="{B17ED1B8-E70F-3E5E-D972-1D2919B01338}"/>
              </a:ext>
            </a:extLst>
          </p:cNvPr>
          <p:cNvPicPr>
            <a:picLocks noChangeAspect="1"/>
          </p:cNvPicPr>
          <p:nvPr/>
        </p:nvPicPr>
        <p:blipFill>
          <a:blip r:embed="rId3"/>
          <a:stretch>
            <a:fillRect/>
          </a:stretch>
        </p:blipFill>
        <p:spPr>
          <a:xfrm>
            <a:off x="5278108" y="1968849"/>
            <a:ext cx="2972215" cy="2219635"/>
          </a:xfrm>
          <a:prstGeom prst="rect">
            <a:avLst/>
          </a:prstGeom>
        </p:spPr>
      </p:pic>
      <p:sp>
        <p:nvSpPr>
          <p:cNvPr id="5" name="TextBox 4">
            <a:extLst>
              <a:ext uri="{FF2B5EF4-FFF2-40B4-BE49-F238E27FC236}">
                <a16:creationId xmlns:a16="http://schemas.microsoft.com/office/drawing/2014/main" id="{9623C84B-AB63-F2B9-1A07-6714EE3727F5}"/>
              </a:ext>
            </a:extLst>
          </p:cNvPr>
          <p:cNvSpPr txBox="1"/>
          <p:nvPr/>
        </p:nvSpPr>
        <p:spPr>
          <a:xfrm>
            <a:off x="5278108" y="1481959"/>
            <a:ext cx="2972215" cy="338554"/>
          </a:xfrm>
          <a:prstGeom prst="rect">
            <a:avLst/>
          </a:prstGeom>
          <a:noFill/>
        </p:spPr>
        <p:txBody>
          <a:bodyPr wrap="square" rtlCol="0">
            <a:spAutoFit/>
          </a:bodyPr>
          <a:lstStyle/>
          <a:p>
            <a:r>
              <a:rPr lang="en-GB" sz="1600" b="1" dirty="0"/>
              <a:t>Case_1 : Only if condition</a:t>
            </a:r>
          </a:p>
        </p:txBody>
      </p:sp>
    </p:spTree>
    <p:extLst>
      <p:ext uri="{BB962C8B-B14F-4D97-AF65-F5344CB8AC3E}">
        <p14:creationId xmlns:p14="http://schemas.microsoft.com/office/powerpoint/2010/main" val="81083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868712"/>
            <a:ext cx="2670154" cy="2105658"/>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290087" y="895819"/>
            <a:ext cx="5013434" cy="2062103"/>
          </a:xfrm>
          <a:prstGeom prst="rect">
            <a:avLst/>
          </a:prstGeom>
          <a:noFill/>
        </p:spPr>
        <p:txBody>
          <a:bodyPr wrap="square" rtlCol="0">
            <a:spAutoFit/>
          </a:bodyPr>
          <a:lstStyle/>
          <a:p>
            <a:r>
              <a:rPr lang="en-GB" sz="1600" dirty="0"/>
              <a:t>Login System: </a:t>
            </a:r>
          </a:p>
          <a:p>
            <a:r>
              <a:rPr lang="en-GB" sz="1600" dirty="0"/>
              <a:t>Write a code that ask the user to enter his ID and then the program will print his name. Available IDs are: </a:t>
            </a:r>
          </a:p>
          <a:p>
            <a:r>
              <a:rPr lang="en-GB" sz="1600" dirty="0"/>
              <a:t>1234-&gt; Ahmed </a:t>
            </a:r>
          </a:p>
          <a:p>
            <a:r>
              <a:rPr lang="en-GB" sz="1600" dirty="0"/>
              <a:t>5678 -&gt; Youssef </a:t>
            </a:r>
          </a:p>
          <a:p>
            <a:r>
              <a:rPr lang="en-GB" sz="1600" dirty="0"/>
              <a:t>1145 -&gt; Mina </a:t>
            </a:r>
          </a:p>
          <a:p>
            <a:r>
              <a:rPr lang="en-GB" sz="1600" dirty="0"/>
              <a:t>Any other number, the program will print Wrong ID</a:t>
            </a:r>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4</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49873"/>
            <a:ext cx="3251899" cy="130804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1" dirty="0">
                <a:solidFill>
                  <a:schemeClr val="accent6"/>
                </a:solidFill>
              </a:rPr>
              <a:t>Please enter your ID: 1234</a:t>
            </a:r>
          </a:p>
          <a:p>
            <a:r>
              <a:rPr lang="en-GB" b="1" dirty="0">
                <a:solidFill>
                  <a:schemeClr val="accent6"/>
                </a:solidFill>
              </a:rPr>
              <a:t>Welcome Ahmed.</a:t>
            </a:r>
          </a:p>
          <a:p>
            <a:endParaRPr lang="en-GB" b="1" dirty="0">
              <a:solidFill>
                <a:schemeClr val="accent6"/>
              </a:solidFill>
            </a:endParaRPr>
          </a:p>
          <a:p>
            <a:r>
              <a:rPr lang="en-GB" b="1" dirty="0">
                <a:solidFill>
                  <a:schemeClr val="accent6"/>
                </a:solidFill>
              </a:rPr>
              <a:t>Please enter your ID: 4445</a:t>
            </a:r>
          </a:p>
          <a:p>
            <a:r>
              <a:rPr lang="en-GB" b="1" dirty="0">
                <a:solidFill>
                  <a:schemeClr val="accent6"/>
                </a:solidFill>
              </a:rPr>
              <a:t>Wrong ID.</a:t>
            </a:r>
          </a:p>
        </p:txBody>
      </p:sp>
    </p:spTree>
    <p:extLst>
      <p:ext uri="{BB962C8B-B14F-4D97-AF65-F5344CB8AC3E}">
        <p14:creationId xmlns:p14="http://schemas.microsoft.com/office/powerpoint/2010/main" val="359354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882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For loop</a:t>
            </a:r>
            <a:endParaRPr dirty="0">
              <a:solidFill>
                <a:srgbClr val="FF33CC"/>
              </a:solidFill>
            </a:endParaRPr>
          </a:p>
        </p:txBody>
      </p:sp>
      <p:sp>
        <p:nvSpPr>
          <p:cNvPr id="4" name="TextBox 3">
            <a:extLst>
              <a:ext uri="{FF2B5EF4-FFF2-40B4-BE49-F238E27FC236}">
                <a16:creationId xmlns:a16="http://schemas.microsoft.com/office/drawing/2014/main" id="{9A9B02CC-EE89-6366-6318-BD1F69B96950}"/>
              </a:ext>
            </a:extLst>
          </p:cNvPr>
          <p:cNvSpPr txBox="1"/>
          <p:nvPr/>
        </p:nvSpPr>
        <p:spPr>
          <a:xfrm>
            <a:off x="325820" y="1765738"/>
            <a:ext cx="8492359" cy="2708434"/>
          </a:xfrm>
          <a:prstGeom prst="rect">
            <a:avLst/>
          </a:prstGeom>
          <a:noFill/>
        </p:spPr>
        <p:txBody>
          <a:bodyPr wrap="square" rtlCol="0">
            <a:spAutoFit/>
          </a:bodyPr>
          <a:lstStyle/>
          <a:p>
            <a:r>
              <a:rPr lang="en-GB" sz="2000" b="1" u="sng" dirty="0">
                <a:solidFill>
                  <a:srgbClr val="FF0000"/>
                </a:solidFill>
              </a:rPr>
              <a:t>Syntax</a:t>
            </a:r>
            <a:br>
              <a:rPr lang="en-GB" sz="2000" b="1" dirty="0">
                <a:solidFill>
                  <a:srgbClr val="FF0000"/>
                </a:solidFill>
              </a:rPr>
            </a:br>
            <a:br>
              <a:rPr lang="en-GB" sz="2000" b="1" dirty="0">
                <a:solidFill>
                  <a:srgbClr val="FF0000"/>
                </a:solidFill>
              </a:rPr>
            </a:br>
            <a:r>
              <a:rPr lang="en-GB" sz="1800" dirty="0"/>
              <a:t>for </a:t>
            </a:r>
            <a:r>
              <a:rPr lang="en-GB" sz="1800" u="sng" dirty="0"/>
              <a:t>variable</a:t>
            </a:r>
            <a:r>
              <a:rPr lang="en-GB" sz="1800" dirty="0"/>
              <a:t> in </a:t>
            </a:r>
            <a:r>
              <a:rPr lang="en-GB" sz="1800" u="sng" dirty="0"/>
              <a:t>sequence</a:t>
            </a:r>
            <a:r>
              <a:rPr lang="en-GB" sz="1800" dirty="0"/>
              <a:t>:</a:t>
            </a:r>
          </a:p>
          <a:p>
            <a:r>
              <a:rPr lang="en-GB" sz="1800" dirty="0"/>
              <a:t>    # code to be executed in each iteration</a:t>
            </a:r>
          </a:p>
          <a:p>
            <a:endParaRPr lang="en-GB" sz="1800" dirty="0"/>
          </a:p>
          <a:p>
            <a:r>
              <a:rPr lang="en-GB" sz="2000" b="1" u="sng" dirty="0">
                <a:solidFill>
                  <a:srgbClr val="FF0000"/>
                </a:solidFill>
              </a:rPr>
              <a:t>Example</a:t>
            </a:r>
          </a:p>
          <a:p>
            <a:endParaRPr lang="en-GB" sz="2000" b="1" u="sng" dirty="0">
              <a:solidFill>
                <a:srgbClr val="FF0000"/>
              </a:solidFill>
            </a:endParaRPr>
          </a:p>
          <a:p>
            <a:r>
              <a:rPr lang="en-GB" sz="1800" dirty="0">
                <a:solidFill>
                  <a:schemeClr val="tx1"/>
                </a:solidFill>
              </a:rPr>
              <a:t>for i in range(5):</a:t>
            </a:r>
          </a:p>
          <a:p>
            <a:r>
              <a:rPr lang="en-GB" sz="1800" dirty="0">
                <a:solidFill>
                  <a:schemeClr val="tx1"/>
                </a:solidFill>
              </a:rPr>
              <a:t>    print("Iteration", i)</a:t>
            </a:r>
            <a:endParaRPr lang="en-GB" sz="2000" dirty="0">
              <a:solidFill>
                <a:schemeClr val="tx1"/>
              </a:solidFill>
            </a:endParaRPr>
          </a:p>
        </p:txBody>
      </p:sp>
      <p:sp>
        <p:nvSpPr>
          <p:cNvPr id="5" name="TextBox 4">
            <a:extLst>
              <a:ext uri="{FF2B5EF4-FFF2-40B4-BE49-F238E27FC236}">
                <a16:creationId xmlns:a16="http://schemas.microsoft.com/office/drawing/2014/main" id="{9623C84B-AB63-F2B9-1A07-6714EE3727F5}"/>
              </a:ext>
            </a:extLst>
          </p:cNvPr>
          <p:cNvSpPr txBox="1"/>
          <p:nvPr/>
        </p:nvSpPr>
        <p:spPr>
          <a:xfrm>
            <a:off x="536423" y="882869"/>
            <a:ext cx="4645573" cy="923330"/>
          </a:xfrm>
          <a:prstGeom prst="rect">
            <a:avLst/>
          </a:prstGeom>
          <a:noFill/>
        </p:spPr>
        <p:txBody>
          <a:bodyPr wrap="square" rtlCol="0">
            <a:spAutoFit/>
          </a:bodyPr>
          <a:lstStyle/>
          <a:p>
            <a:r>
              <a:rPr lang="en-GB" sz="1800" dirty="0"/>
              <a:t>Used to apply the code for defined number of iterations.</a:t>
            </a:r>
          </a:p>
          <a:p>
            <a:r>
              <a:rPr lang="en-GB" sz="1800" dirty="0">
                <a:solidFill>
                  <a:schemeClr val="tx1"/>
                </a:solidFill>
              </a:rPr>
              <a:t>Index starts form 0</a:t>
            </a:r>
          </a:p>
        </p:txBody>
      </p:sp>
      <p:pic>
        <p:nvPicPr>
          <p:cNvPr id="8" name="Picture 7">
            <a:extLst>
              <a:ext uri="{FF2B5EF4-FFF2-40B4-BE49-F238E27FC236}">
                <a16:creationId xmlns:a16="http://schemas.microsoft.com/office/drawing/2014/main" id="{C114EB47-03FB-C319-FCAB-2F5A09203B7B}"/>
              </a:ext>
            </a:extLst>
          </p:cNvPr>
          <p:cNvPicPr>
            <a:picLocks noChangeAspect="1"/>
          </p:cNvPicPr>
          <p:nvPr/>
        </p:nvPicPr>
        <p:blipFill>
          <a:blip r:embed="rId3"/>
          <a:stretch>
            <a:fillRect/>
          </a:stretch>
        </p:blipFill>
        <p:spPr>
          <a:xfrm>
            <a:off x="6058054" y="1296519"/>
            <a:ext cx="2192269" cy="2078385"/>
          </a:xfrm>
          <a:prstGeom prst="rect">
            <a:avLst/>
          </a:prstGeom>
        </p:spPr>
      </p:pic>
      <p:sp>
        <p:nvSpPr>
          <p:cNvPr id="14" name="Rectangle 3">
            <a:extLst>
              <a:ext uri="{FF2B5EF4-FFF2-40B4-BE49-F238E27FC236}">
                <a16:creationId xmlns:a16="http://schemas.microsoft.com/office/drawing/2014/main" id="{0D595055-6C73-FB74-8706-345FBF44516E}"/>
              </a:ext>
            </a:extLst>
          </p:cNvPr>
          <p:cNvSpPr>
            <a:spLocks noChangeArrowheads="1"/>
          </p:cNvSpPr>
          <p:nvPr/>
        </p:nvSpPr>
        <p:spPr bwMode="auto">
          <a:xfrm>
            <a:off x="5922429" y="3704731"/>
            <a:ext cx="1231759" cy="76944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D700"/>
                </a:solidFill>
                <a:effectLst/>
                <a:latin typeface="Consolas" panose="020B0609020204030204" pitchFamily="49" charset="0"/>
              </a:rPr>
              <a:t>Iteration</a:t>
            </a:r>
            <a:r>
              <a:rPr kumimoji="0" lang="en-US" altLang="en-US" sz="1000" b="0" i="0" u="none" strike="noStrike" cap="none" normalizeH="0" baseline="0" dirty="0">
                <a:ln>
                  <a:noFill/>
                </a:ln>
                <a:solidFill>
                  <a:srgbClr val="F8F8F2"/>
                </a:solidFill>
                <a:effectLst/>
                <a:latin typeface="Consolas" panose="020B0609020204030204" pitchFamily="49" charset="0"/>
              </a:rPr>
              <a:t> </a:t>
            </a:r>
            <a:r>
              <a:rPr kumimoji="0" lang="en-US" altLang="en-US" sz="1000" b="0" i="0" u="none" strike="noStrike" cap="none" normalizeH="0" baseline="0" dirty="0">
                <a:ln>
                  <a:noFill/>
                </a:ln>
                <a:solidFill>
                  <a:srgbClr val="F5AB35"/>
                </a:solidFill>
                <a:effectLst/>
                <a:latin typeface="Consolas" panose="020B0609020204030204" pitchFamily="49" charset="0"/>
              </a:rPr>
              <a:t>0</a:t>
            </a:r>
            <a:r>
              <a:rPr kumimoji="0" lang="en-US" altLang="en-US" sz="1000" b="0" i="0" u="none" strike="noStrike" cap="none" normalizeH="0" baseline="0" dirty="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D700"/>
                </a:solidFill>
                <a:effectLst/>
                <a:latin typeface="Consolas" panose="020B0609020204030204" pitchFamily="49" charset="0"/>
              </a:rPr>
              <a:t>Iteration</a:t>
            </a:r>
            <a:r>
              <a:rPr kumimoji="0" lang="en-US" altLang="en-US" sz="1000" b="0" i="0" u="none" strike="noStrike" cap="none" normalizeH="0" baseline="0" dirty="0">
                <a:ln>
                  <a:noFill/>
                </a:ln>
                <a:solidFill>
                  <a:srgbClr val="F8F8F2"/>
                </a:solidFill>
                <a:effectLst/>
                <a:latin typeface="Consolas" panose="020B0609020204030204" pitchFamily="49" charset="0"/>
              </a:rPr>
              <a:t> </a:t>
            </a:r>
            <a:r>
              <a:rPr kumimoji="0" lang="en-US" altLang="en-US" sz="1000" b="0" i="0" u="none" strike="noStrike" cap="none" normalizeH="0" baseline="0" dirty="0">
                <a:ln>
                  <a:noFill/>
                </a:ln>
                <a:solidFill>
                  <a:srgbClr val="F5AB35"/>
                </a:solidFill>
                <a:effectLst/>
                <a:latin typeface="Consolas" panose="020B0609020204030204" pitchFamily="49" charset="0"/>
              </a:rPr>
              <a:t>1</a:t>
            </a:r>
            <a:r>
              <a:rPr kumimoji="0" lang="en-US" altLang="en-US" sz="1000" b="0" i="0" u="none" strike="noStrike" cap="none" normalizeH="0" baseline="0" dirty="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D700"/>
                </a:solidFill>
                <a:effectLst/>
                <a:latin typeface="Consolas" panose="020B0609020204030204" pitchFamily="49" charset="0"/>
              </a:rPr>
              <a:t>Iteration</a:t>
            </a:r>
            <a:r>
              <a:rPr kumimoji="0" lang="en-US" altLang="en-US" sz="1000" b="0" i="0" u="none" strike="noStrike" cap="none" normalizeH="0" baseline="0" dirty="0">
                <a:ln>
                  <a:noFill/>
                </a:ln>
                <a:solidFill>
                  <a:srgbClr val="F8F8F2"/>
                </a:solidFill>
                <a:effectLst/>
                <a:latin typeface="Consolas" panose="020B0609020204030204" pitchFamily="49" charset="0"/>
              </a:rPr>
              <a:t> </a:t>
            </a:r>
            <a:r>
              <a:rPr kumimoji="0" lang="en-US" altLang="en-US" sz="1000" b="0" i="0" u="none" strike="noStrike" cap="none" normalizeH="0" baseline="0" dirty="0">
                <a:ln>
                  <a:noFill/>
                </a:ln>
                <a:solidFill>
                  <a:srgbClr val="F5AB35"/>
                </a:solidFill>
                <a:effectLst/>
                <a:latin typeface="Consolas" panose="020B0609020204030204" pitchFamily="49" charset="0"/>
              </a:rPr>
              <a:t>2</a:t>
            </a:r>
            <a:r>
              <a:rPr kumimoji="0" lang="en-US" altLang="en-US" sz="1000" b="0" i="0" u="none" strike="noStrike" cap="none" normalizeH="0" baseline="0" dirty="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D700"/>
                </a:solidFill>
                <a:effectLst/>
                <a:latin typeface="Consolas" panose="020B0609020204030204" pitchFamily="49" charset="0"/>
              </a:rPr>
              <a:t>Iteration</a:t>
            </a:r>
            <a:r>
              <a:rPr kumimoji="0" lang="en-US" altLang="en-US" sz="1000" b="0" i="0" u="none" strike="noStrike" cap="none" normalizeH="0" baseline="0" dirty="0">
                <a:ln>
                  <a:noFill/>
                </a:ln>
                <a:solidFill>
                  <a:srgbClr val="F8F8F2"/>
                </a:solidFill>
                <a:effectLst/>
                <a:latin typeface="Consolas" panose="020B0609020204030204" pitchFamily="49" charset="0"/>
              </a:rPr>
              <a:t> </a:t>
            </a:r>
            <a:r>
              <a:rPr kumimoji="0" lang="en-US" altLang="en-US" sz="1000" b="0" i="0" u="none" strike="noStrike" cap="none" normalizeH="0" baseline="0" dirty="0">
                <a:ln>
                  <a:noFill/>
                </a:ln>
                <a:solidFill>
                  <a:srgbClr val="F5AB35"/>
                </a:solidFill>
                <a:effectLst/>
                <a:latin typeface="Consolas" panose="020B0609020204030204" pitchFamily="49" charset="0"/>
              </a:rPr>
              <a:t>3</a:t>
            </a:r>
            <a:r>
              <a:rPr kumimoji="0" lang="en-US" altLang="en-US" sz="1000" b="0" i="0" u="none" strike="noStrike" cap="none" normalizeH="0" baseline="0" dirty="0">
                <a:ln>
                  <a:noFill/>
                </a:ln>
                <a:solidFill>
                  <a:srgbClr val="F8F8F2"/>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FFD700"/>
                </a:solidFill>
                <a:effectLst/>
                <a:latin typeface="Consolas" panose="020B0609020204030204" pitchFamily="49" charset="0"/>
              </a:rPr>
              <a:t>Iteration</a:t>
            </a:r>
            <a:r>
              <a:rPr kumimoji="0" lang="en-US" altLang="en-US" sz="1000" b="0" i="0" u="none" strike="noStrike" cap="none" normalizeH="0" baseline="0" dirty="0">
                <a:ln>
                  <a:noFill/>
                </a:ln>
                <a:solidFill>
                  <a:srgbClr val="F8F8F2"/>
                </a:solidFill>
                <a:effectLst/>
                <a:latin typeface="Consolas" panose="020B0609020204030204" pitchFamily="49" charset="0"/>
              </a:rPr>
              <a:t> </a:t>
            </a:r>
            <a:r>
              <a:rPr kumimoji="0" lang="en-US" altLang="en-US" sz="1000" b="0" i="0" u="none" strike="noStrike" cap="none" normalizeH="0" baseline="0" dirty="0">
                <a:ln>
                  <a:noFill/>
                </a:ln>
                <a:solidFill>
                  <a:srgbClr val="F5AB35"/>
                </a:solidFill>
                <a:effectLst/>
                <a:latin typeface="Consolas" panose="020B0609020204030204" pitchFamily="49" charset="0"/>
              </a:rPr>
              <a:t>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621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868712"/>
            <a:ext cx="2670154" cy="2105658"/>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290087" y="895819"/>
            <a:ext cx="5013434" cy="1815882"/>
          </a:xfrm>
          <a:prstGeom prst="rect">
            <a:avLst/>
          </a:prstGeom>
          <a:noFill/>
        </p:spPr>
        <p:txBody>
          <a:bodyPr wrap="square" rtlCol="0">
            <a:spAutoFit/>
          </a:bodyPr>
          <a:lstStyle/>
          <a:p>
            <a:r>
              <a:rPr lang="en-GB" sz="3600" dirty="0"/>
              <a:t>Write a code that will print your name 10 times </a:t>
            </a:r>
            <a:endParaRPr lang="en-GB" sz="1600" dirty="0"/>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5</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50463"/>
            <a:ext cx="3251899" cy="23960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a:p>
            <a:r>
              <a:rPr lang="en-GB" b="1" dirty="0">
                <a:solidFill>
                  <a:schemeClr val="accent6"/>
                </a:solidFill>
              </a:rPr>
              <a:t>Ahmed</a:t>
            </a:r>
          </a:p>
        </p:txBody>
      </p:sp>
    </p:spTree>
    <p:extLst>
      <p:ext uri="{BB962C8B-B14F-4D97-AF65-F5344CB8AC3E}">
        <p14:creationId xmlns:p14="http://schemas.microsoft.com/office/powerpoint/2010/main" val="235762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868712"/>
            <a:ext cx="2670154" cy="2105658"/>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290087" y="895819"/>
            <a:ext cx="5013434" cy="1015663"/>
          </a:xfrm>
          <a:prstGeom prst="rect">
            <a:avLst/>
          </a:prstGeom>
          <a:noFill/>
        </p:spPr>
        <p:txBody>
          <a:bodyPr wrap="square" rtlCol="0">
            <a:spAutoFit/>
          </a:bodyPr>
          <a:lstStyle/>
          <a:p>
            <a:r>
              <a:rPr lang="en-GB" sz="3000" dirty="0"/>
              <a:t>Write a code to print the first ten natural numbers</a:t>
            </a:r>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6</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70702"/>
            <a:ext cx="3251899" cy="26700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sz="1600" dirty="0">
                <a:solidFill>
                  <a:schemeClr val="accent4"/>
                </a:solidFill>
              </a:rPr>
              <a:t>The first 10 natural numbers is:</a:t>
            </a:r>
          </a:p>
          <a:p>
            <a:r>
              <a:rPr lang="en-GB" sz="1600" b="1" dirty="0">
                <a:solidFill>
                  <a:schemeClr val="accent4"/>
                </a:solidFill>
              </a:rPr>
              <a:t>1</a:t>
            </a:r>
          </a:p>
          <a:p>
            <a:r>
              <a:rPr lang="en-GB" sz="1600" b="1" dirty="0">
                <a:solidFill>
                  <a:schemeClr val="accent4"/>
                </a:solidFill>
              </a:rPr>
              <a:t>2</a:t>
            </a:r>
          </a:p>
          <a:p>
            <a:r>
              <a:rPr lang="en-GB" sz="1600" b="1" dirty="0">
                <a:solidFill>
                  <a:schemeClr val="accent4"/>
                </a:solidFill>
              </a:rPr>
              <a:t>3</a:t>
            </a:r>
          </a:p>
          <a:p>
            <a:r>
              <a:rPr lang="en-GB" sz="1600" b="1" dirty="0">
                <a:solidFill>
                  <a:schemeClr val="accent4"/>
                </a:solidFill>
              </a:rPr>
              <a:t>4</a:t>
            </a:r>
          </a:p>
          <a:p>
            <a:r>
              <a:rPr lang="en-GB" sz="1600" b="1" dirty="0">
                <a:solidFill>
                  <a:schemeClr val="accent4"/>
                </a:solidFill>
              </a:rPr>
              <a:t>5</a:t>
            </a:r>
          </a:p>
          <a:p>
            <a:r>
              <a:rPr lang="en-GB" sz="1600" b="1" dirty="0">
                <a:solidFill>
                  <a:schemeClr val="accent4"/>
                </a:solidFill>
              </a:rPr>
              <a:t>6</a:t>
            </a:r>
          </a:p>
          <a:p>
            <a:r>
              <a:rPr lang="en-GB" sz="1600" b="1" dirty="0">
                <a:solidFill>
                  <a:schemeClr val="accent4"/>
                </a:solidFill>
              </a:rPr>
              <a:t>7</a:t>
            </a:r>
          </a:p>
          <a:p>
            <a:r>
              <a:rPr lang="en-GB" sz="1600" b="1" dirty="0">
                <a:solidFill>
                  <a:schemeClr val="accent4"/>
                </a:solidFill>
              </a:rPr>
              <a:t>8</a:t>
            </a:r>
          </a:p>
          <a:p>
            <a:r>
              <a:rPr lang="en-GB" sz="1600" b="1" dirty="0">
                <a:solidFill>
                  <a:schemeClr val="accent4"/>
                </a:solidFill>
              </a:rPr>
              <a:t>9</a:t>
            </a:r>
          </a:p>
          <a:p>
            <a:r>
              <a:rPr lang="en-GB" sz="1600" b="1" dirty="0">
                <a:solidFill>
                  <a:schemeClr val="accent4"/>
                </a:solidFill>
              </a:rPr>
              <a:t>10</a:t>
            </a:r>
          </a:p>
        </p:txBody>
      </p:sp>
    </p:spTree>
    <p:extLst>
      <p:ext uri="{BB962C8B-B14F-4D97-AF65-F5344CB8AC3E}">
        <p14:creationId xmlns:p14="http://schemas.microsoft.com/office/powerpoint/2010/main" val="3274529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C29509-1ABE-2563-E5CE-57D1A399F36A}"/>
              </a:ext>
            </a:extLst>
          </p:cNvPr>
          <p:cNvPicPr>
            <a:picLocks noChangeAspect="1"/>
          </p:cNvPicPr>
          <p:nvPr/>
        </p:nvPicPr>
        <p:blipFill>
          <a:blip r:embed="rId2"/>
          <a:stretch>
            <a:fillRect/>
          </a:stretch>
        </p:blipFill>
        <p:spPr>
          <a:xfrm>
            <a:off x="645946" y="730982"/>
            <a:ext cx="7852107" cy="4278796"/>
          </a:xfrm>
          <a:prstGeom prst="rect">
            <a:avLst/>
          </a:prstGeom>
        </p:spPr>
      </p:pic>
      <p:sp>
        <p:nvSpPr>
          <p:cNvPr id="4" name="TextBox 3">
            <a:extLst>
              <a:ext uri="{FF2B5EF4-FFF2-40B4-BE49-F238E27FC236}">
                <a16:creationId xmlns:a16="http://schemas.microsoft.com/office/drawing/2014/main" id="{1495F9F6-5DDA-F4AD-7716-F5D36A6C7CB5}"/>
              </a:ext>
            </a:extLst>
          </p:cNvPr>
          <p:cNvSpPr txBox="1"/>
          <p:nvPr/>
        </p:nvSpPr>
        <p:spPr>
          <a:xfrm>
            <a:off x="954157" y="238539"/>
            <a:ext cx="6152321" cy="492443"/>
          </a:xfrm>
          <a:prstGeom prst="rect">
            <a:avLst/>
          </a:prstGeom>
          <a:noFill/>
        </p:spPr>
        <p:txBody>
          <a:bodyPr wrap="square" rtlCol="0">
            <a:spAutoFit/>
          </a:bodyPr>
          <a:lstStyle/>
          <a:p>
            <a:pPr algn="ctr"/>
            <a:r>
              <a:rPr lang="en-US" sz="2600" b="1" dirty="0"/>
              <a:t>Break and continue</a:t>
            </a:r>
          </a:p>
        </p:txBody>
      </p:sp>
    </p:spTree>
    <p:extLst>
      <p:ext uri="{BB962C8B-B14F-4D97-AF65-F5344CB8AC3E}">
        <p14:creationId xmlns:p14="http://schemas.microsoft.com/office/powerpoint/2010/main" val="383353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9772E-C999-9FDB-42A8-98D4DB7FE7C8}"/>
              </a:ext>
            </a:extLst>
          </p:cNvPr>
          <p:cNvSpPr txBox="1"/>
          <p:nvPr/>
        </p:nvSpPr>
        <p:spPr>
          <a:xfrm>
            <a:off x="353149" y="772709"/>
            <a:ext cx="5013434" cy="707886"/>
          </a:xfrm>
          <a:prstGeom prst="rect">
            <a:avLst/>
          </a:prstGeom>
          <a:noFill/>
        </p:spPr>
        <p:txBody>
          <a:bodyPr wrap="square" rtlCol="0">
            <a:spAutoFit/>
          </a:bodyPr>
          <a:lstStyle/>
          <a:p>
            <a:r>
              <a:rPr lang="en-GB" sz="2000" dirty="0"/>
              <a:t>Write a program that draw a pyramid of stars with height entered by the user</a:t>
            </a:r>
            <a:endParaRPr lang="en-GB" sz="1600" dirty="0"/>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7</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pic>
        <p:nvPicPr>
          <p:cNvPr id="3" name="Picture 2">
            <a:extLst>
              <a:ext uri="{FF2B5EF4-FFF2-40B4-BE49-F238E27FC236}">
                <a16:creationId xmlns:a16="http://schemas.microsoft.com/office/drawing/2014/main" id="{AD1E4F2A-62E7-2113-A152-58A90F2D77D8}"/>
              </a:ext>
            </a:extLst>
          </p:cNvPr>
          <p:cNvPicPr>
            <a:picLocks noChangeAspect="1"/>
          </p:cNvPicPr>
          <p:nvPr/>
        </p:nvPicPr>
        <p:blipFill>
          <a:blip r:embed="rId2"/>
          <a:stretch>
            <a:fillRect/>
          </a:stretch>
        </p:blipFill>
        <p:spPr>
          <a:xfrm>
            <a:off x="4875193" y="1789748"/>
            <a:ext cx="4239217" cy="952633"/>
          </a:xfrm>
          <a:prstGeom prst="rect">
            <a:avLst/>
          </a:prstGeom>
        </p:spPr>
      </p:pic>
      <p:pic>
        <p:nvPicPr>
          <p:cNvPr id="9" name="Picture 8">
            <a:extLst>
              <a:ext uri="{FF2B5EF4-FFF2-40B4-BE49-F238E27FC236}">
                <a16:creationId xmlns:a16="http://schemas.microsoft.com/office/drawing/2014/main" id="{161AF5E6-CDD0-0A91-52B2-3FB8CA3EAEDA}"/>
              </a:ext>
            </a:extLst>
          </p:cNvPr>
          <p:cNvPicPr>
            <a:picLocks noChangeAspect="1"/>
          </p:cNvPicPr>
          <p:nvPr/>
        </p:nvPicPr>
        <p:blipFill>
          <a:blip r:embed="rId3"/>
          <a:stretch>
            <a:fillRect/>
          </a:stretch>
        </p:blipFill>
        <p:spPr>
          <a:xfrm>
            <a:off x="1767920" y="2983866"/>
            <a:ext cx="4010585" cy="1771897"/>
          </a:xfrm>
          <a:prstGeom prst="rect">
            <a:avLst/>
          </a:prstGeom>
        </p:spPr>
      </p:pic>
    </p:spTree>
    <p:extLst>
      <p:ext uri="{BB962C8B-B14F-4D97-AF65-F5344CB8AC3E}">
        <p14:creationId xmlns:p14="http://schemas.microsoft.com/office/powerpoint/2010/main" val="187327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882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List</a:t>
            </a:r>
            <a:endParaRPr dirty="0">
              <a:solidFill>
                <a:srgbClr val="FF33CC"/>
              </a:solidFill>
            </a:endParaRPr>
          </a:p>
        </p:txBody>
      </p:sp>
      <p:sp>
        <p:nvSpPr>
          <p:cNvPr id="4" name="TextBox 3">
            <a:extLst>
              <a:ext uri="{FF2B5EF4-FFF2-40B4-BE49-F238E27FC236}">
                <a16:creationId xmlns:a16="http://schemas.microsoft.com/office/drawing/2014/main" id="{9A9B02CC-EE89-6366-6318-BD1F69B96950}"/>
              </a:ext>
            </a:extLst>
          </p:cNvPr>
          <p:cNvSpPr txBox="1"/>
          <p:nvPr/>
        </p:nvSpPr>
        <p:spPr>
          <a:xfrm>
            <a:off x="423512" y="2165848"/>
            <a:ext cx="8492359" cy="2462213"/>
          </a:xfrm>
          <a:prstGeom prst="rect">
            <a:avLst/>
          </a:prstGeom>
          <a:noFill/>
        </p:spPr>
        <p:txBody>
          <a:bodyPr wrap="square" rtlCol="0">
            <a:spAutoFit/>
          </a:bodyPr>
          <a:lstStyle/>
          <a:p>
            <a:r>
              <a:rPr lang="en-GB" sz="2000" b="1" u="sng" dirty="0">
                <a:solidFill>
                  <a:srgbClr val="FF0000"/>
                </a:solidFill>
              </a:rPr>
              <a:t>Syntax</a:t>
            </a:r>
          </a:p>
          <a:p>
            <a:endParaRPr lang="en-GB" sz="1800" b="1" dirty="0">
              <a:solidFill>
                <a:schemeClr val="bg1"/>
              </a:solidFill>
            </a:endParaRPr>
          </a:p>
          <a:p>
            <a:r>
              <a:rPr lang="en-GB" sz="1800" dirty="0" err="1">
                <a:solidFill>
                  <a:schemeClr val="bg1"/>
                </a:solidFill>
              </a:rPr>
              <a:t>List_name</a:t>
            </a:r>
            <a:r>
              <a:rPr lang="en-GB" sz="1800" dirty="0">
                <a:solidFill>
                  <a:schemeClr val="bg1"/>
                </a:solidFill>
              </a:rPr>
              <a:t>=[]</a:t>
            </a:r>
          </a:p>
          <a:p>
            <a:endParaRPr lang="en-GB" sz="1800" dirty="0"/>
          </a:p>
          <a:p>
            <a:r>
              <a:rPr lang="en-GB" sz="2000" b="1" u="sng" dirty="0">
                <a:solidFill>
                  <a:srgbClr val="FF0000"/>
                </a:solidFill>
              </a:rPr>
              <a:t>Example</a:t>
            </a:r>
          </a:p>
          <a:p>
            <a:endParaRPr lang="en-GB" sz="2000" b="1" u="sng" dirty="0">
              <a:solidFill>
                <a:srgbClr val="FF0000"/>
              </a:solidFill>
            </a:endParaRPr>
          </a:p>
          <a:p>
            <a:r>
              <a:rPr lang="en-US" sz="1800" dirty="0" err="1">
                <a:solidFill>
                  <a:schemeClr val="bg1"/>
                </a:solidFill>
              </a:rPr>
              <a:t>my_list</a:t>
            </a:r>
            <a:r>
              <a:rPr lang="en-US" sz="1800" dirty="0">
                <a:solidFill>
                  <a:schemeClr val="bg1"/>
                </a:solidFill>
              </a:rPr>
              <a:t> = [1, 2, 3, "hello", True]</a:t>
            </a:r>
          </a:p>
          <a:p>
            <a:endParaRPr lang="en-GB" sz="2000" b="1" u="sng" dirty="0">
              <a:solidFill>
                <a:srgbClr val="FF0000"/>
              </a:solidFill>
            </a:endParaRPr>
          </a:p>
        </p:txBody>
      </p:sp>
      <p:sp>
        <p:nvSpPr>
          <p:cNvPr id="5" name="TextBox 4">
            <a:extLst>
              <a:ext uri="{FF2B5EF4-FFF2-40B4-BE49-F238E27FC236}">
                <a16:creationId xmlns:a16="http://schemas.microsoft.com/office/drawing/2014/main" id="{9623C84B-AB63-F2B9-1A07-6714EE3727F5}"/>
              </a:ext>
            </a:extLst>
          </p:cNvPr>
          <p:cNvSpPr txBox="1"/>
          <p:nvPr/>
        </p:nvSpPr>
        <p:spPr>
          <a:xfrm>
            <a:off x="423512" y="882869"/>
            <a:ext cx="8277725" cy="1200329"/>
          </a:xfrm>
          <a:prstGeom prst="rect">
            <a:avLst/>
          </a:prstGeom>
          <a:noFill/>
        </p:spPr>
        <p:txBody>
          <a:bodyPr wrap="square" rtlCol="0">
            <a:spAutoFit/>
          </a:bodyPr>
          <a:lstStyle/>
          <a:p>
            <a:pPr marL="285750" indent="-285750">
              <a:buFont typeface="Arial" panose="020B0604020202020204" pitchFamily="34" charset="0"/>
              <a:buChar char="•"/>
            </a:pPr>
            <a:r>
              <a:rPr lang="en-GB" sz="1800" dirty="0">
                <a:solidFill>
                  <a:schemeClr val="tx1"/>
                </a:solidFill>
              </a:rPr>
              <a:t>Index starts form 0</a:t>
            </a:r>
          </a:p>
          <a:p>
            <a:pPr marL="285750" indent="-285750">
              <a:buFont typeface="Arial" panose="020B0604020202020204" pitchFamily="34" charset="0"/>
              <a:buChar char="•"/>
            </a:pPr>
            <a:r>
              <a:rPr lang="en-US" sz="1800" dirty="0">
                <a:solidFill>
                  <a:schemeClr val="tx1"/>
                </a:solidFill>
              </a:rPr>
              <a:t>Lists are versatile and widely used in Python.</a:t>
            </a:r>
          </a:p>
          <a:p>
            <a:pPr marL="285750" indent="-285750">
              <a:buFont typeface="Arial" panose="020B0604020202020204" pitchFamily="34" charset="0"/>
              <a:buChar char="•"/>
            </a:pPr>
            <a:r>
              <a:rPr lang="en-US" sz="1800" dirty="0">
                <a:solidFill>
                  <a:schemeClr val="tx1"/>
                </a:solidFill>
              </a:rPr>
              <a:t>They are mutable, ordered, and can store elements of different data types.</a:t>
            </a:r>
          </a:p>
          <a:p>
            <a:pPr marL="285750" indent="-285750">
              <a:buFont typeface="Arial" panose="020B0604020202020204" pitchFamily="34" charset="0"/>
              <a:buChar char="•"/>
            </a:pPr>
            <a:r>
              <a:rPr lang="en-US" sz="1800" dirty="0">
                <a:solidFill>
                  <a:schemeClr val="tx1"/>
                </a:solidFill>
              </a:rPr>
              <a:t>Understanding list methods is essential for efficient programming.</a:t>
            </a:r>
            <a:endParaRPr lang="en-GB" sz="1800" dirty="0">
              <a:solidFill>
                <a:schemeClr val="tx1"/>
              </a:solidFill>
            </a:endParaRPr>
          </a:p>
        </p:txBody>
      </p:sp>
    </p:spTree>
    <p:extLst>
      <p:ext uri="{BB962C8B-B14F-4D97-AF65-F5344CB8AC3E}">
        <p14:creationId xmlns:p14="http://schemas.microsoft.com/office/powerpoint/2010/main" val="221910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9A4524-C3D4-0794-77F4-E6271164BA91}"/>
              </a:ext>
            </a:extLst>
          </p:cNvPr>
          <p:cNvSpPr txBox="1"/>
          <p:nvPr/>
        </p:nvSpPr>
        <p:spPr>
          <a:xfrm>
            <a:off x="269507" y="732408"/>
            <a:ext cx="8604985" cy="4739759"/>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effectLst/>
                <a:latin typeface="Söhne"/>
              </a:rPr>
              <a:t>Accessing Elements</a:t>
            </a:r>
          </a:p>
          <a:p>
            <a:pPr marL="285750" indent="-285750">
              <a:buFont typeface="Arial" panose="020B0604020202020204" pitchFamily="34" charset="0"/>
              <a:buChar char="•"/>
            </a:pPr>
            <a:r>
              <a:rPr lang="en-US" sz="1800" b="1" i="0" dirty="0">
                <a:effectLst/>
                <a:latin typeface="Söhne"/>
              </a:rPr>
              <a:t>Slicing</a:t>
            </a:r>
          </a:p>
          <a:p>
            <a:pPr marL="285750" indent="-285750">
              <a:buFont typeface="Arial" panose="020B0604020202020204" pitchFamily="34" charset="0"/>
              <a:buChar char="•"/>
            </a:pPr>
            <a:r>
              <a:rPr lang="en-US" sz="1800" b="1" i="0" dirty="0">
                <a:effectLst/>
                <a:latin typeface="Söhne"/>
              </a:rPr>
              <a:t>Modifying Elements</a:t>
            </a:r>
          </a:p>
          <a:p>
            <a:pPr marL="285750" indent="-285750">
              <a:buFont typeface="Arial" panose="020B0604020202020204" pitchFamily="34" charset="0"/>
              <a:buChar char="•"/>
            </a:pPr>
            <a:r>
              <a:rPr lang="en-US" sz="1800" b="1" i="0" dirty="0">
                <a:effectLst/>
                <a:latin typeface="Söhne"/>
              </a:rPr>
              <a:t>Adding Elements</a:t>
            </a:r>
          </a:p>
          <a:p>
            <a:pPr marL="285750" indent="-285750">
              <a:buFont typeface="Arial" panose="020B0604020202020204" pitchFamily="34" charset="0"/>
              <a:buChar char="•"/>
            </a:pPr>
            <a:r>
              <a:rPr lang="en-US" sz="1800" b="1" i="0" dirty="0">
                <a:effectLst/>
                <a:latin typeface="Söhne"/>
              </a:rPr>
              <a:t>extend</a:t>
            </a:r>
          </a:p>
          <a:p>
            <a:pPr marL="285750" indent="-285750">
              <a:buFont typeface="Arial" panose="020B0604020202020204" pitchFamily="34" charset="0"/>
              <a:buChar char="•"/>
            </a:pPr>
            <a:r>
              <a:rPr lang="en-US" sz="1800" b="1" i="0" dirty="0">
                <a:effectLst/>
                <a:latin typeface="Söhne"/>
              </a:rPr>
              <a:t>Removing Elements</a:t>
            </a:r>
          </a:p>
          <a:p>
            <a:pPr marL="285750" indent="-285750">
              <a:buFont typeface="Arial" panose="020B0604020202020204" pitchFamily="34" charset="0"/>
              <a:buChar char="•"/>
            </a:pPr>
            <a:r>
              <a:rPr lang="en-US" sz="1800" b="1" i="0" dirty="0">
                <a:effectLst/>
                <a:latin typeface="Söhne"/>
              </a:rPr>
              <a:t>Finding Elements</a:t>
            </a:r>
          </a:p>
          <a:p>
            <a:pPr marL="285750" indent="-285750">
              <a:buFont typeface="Arial" panose="020B0604020202020204" pitchFamily="34" charset="0"/>
              <a:buChar char="•"/>
            </a:pPr>
            <a:r>
              <a:rPr lang="en-US" sz="1800" b="1" i="0" dirty="0">
                <a:effectLst/>
                <a:latin typeface="Söhne"/>
              </a:rPr>
              <a:t>Sorting</a:t>
            </a:r>
          </a:p>
          <a:p>
            <a:pPr marL="285750" indent="-285750">
              <a:buFont typeface="Arial" panose="020B0604020202020204" pitchFamily="34" charset="0"/>
              <a:buChar char="•"/>
            </a:pPr>
            <a:r>
              <a:rPr lang="en-US" sz="1800" b="1" i="0" dirty="0">
                <a:effectLst/>
                <a:latin typeface="Söhne"/>
              </a:rPr>
              <a:t>Pop</a:t>
            </a:r>
          </a:p>
          <a:p>
            <a:pPr marL="285750" indent="-285750">
              <a:buFont typeface="Arial" panose="020B0604020202020204" pitchFamily="34" charset="0"/>
              <a:buChar char="•"/>
            </a:pPr>
            <a:r>
              <a:rPr lang="en-US" sz="1800" b="1" i="0" dirty="0">
                <a:effectLst/>
                <a:latin typeface="Söhne"/>
              </a:rPr>
              <a:t>Copy</a:t>
            </a:r>
          </a:p>
          <a:p>
            <a:pPr marL="285750" indent="-285750">
              <a:buFont typeface="Arial" panose="020B0604020202020204" pitchFamily="34" charset="0"/>
              <a:buChar char="•"/>
            </a:pPr>
            <a:r>
              <a:rPr lang="en-US" sz="1800" b="1" i="0" dirty="0">
                <a:effectLst/>
                <a:latin typeface="Söhne"/>
              </a:rPr>
              <a:t>Clear</a:t>
            </a:r>
          </a:p>
          <a:p>
            <a:pPr marL="285750" indent="-285750">
              <a:buFont typeface="Arial" panose="020B0604020202020204" pitchFamily="34" charset="0"/>
              <a:buChar char="•"/>
            </a:pPr>
            <a:r>
              <a:rPr lang="en-US" sz="1800" b="1" i="0" dirty="0">
                <a:effectLst/>
                <a:latin typeface="Söhne"/>
              </a:rPr>
              <a:t>Reversing</a:t>
            </a:r>
          </a:p>
          <a:p>
            <a:pPr marL="285750" indent="-285750">
              <a:buFont typeface="Arial" panose="020B0604020202020204" pitchFamily="34" charset="0"/>
              <a:buChar char="•"/>
            </a:pPr>
            <a:r>
              <a:rPr lang="en-US" sz="1800" b="1" i="0" dirty="0">
                <a:effectLst/>
                <a:latin typeface="Söhne"/>
              </a:rPr>
              <a:t>List Comprehension</a:t>
            </a:r>
          </a:p>
          <a:p>
            <a:pPr marL="285750" indent="-285750">
              <a:buFont typeface="Arial" panose="020B0604020202020204" pitchFamily="34" charset="0"/>
              <a:buChar char="•"/>
            </a:pPr>
            <a:r>
              <a:rPr lang="en-US" sz="1800" b="1" i="0" dirty="0">
                <a:effectLst/>
                <a:latin typeface="Söhne"/>
              </a:rPr>
              <a:t>Length of a List</a:t>
            </a:r>
          </a:p>
          <a:p>
            <a:pPr marL="285750" indent="-285750">
              <a:buFont typeface="Arial" panose="020B0604020202020204" pitchFamily="34" charset="0"/>
              <a:buChar char="•"/>
            </a:pPr>
            <a:r>
              <a:rPr lang="en-US" sz="1800" b="1" i="0" dirty="0">
                <a:effectLst/>
                <a:latin typeface="Söhne"/>
              </a:rPr>
              <a:t>Membership</a:t>
            </a:r>
          </a:p>
          <a:p>
            <a:pPr marL="285750" indent="-285750">
              <a:buFont typeface="Arial" panose="020B0604020202020204" pitchFamily="34" charset="0"/>
              <a:buChar char="•"/>
            </a:pPr>
            <a:endParaRPr lang="en-US" sz="1800" b="1" i="0" dirty="0">
              <a:effectLst/>
              <a:latin typeface="Söhne"/>
            </a:endParaRPr>
          </a:p>
          <a:p>
            <a:pPr marL="285750" indent="-285750">
              <a:buFont typeface="Arial" panose="020B0604020202020204" pitchFamily="34" charset="0"/>
              <a:buChar char="•"/>
            </a:pPr>
            <a:endParaRPr lang="en-US" dirty="0"/>
          </a:p>
        </p:txBody>
      </p:sp>
      <p:sp>
        <p:nvSpPr>
          <p:cNvPr id="3" name="Google Shape;494;p32">
            <a:extLst>
              <a:ext uri="{FF2B5EF4-FFF2-40B4-BE49-F238E27FC236}">
                <a16:creationId xmlns:a16="http://schemas.microsoft.com/office/drawing/2014/main" id="{11DBEA6E-0BF5-A3F5-F102-5AD2C75A02D6}"/>
              </a:ext>
            </a:extLst>
          </p:cNvPr>
          <p:cNvSpPr txBox="1">
            <a:spLocks/>
          </p:cNvSpPr>
          <p:nvPr/>
        </p:nvSpPr>
        <p:spPr>
          <a:xfrm>
            <a:off x="536423" y="77002"/>
            <a:ext cx="7713900" cy="8828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000" dirty="0">
                <a:solidFill>
                  <a:srgbClr val="FF33CC"/>
                </a:solidFill>
              </a:rPr>
              <a:t>List methods</a:t>
            </a:r>
            <a:endParaRPr lang="en-GB" dirty="0">
              <a:solidFill>
                <a:srgbClr val="FF33CC"/>
              </a:solidFill>
            </a:endParaRPr>
          </a:p>
        </p:txBody>
      </p:sp>
    </p:spTree>
    <p:extLst>
      <p:ext uri="{BB962C8B-B14F-4D97-AF65-F5344CB8AC3E}">
        <p14:creationId xmlns:p14="http://schemas.microsoft.com/office/powerpoint/2010/main" val="38749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9772E-C999-9FDB-42A8-98D4DB7FE7C8}"/>
              </a:ext>
            </a:extLst>
          </p:cNvPr>
          <p:cNvSpPr txBox="1"/>
          <p:nvPr/>
        </p:nvSpPr>
        <p:spPr>
          <a:xfrm>
            <a:off x="353149" y="772709"/>
            <a:ext cx="5013434" cy="1015663"/>
          </a:xfrm>
          <a:prstGeom prst="rect">
            <a:avLst/>
          </a:prstGeom>
          <a:noFill/>
        </p:spPr>
        <p:txBody>
          <a:bodyPr wrap="square" rtlCol="0">
            <a:spAutoFit/>
          </a:bodyPr>
          <a:lstStyle/>
          <a:p>
            <a:r>
              <a:rPr lang="en-US" sz="2000" dirty="0"/>
              <a:t>Given a list of lists, find the sum of the squares of all the numbers in the inner lists.</a:t>
            </a:r>
            <a:endParaRPr lang="en-GB" sz="1600" dirty="0"/>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8 </a:t>
            </a:r>
          </a:p>
        </p:txBody>
      </p:sp>
      <p:pic>
        <p:nvPicPr>
          <p:cNvPr id="7" name="Picture 6">
            <a:extLst>
              <a:ext uri="{FF2B5EF4-FFF2-40B4-BE49-F238E27FC236}">
                <a16:creationId xmlns:a16="http://schemas.microsoft.com/office/drawing/2014/main" id="{88963A5A-D16C-A0D7-E2EF-E82850F09844}"/>
              </a:ext>
            </a:extLst>
          </p:cNvPr>
          <p:cNvPicPr>
            <a:picLocks noChangeAspect="1"/>
          </p:cNvPicPr>
          <p:nvPr/>
        </p:nvPicPr>
        <p:blipFill>
          <a:blip r:embed="rId2"/>
          <a:stretch>
            <a:fillRect/>
          </a:stretch>
        </p:blipFill>
        <p:spPr>
          <a:xfrm>
            <a:off x="353149" y="2198936"/>
            <a:ext cx="6087325" cy="495369"/>
          </a:xfrm>
          <a:prstGeom prst="rect">
            <a:avLst/>
          </a:prstGeom>
        </p:spPr>
      </p:pic>
      <p:pic>
        <p:nvPicPr>
          <p:cNvPr id="10" name="Picture 9">
            <a:extLst>
              <a:ext uri="{FF2B5EF4-FFF2-40B4-BE49-F238E27FC236}">
                <a16:creationId xmlns:a16="http://schemas.microsoft.com/office/drawing/2014/main" id="{0B31D212-3BEF-BF6B-BA82-818A91516FAE}"/>
              </a:ext>
            </a:extLst>
          </p:cNvPr>
          <p:cNvPicPr>
            <a:picLocks noChangeAspect="1"/>
          </p:cNvPicPr>
          <p:nvPr/>
        </p:nvPicPr>
        <p:blipFill>
          <a:blip r:embed="rId3"/>
          <a:stretch>
            <a:fillRect/>
          </a:stretch>
        </p:blipFill>
        <p:spPr>
          <a:xfrm>
            <a:off x="353149" y="2694305"/>
            <a:ext cx="1514686" cy="314369"/>
          </a:xfrm>
          <a:prstGeom prst="rect">
            <a:avLst/>
          </a:prstGeom>
        </p:spPr>
      </p:pic>
    </p:spTree>
    <p:extLst>
      <p:ext uri="{BB962C8B-B14F-4D97-AF65-F5344CB8AC3E}">
        <p14:creationId xmlns:p14="http://schemas.microsoft.com/office/powerpoint/2010/main" val="3490558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868712"/>
            <a:ext cx="2670154" cy="2105658"/>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290087" y="895819"/>
            <a:ext cx="5013434" cy="1938992"/>
          </a:xfrm>
          <a:prstGeom prst="rect">
            <a:avLst/>
          </a:prstGeom>
          <a:noFill/>
        </p:spPr>
        <p:txBody>
          <a:bodyPr wrap="square" rtlCol="0">
            <a:spAutoFit/>
          </a:bodyPr>
          <a:lstStyle/>
          <a:p>
            <a:r>
              <a:rPr lang="en-GB" sz="2000" dirty="0"/>
              <a:t>Write a code that ask the user to enter 10 numbers, then ask him to enter another number to search on it in the 10 numbers and print its location in case it is found.</a:t>
            </a:r>
          </a:p>
          <a:p>
            <a:r>
              <a:rPr lang="en-GB" sz="2000" dirty="0"/>
              <a:t>In case the number is not found, it will print number not exist </a:t>
            </a:r>
            <a:endParaRPr lang="en-GB" sz="1600" dirty="0"/>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9</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50463"/>
            <a:ext cx="3251899" cy="274286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1" dirty="0">
                <a:solidFill>
                  <a:schemeClr val="accent6"/>
                </a:solidFill>
              </a:rPr>
              <a:t>Enter Number 1: 5</a:t>
            </a:r>
          </a:p>
          <a:p>
            <a:r>
              <a:rPr lang="en-GB" b="1" dirty="0">
                <a:solidFill>
                  <a:schemeClr val="accent6"/>
                </a:solidFill>
              </a:rPr>
              <a:t>Enter Number 2: 6</a:t>
            </a:r>
          </a:p>
          <a:p>
            <a:r>
              <a:rPr lang="en-GB" b="1" dirty="0">
                <a:solidFill>
                  <a:schemeClr val="accent6"/>
                </a:solidFill>
              </a:rPr>
              <a:t>Enter Number 3: 8</a:t>
            </a:r>
          </a:p>
          <a:p>
            <a:r>
              <a:rPr lang="en-GB" b="1" dirty="0">
                <a:solidFill>
                  <a:schemeClr val="accent6"/>
                </a:solidFill>
              </a:rPr>
              <a:t>Enter Number 4: 9</a:t>
            </a:r>
          </a:p>
          <a:p>
            <a:r>
              <a:rPr lang="en-GB" b="1" dirty="0">
                <a:solidFill>
                  <a:schemeClr val="accent6"/>
                </a:solidFill>
              </a:rPr>
              <a:t>Enter Number 5: 11</a:t>
            </a:r>
          </a:p>
          <a:p>
            <a:r>
              <a:rPr lang="en-GB" b="1" dirty="0">
                <a:solidFill>
                  <a:schemeClr val="accent6"/>
                </a:solidFill>
              </a:rPr>
              <a:t>Enter Number 6: 14</a:t>
            </a:r>
          </a:p>
          <a:p>
            <a:r>
              <a:rPr lang="en-GB" b="1" dirty="0">
                <a:solidFill>
                  <a:schemeClr val="accent6"/>
                </a:solidFill>
              </a:rPr>
              <a:t>Enter Number 7: 34</a:t>
            </a:r>
          </a:p>
          <a:p>
            <a:r>
              <a:rPr lang="en-GB" b="1" dirty="0">
                <a:solidFill>
                  <a:schemeClr val="accent6"/>
                </a:solidFill>
              </a:rPr>
              <a:t>Enter Number 8: 58</a:t>
            </a:r>
          </a:p>
          <a:p>
            <a:r>
              <a:rPr lang="en-GB" b="1" dirty="0">
                <a:solidFill>
                  <a:schemeClr val="accent6"/>
                </a:solidFill>
              </a:rPr>
              <a:t>Enter Number 9: 12</a:t>
            </a:r>
          </a:p>
          <a:p>
            <a:r>
              <a:rPr lang="en-GB" b="1" dirty="0">
                <a:solidFill>
                  <a:schemeClr val="accent6"/>
                </a:solidFill>
              </a:rPr>
              <a:t>Enter Number 10: 6</a:t>
            </a:r>
          </a:p>
          <a:p>
            <a:r>
              <a:rPr lang="en-GB" b="1" dirty="0">
                <a:solidFill>
                  <a:schemeClr val="accent6"/>
                </a:solidFill>
              </a:rPr>
              <a:t>Enter a value to search: 12</a:t>
            </a:r>
            <a:br>
              <a:rPr lang="en-GB" b="1" dirty="0">
                <a:solidFill>
                  <a:schemeClr val="accent6"/>
                </a:solidFill>
              </a:rPr>
            </a:br>
            <a:r>
              <a:rPr lang="en-GB" b="1" dirty="0">
                <a:solidFill>
                  <a:schemeClr val="accent6"/>
                </a:solidFill>
              </a:rPr>
              <a:t>value is exist at element number 9 </a:t>
            </a:r>
          </a:p>
        </p:txBody>
      </p:sp>
    </p:spTree>
    <p:extLst>
      <p:ext uri="{BB962C8B-B14F-4D97-AF65-F5344CB8AC3E}">
        <p14:creationId xmlns:p14="http://schemas.microsoft.com/office/powerpoint/2010/main" val="72659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735683"/>
            <a:ext cx="2838846" cy="2238687"/>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352097" y="1031886"/>
            <a:ext cx="5013434" cy="1569660"/>
          </a:xfrm>
          <a:prstGeom prst="rect">
            <a:avLst/>
          </a:prstGeom>
          <a:noFill/>
        </p:spPr>
        <p:txBody>
          <a:bodyPr wrap="square" rtlCol="0">
            <a:spAutoFit/>
          </a:bodyPr>
          <a:lstStyle/>
          <a:p>
            <a:r>
              <a:rPr lang="en-GB" sz="1600" dirty="0"/>
              <a:t>Write a code to calculate employee salary in a week based on his working hours, hour rate is 50. The program will ask the user to enter the working hours, then it will print his salary. But if the working hours are less than 40 hours, a 10% deduction will be applied.</a:t>
            </a:r>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1</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49872"/>
            <a:ext cx="3251899" cy="13560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1" dirty="0">
                <a:solidFill>
                  <a:schemeClr val="accent6"/>
                </a:solidFill>
              </a:rPr>
              <a:t>Please enter your working hours: 50</a:t>
            </a:r>
          </a:p>
          <a:p>
            <a:r>
              <a:rPr lang="en-GB" b="1" dirty="0">
                <a:solidFill>
                  <a:schemeClr val="accent6"/>
                </a:solidFill>
              </a:rPr>
              <a:t>Your salary is: 2500</a:t>
            </a:r>
            <a:br>
              <a:rPr lang="en-GB" b="1" dirty="0">
                <a:solidFill>
                  <a:schemeClr val="accent6"/>
                </a:solidFill>
              </a:rPr>
            </a:br>
            <a:br>
              <a:rPr lang="en-GB" b="1" dirty="0">
                <a:solidFill>
                  <a:schemeClr val="accent6"/>
                </a:solidFill>
              </a:rPr>
            </a:br>
            <a:r>
              <a:rPr lang="en-GB" b="1" dirty="0">
                <a:solidFill>
                  <a:schemeClr val="accent6"/>
                </a:solidFill>
              </a:rPr>
              <a:t>Please enter your working hours: 20</a:t>
            </a:r>
          </a:p>
          <a:p>
            <a:r>
              <a:rPr lang="en-GB" b="1" dirty="0">
                <a:solidFill>
                  <a:schemeClr val="accent6"/>
                </a:solidFill>
              </a:rPr>
              <a:t>Your salary is: 900</a:t>
            </a:r>
          </a:p>
          <a:p>
            <a:endParaRPr lang="en-GB" b="1" dirty="0">
              <a:solidFill>
                <a:schemeClr val="accent6"/>
              </a:solidFill>
            </a:endParaRPr>
          </a:p>
        </p:txBody>
      </p:sp>
    </p:spTree>
    <p:extLst>
      <p:ext uri="{BB962C8B-B14F-4D97-AF65-F5344CB8AC3E}">
        <p14:creationId xmlns:p14="http://schemas.microsoft.com/office/powerpoint/2010/main" val="4235440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94;p32">
            <a:extLst>
              <a:ext uri="{FF2B5EF4-FFF2-40B4-BE49-F238E27FC236}">
                <a16:creationId xmlns:a16="http://schemas.microsoft.com/office/drawing/2014/main" id="{D0CA709F-1A71-5CA6-468E-12B69C589999}"/>
              </a:ext>
            </a:extLst>
          </p:cNvPr>
          <p:cNvSpPr txBox="1">
            <a:spLocks/>
          </p:cNvSpPr>
          <p:nvPr/>
        </p:nvSpPr>
        <p:spPr>
          <a:xfrm>
            <a:off x="536423" y="0"/>
            <a:ext cx="7713900" cy="8828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000" dirty="0">
                <a:solidFill>
                  <a:srgbClr val="FF33CC"/>
                </a:solidFill>
              </a:rPr>
              <a:t>String methods</a:t>
            </a:r>
            <a:endParaRPr lang="en-GB" dirty="0">
              <a:solidFill>
                <a:srgbClr val="FF33CC"/>
              </a:solidFill>
            </a:endParaRPr>
          </a:p>
        </p:txBody>
      </p:sp>
      <p:sp>
        <p:nvSpPr>
          <p:cNvPr id="3" name="TextBox 2">
            <a:extLst>
              <a:ext uri="{FF2B5EF4-FFF2-40B4-BE49-F238E27FC236}">
                <a16:creationId xmlns:a16="http://schemas.microsoft.com/office/drawing/2014/main" id="{AE278892-7988-D716-FFF4-0836CCE7AC1A}"/>
              </a:ext>
            </a:extLst>
          </p:cNvPr>
          <p:cNvSpPr txBox="1"/>
          <p:nvPr/>
        </p:nvSpPr>
        <p:spPr>
          <a:xfrm>
            <a:off x="462013" y="808522"/>
            <a:ext cx="4109987" cy="3908762"/>
          </a:xfrm>
          <a:prstGeom prst="rect">
            <a:avLst/>
          </a:prstGeom>
          <a:noFill/>
        </p:spPr>
        <p:txBody>
          <a:bodyPr wrap="square" rtlCol="0">
            <a:spAutoFit/>
          </a:bodyPr>
          <a:lstStyle/>
          <a:p>
            <a:pPr marL="285750" indent="-285750">
              <a:buFont typeface="Arial" panose="020B0604020202020204" pitchFamily="34" charset="0"/>
              <a:buChar char="•"/>
            </a:pPr>
            <a:r>
              <a:rPr lang="en-US" sz="1800" i="0" dirty="0">
                <a:solidFill>
                  <a:schemeClr val="tx1">
                    <a:lumMod val="50000"/>
                  </a:schemeClr>
                </a:solidFill>
                <a:effectLst/>
                <a:latin typeface="+mj-lt"/>
              </a:rPr>
              <a:t>capitalize()</a:t>
            </a:r>
          </a:p>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upper()</a:t>
            </a:r>
          </a:p>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lower()</a:t>
            </a:r>
            <a:endParaRPr lang="en-US" sz="1800" dirty="0">
              <a:solidFill>
                <a:schemeClr val="tx1">
                  <a:lumMod val="50000"/>
                </a:schemeClr>
              </a:solidFill>
              <a:latin typeface="Consolas" panose="020B0609020204030204" pitchFamily="49" charset="0"/>
            </a:endParaRPr>
          </a:p>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title()</a:t>
            </a:r>
          </a:p>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swapcase()</a:t>
            </a:r>
            <a:endParaRPr lang="en-US" sz="1800" i="0" dirty="0">
              <a:solidFill>
                <a:schemeClr val="tx1">
                  <a:lumMod val="50000"/>
                </a:schemeClr>
              </a:solidFill>
              <a:effectLst/>
              <a:latin typeface="+mj-lt"/>
            </a:endParaRPr>
          </a:p>
          <a:p>
            <a:pPr marL="285750" indent="-285750">
              <a:buFont typeface="Arial" panose="020B0604020202020204" pitchFamily="34" charset="0"/>
              <a:buChar char="•"/>
            </a:pPr>
            <a:r>
              <a:rPr lang="en-US" sz="1800" i="0" dirty="0">
                <a:solidFill>
                  <a:schemeClr val="tx1">
                    <a:lumMod val="50000"/>
                  </a:schemeClr>
                </a:solidFill>
                <a:effectLst/>
                <a:latin typeface="+mj-lt"/>
              </a:rPr>
              <a:t>casefold()</a:t>
            </a:r>
            <a:endParaRPr lang="en-US" sz="1800" dirty="0">
              <a:solidFill>
                <a:schemeClr val="tx1">
                  <a:lumMod val="50000"/>
                </a:schemeClr>
              </a:solidFill>
              <a:latin typeface="+mj-lt"/>
            </a:endParaRPr>
          </a:p>
          <a:p>
            <a:pPr marL="285750" indent="-285750">
              <a:buFont typeface="Arial" panose="020B0604020202020204" pitchFamily="34" charset="0"/>
              <a:buChar char="•"/>
            </a:pPr>
            <a:r>
              <a:rPr lang="en-US" sz="1800" i="0" dirty="0">
                <a:solidFill>
                  <a:schemeClr val="tx1">
                    <a:lumMod val="50000"/>
                  </a:schemeClr>
                </a:solidFill>
                <a:effectLst/>
                <a:latin typeface="+mj-lt"/>
              </a:rPr>
              <a:t>center()</a:t>
            </a:r>
          </a:p>
          <a:p>
            <a:pPr marL="285750" indent="-285750">
              <a:buFont typeface="Arial" panose="020B0604020202020204" pitchFamily="34" charset="0"/>
              <a:buChar char="•"/>
            </a:pPr>
            <a:r>
              <a:rPr lang="en-US" sz="1800" i="0" dirty="0">
                <a:solidFill>
                  <a:schemeClr val="tx1">
                    <a:lumMod val="50000"/>
                  </a:schemeClr>
                </a:solidFill>
                <a:effectLst/>
                <a:latin typeface="+mj-lt"/>
              </a:rPr>
              <a:t>count()</a:t>
            </a:r>
          </a:p>
          <a:p>
            <a:pPr marL="285750" indent="-285750">
              <a:buFont typeface="Arial" panose="020B0604020202020204" pitchFamily="34" charset="0"/>
              <a:buChar char="•"/>
            </a:pPr>
            <a:r>
              <a:rPr lang="en-US" sz="1800" i="0" dirty="0">
                <a:solidFill>
                  <a:schemeClr val="tx1">
                    <a:lumMod val="50000"/>
                  </a:schemeClr>
                </a:solidFill>
                <a:effectLst/>
                <a:latin typeface="+mj-lt"/>
              </a:rPr>
              <a:t>encode()</a:t>
            </a:r>
          </a:p>
          <a:p>
            <a:pPr marL="285750" indent="-285750">
              <a:buFont typeface="Arial" panose="020B0604020202020204" pitchFamily="34" charset="0"/>
              <a:buChar char="•"/>
            </a:pPr>
            <a:r>
              <a:rPr lang="en-US" sz="1800" b="0" dirty="0" err="1">
                <a:solidFill>
                  <a:schemeClr val="tx1">
                    <a:lumMod val="50000"/>
                  </a:schemeClr>
                </a:solidFill>
                <a:effectLst/>
                <a:latin typeface="Consolas" panose="020B0609020204030204" pitchFamily="49" charset="0"/>
              </a:rPr>
              <a:t>Startswith</a:t>
            </a:r>
            <a:r>
              <a:rPr lang="en-US" sz="1800" b="0" dirty="0">
                <a:solidFill>
                  <a:schemeClr val="tx1">
                    <a:lumMod val="50000"/>
                  </a:schemeClr>
                </a:solidFill>
                <a:effectLst/>
                <a:latin typeface="Consolas" panose="020B0609020204030204" pitchFamily="49" charset="0"/>
              </a:rPr>
              <a:t>()</a:t>
            </a:r>
            <a:endParaRPr lang="en-US" sz="1800" dirty="0">
              <a:solidFill>
                <a:schemeClr val="tx1">
                  <a:lumMod val="50000"/>
                </a:schemeClr>
              </a:solidFill>
              <a:latin typeface="+mj-lt"/>
            </a:endParaRPr>
          </a:p>
          <a:p>
            <a:pPr marL="285750" indent="-285750">
              <a:buFont typeface="Arial" panose="020B0604020202020204" pitchFamily="34" charset="0"/>
              <a:buChar char="•"/>
            </a:pPr>
            <a:r>
              <a:rPr lang="en-US" sz="1800" i="0" dirty="0" err="1">
                <a:solidFill>
                  <a:schemeClr val="tx1">
                    <a:lumMod val="50000"/>
                  </a:schemeClr>
                </a:solidFill>
                <a:effectLst/>
                <a:latin typeface="+mj-lt"/>
              </a:rPr>
              <a:t>endswith</a:t>
            </a:r>
            <a:r>
              <a:rPr lang="en-US" sz="1800" i="0" dirty="0">
                <a:solidFill>
                  <a:schemeClr val="tx1">
                    <a:lumMod val="50000"/>
                  </a:schemeClr>
                </a:solidFill>
                <a:effectLst/>
                <a:latin typeface="+mj-lt"/>
              </a:rPr>
              <a:t>()</a:t>
            </a:r>
          </a:p>
          <a:p>
            <a:pPr marL="285750" indent="-285750">
              <a:buFont typeface="Arial" panose="020B0604020202020204" pitchFamily="34" charset="0"/>
              <a:buChar char="•"/>
            </a:pPr>
            <a:r>
              <a:rPr lang="en-US" sz="1800" i="0" dirty="0" err="1">
                <a:solidFill>
                  <a:schemeClr val="tx1">
                    <a:lumMod val="50000"/>
                  </a:schemeClr>
                </a:solidFill>
                <a:effectLst/>
                <a:latin typeface="+mj-lt"/>
              </a:rPr>
              <a:t>isalnum</a:t>
            </a:r>
            <a:r>
              <a:rPr lang="en-US" sz="1800" i="0" dirty="0">
                <a:solidFill>
                  <a:schemeClr val="tx1">
                    <a:lumMod val="50000"/>
                  </a:schemeClr>
                </a:solidFill>
                <a:effectLst/>
                <a:latin typeface="+mj-lt"/>
              </a:rPr>
              <a:t>()</a:t>
            </a:r>
          </a:p>
          <a:p>
            <a:pPr marL="285750" indent="-285750">
              <a:buFont typeface="Arial" panose="020B0604020202020204" pitchFamily="34" charset="0"/>
              <a:buChar char="•"/>
            </a:pPr>
            <a:r>
              <a:rPr lang="en-US" sz="1800" dirty="0">
                <a:solidFill>
                  <a:schemeClr val="tx1">
                    <a:lumMod val="50000"/>
                  </a:schemeClr>
                </a:solidFill>
                <a:effectLst/>
                <a:latin typeface="+mj-lt"/>
              </a:rPr>
              <a:t>replace()</a:t>
            </a:r>
          </a:p>
          <a:p>
            <a:pPr marL="285750" indent="-285750">
              <a:buFont typeface="Arial" panose="020B0604020202020204" pitchFamily="34" charset="0"/>
              <a:buChar char="•"/>
            </a:pPr>
            <a:endParaRPr lang="en-US" b="0" dirty="0">
              <a:solidFill>
                <a:schemeClr val="tx1">
                  <a:lumMod val="50000"/>
                </a:schemeClr>
              </a:solidFill>
              <a:effectLst/>
              <a:latin typeface="Consolas" panose="020B0609020204030204" pitchFamily="49" charset="0"/>
            </a:endParaRPr>
          </a:p>
        </p:txBody>
      </p:sp>
      <p:sp>
        <p:nvSpPr>
          <p:cNvPr id="4" name="TextBox 3">
            <a:extLst>
              <a:ext uri="{FF2B5EF4-FFF2-40B4-BE49-F238E27FC236}">
                <a16:creationId xmlns:a16="http://schemas.microsoft.com/office/drawing/2014/main" id="{90FA138F-4024-CA91-09B8-B54AD224381C}"/>
              </a:ext>
            </a:extLst>
          </p:cNvPr>
          <p:cNvSpPr txBox="1"/>
          <p:nvPr/>
        </p:nvSpPr>
        <p:spPr>
          <a:xfrm>
            <a:off x="3631316" y="808522"/>
            <a:ext cx="4109987" cy="4524315"/>
          </a:xfrm>
          <a:prstGeom prst="rect">
            <a:avLst/>
          </a:prstGeom>
          <a:noFill/>
        </p:spPr>
        <p:txBody>
          <a:bodyPr wrap="square" rtlCol="0">
            <a:spAutoFit/>
          </a:bodyPr>
          <a:lstStyle/>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Slicing</a:t>
            </a:r>
          </a:p>
          <a:p>
            <a:pPr marL="285750" indent="-285750">
              <a:buFont typeface="Arial" panose="020B0604020202020204" pitchFamily="34" charset="0"/>
              <a:buChar char="•"/>
            </a:pPr>
            <a:r>
              <a:rPr lang="en-US" sz="1800" dirty="0">
                <a:solidFill>
                  <a:schemeClr val="tx1">
                    <a:lumMod val="50000"/>
                  </a:schemeClr>
                </a:solidFill>
                <a:effectLst/>
                <a:latin typeface="+mj-lt"/>
              </a:rPr>
              <a:t>concatenation (+)</a:t>
            </a:r>
            <a:endParaRPr lang="en-US" sz="1800" dirty="0">
              <a:solidFill>
                <a:schemeClr val="tx1">
                  <a:lumMod val="50000"/>
                </a:schemeClr>
              </a:solidFill>
              <a:latin typeface="Consolas" panose="020B0609020204030204" pitchFamily="49" charset="0"/>
            </a:endParaRPr>
          </a:p>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strip() </a:t>
            </a:r>
            <a:endParaRPr lang="en-US" sz="1800" dirty="0">
              <a:solidFill>
                <a:schemeClr val="tx1">
                  <a:lumMod val="50000"/>
                </a:schemeClr>
              </a:solidFill>
              <a:latin typeface="Consolas" panose="020B0609020204030204" pitchFamily="49" charset="0"/>
            </a:endParaRPr>
          </a:p>
          <a:p>
            <a:pPr marL="285750" indent="-285750">
              <a:buFont typeface="Arial" panose="020B0604020202020204" pitchFamily="34" charset="0"/>
              <a:buChar char="•"/>
            </a:pPr>
            <a:r>
              <a:rPr lang="en-US" sz="1800" b="0" dirty="0" err="1">
                <a:solidFill>
                  <a:schemeClr val="tx1">
                    <a:lumMod val="50000"/>
                  </a:schemeClr>
                </a:solidFill>
                <a:effectLst/>
                <a:latin typeface="Consolas" panose="020B0609020204030204" pitchFamily="49" charset="0"/>
              </a:rPr>
              <a:t>rstrip</a:t>
            </a:r>
            <a:r>
              <a:rPr lang="en-US" sz="1800" b="0" dirty="0">
                <a:solidFill>
                  <a:schemeClr val="tx1">
                    <a:lumMod val="50000"/>
                  </a:schemeClr>
                </a:solidFill>
                <a:effectLst/>
                <a:latin typeface="Consolas" panose="020B0609020204030204" pitchFamily="49" charset="0"/>
              </a:rPr>
              <a:t>()</a:t>
            </a:r>
          </a:p>
          <a:p>
            <a:pPr marL="285750" indent="-285750">
              <a:buFont typeface="Arial" panose="020B0604020202020204" pitchFamily="34" charset="0"/>
              <a:buChar char="•"/>
            </a:pPr>
            <a:r>
              <a:rPr lang="en-US" sz="1800" b="0" dirty="0" err="1">
                <a:solidFill>
                  <a:schemeClr val="tx1">
                    <a:lumMod val="50000"/>
                  </a:schemeClr>
                </a:solidFill>
                <a:effectLst/>
                <a:latin typeface="Consolas" panose="020B0609020204030204" pitchFamily="49" charset="0"/>
              </a:rPr>
              <a:t>lstrip</a:t>
            </a:r>
            <a:r>
              <a:rPr lang="en-US" sz="1800" b="0" dirty="0">
                <a:solidFill>
                  <a:schemeClr val="tx1">
                    <a:lumMod val="50000"/>
                  </a:schemeClr>
                </a:solidFill>
                <a:effectLst/>
                <a:latin typeface="Consolas" panose="020B0609020204030204" pitchFamily="49" charset="0"/>
              </a:rPr>
              <a:t>() </a:t>
            </a:r>
          </a:p>
          <a:p>
            <a:pPr marL="285750" indent="-285750">
              <a:buFont typeface="Arial" panose="020B0604020202020204" pitchFamily="34" charset="0"/>
              <a:buChar char="•"/>
            </a:pPr>
            <a:r>
              <a:rPr lang="en-US" sz="1800" b="0" dirty="0" err="1">
                <a:solidFill>
                  <a:schemeClr val="tx1">
                    <a:lumMod val="50000"/>
                  </a:schemeClr>
                </a:solidFill>
                <a:effectLst/>
                <a:latin typeface="Consolas" panose="020B0609020204030204" pitchFamily="49" charset="0"/>
              </a:rPr>
              <a:t>zfill</a:t>
            </a:r>
            <a:r>
              <a:rPr lang="en-US" sz="1800" b="0" dirty="0">
                <a:solidFill>
                  <a:schemeClr val="tx1">
                    <a:lumMod val="50000"/>
                  </a:schemeClr>
                </a:solidFill>
                <a:effectLst/>
                <a:latin typeface="Consolas" panose="020B0609020204030204" pitchFamily="49" charset="0"/>
              </a:rPr>
              <a:t>()</a:t>
            </a:r>
          </a:p>
          <a:p>
            <a:pPr marL="285750" indent="-285750">
              <a:buFont typeface="Arial" panose="020B0604020202020204" pitchFamily="34" charset="0"/>
              <a:buChar char="•"/>
            </a:pPr>
            <a:r>
              <a:rPr lang="en-US" sz="1800" b="0" dirty="0" err="1">
                <a:solidFill>
                  <a:schemeClr val="tx1">
                    <a:lumMod val="50000"/>
                  </a:schemeClr>
                </a:solidFill>
                <a:effectLst/>
                <a:latin typeface="Consolas" panose="020B0609020204030204" pitchFamily="49" charset="0"/>
              </a:rPr>
              <a:t>Startswith</a:t>
            </a:r>
            <a:r>
              <a:rPr lang="en-US" sz="1800" b="0" dirty="0">
                <a:solidFill>
                  <a:schemeClr val="tx1">
                    <a:lumMod val="50000"/>
                  </a:schemeClr>
                </a:solidFill>
                <a:effectLst/>
                <a:latin typeface="Consolas" panose="020B0609020204030204" pitchFamily="49" charset="0"/>
              </a:rPr>
              <a:t>()</a:t>
            </a:r>
          </a:p>
          <a:p>
            <a:pPr marL="285750" indent="-285750">
              <a:buFont typeface="Arial" panose="020B0604020202020204" pitchFamily="34" charset="0"/>
              <a:buChar char="•"/>
            </a:pPr>
            <a:r>
              <a:rPr lang="en-US" sz="1800" b="0" dirty="0">
                <a:solidFill>
                  <a:schemeClr val="tx1">
                    <a:lumMod val="50000"/>
                  </a:schemeClr>
                </a:solidFill>
                <a:effectLst/>
                <a:latin typeface="Consolas" panose="020B0609020204030204" pitchFamily="49" charset="0"/>
              </a:rPr>
              <a:t>split()</a:t>
            </a:r>
          </a:p>
          <a:p>
            <a:pPr marL="285750" indent="-285750">
              <a:buFont typeface="Arial" panose="020B0604020202020204" pitchFamily="34" charset="0"/>
              <a:buChar char="•"/>
            </a:pPr>
            <a:r>
              <a:rPr lang="en-US" sz="1800" dirty="0">
                <a:solidFill>
                  <a:schemeClr val="tx1">
                    <a:lumMod val="50000"/>
                  </a:schemeClr>
                </a:solidFill>
                <a:effectLst/>
                <a:latin typeface="+mj-lt"/>
              </a:rPr>
              <a:t>Indexing</a:t>
            </a:r>
          </a:p>
          <a:p>
            <a:pPr marL="285750" indent="-285750">
              <a:buFont typeface="Arial" panose="020B0604020202020204" pitchFamily="34" charset="0"/>
              <a:buChar char="•"/>
            </a:pPr>
            <a:r>
              <a:rPr lang="en-US" sz="1800" dirty="0">
                <a:solidFill>
                  <a:schemeClr val="tx1">
                    <a:lumMod val="50000"/>
                  </a:schemeClr>
                </a:solidFill>
                <a:effectLst/>
                <a:latin typeface="+mj-lt"/>
              </a:rPr>
              <a:t>join() </a:t>
            </a:r>
          </a:p>
          <a:p>
            <a:pPr marL="285750" indent="-285750">
              <a:buFont typeface="Arial" panose="020B0604020202020204" pitchFamily="34" charset="0"/>
              <a:buChar char="•"/>
            </a:pPr>
            <a:r>
              <a:rPr lang="en-US" sz="1800" dirty="0" err="1">
                <a:solidFill>
                  <a:schemeClr val="tx1">
                    <a:lumMod val="50000"/>
                  </a:schemeClr>
                </a:solidFill>
                <a:effectLst/>
                <a:latin typeface="+mj-lt"/>
              </a:rPr>
              <a:t>splitlines</a:t>
            </a:r>
            <a:r>
              <a:rPr lang="en-US" sz="1800" dirty="0">
                <a:solidFill>
                  <a:schemeClr val="tx1">
                    <a:lumMod val="50000"/>
                  </a:schemeClr>
                </a:solidFill>
                <a:effectLst/>
                <a:latin typeface="+mj-lt"/>
              </a:rPr>
              <a:t>()</a:t>
            </a:r>
          </a:p>
          <a:p>
            <a:pPr marL="285750" indent="-285750">
              <a:buFont typeface="Arial" panose="020B0604020202020204" pitchFamily="34" charset="0"/>
              <a:buChar char="•"/>
            </a:pPr>
            <a:r>
              <a:rPr lang="en-US" sz="1800" dirty="0" err="1">
                <a:solidFill>
                  <a:schemeClr val="tx1">
                    <a:lumMod val="50000"/>
                  </a:schemeClr>
                </a:solidFill>
                <a:effectLst/>
                <a:latin typeface="+mj-lt"/>
              </a:rPr>
              <a:t>expandtabs</a:t>
            </a:r>
            <a:r>
              <a:rPr lang="en-US" sz="1800" dirty="0">
                <a:solidFill>
                  <a:schemeClr val="tx1">
                    <a:lumMod val="50000"/>
                  </a:schemeClr>
                </a:solidFill>
                <a:effectLst/>
                <a:latin typeface="+mj-lt"/>
              </a:rPr>
              <a:t>()</a:t>
            </a:r>
            <a:endParaRPr lang="en-US" sz="1800" i="0" dirty="0">
              <a:solidFill>
                <a:schemeClr val="tx1">
                  <a:lumMod val="50000"/>
                </a:schemeClr>
              </a:solidFill>
              <a:effectLst/>
              <a:latin typeface="+mj-lt"/>
            </a:endParaRPr>
          </a:p>
          <a:p>
            <a:pPr marL="285750" indent="-285750">
              <a:buFont typeface="Arial" panose="020B0604020202020204" pitchFamily="34" charset="0"/>
              <a:buChar char="•"/>
            </a:pPr>
            <a:r>
              <a:rPr lang="en-US" sz="1800" dirty="0">
                <a:solidFill>
                  <a:schemeClr val="tx1">
                    <a:lumMod val="50000"/>
                  </a:schemeClr>
                </a:solidFill>
                <a:effectLst/>
                <a:latin typeface="+mj-lt"/>
              </a:rPr>
              <a:t>find()</a:t>
            </a:r>
          </a:p>
          <a:p>
            <a:pPr marL="285750" indent="-285750">
              <a:buFont typeface="Arial" panose="020B0604020202020204" pitchFamily="34" charset="0"/>
              <a:buChar char="•"/>
            </a:pPr>
            <a:endParaRPr lang="en-US" sz="1800" dirty="0">
              <a:solidFill>
                <a:schemeClr val="tx1">
                  <a:lumMod val="50000"/>
                </a:schemeClr>
              </a:solidFill>
              <a:effectLst/>
              <a:latin typeface="+mj-lt"/>
            </a:endParaRPr>
          </a:p>
          <a:p>
            <a:pPr marL="285750" indent="-285750">
              <a:buFont typeface="Arial" panose="020B0604020202020204" pitchFamily="34" charset="0"/>
              <a:buChar char="•"/>
            </a:pPr>
            <a:endParaRPr lang="en-US" sz="1800" dirty="0">
              <a:solidFill>
                <a:schemeClr val="tx1">
                  <a:lumMod val="50000"/>
                </a:schemeClr>
              </a:solidFill>
              <a:effectLst/>
              <a:latin typeface="+mj-lt"/>
            </a:endParaRPr>
          </a:p>
          <a:p>
            <a:pPr marL="285750" indent="-285750">
              <a:buFont typeface="Arial" panose="020B0604020202020204" pitchFamily="34" charset="0"/>
              <a:buChar char="•"/>
            </a:pPr>
            <a:endParaRPr lang="en-US" sz="1800" dirty="0">
              <a:solidFill>
                <a:schemeClr val="tx1">
                  <a:lumMod val="50000"/>
                </a:schemeClr>
              </a:solidFill>
            </a:endParaRPr>
          </a:p>
        </p:txBody>
      </p:sp>
    </p:spTree>
    <p:extLst>
      <p:ext uri="{BB962C8B-B14F-4D97-AF65-F5344CB8AC3E}">
        <p14:creationId xmlns:p14="http://schemas.microsoft.com/office/powerpoint/2010/main" val="369328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A49AC86-B68F-B917-3C11-01F4989FC71F}"/>
                  </a:ext>
                </a:extLst>
              </p14:cNvPr>
              <p14:cNvContentPartPr/>
              <p14:nvPr/>
            </p14:nvContentPartPr>
            <p14:xfrm>
              <a:off x="7956977" y="4680189"/>
              <a:ext cx="694440" cy="23760"/>
            </p14:xfrm>
          </p:contentPart>
        </mc:Choice>
        <mc:Fallback xmlns="">
          <p:pic>
            <p:nvPicPr>
              <p:cNvPr id="5" name="Ink 4">
                <a:extLst>
                  <a:ext uri="{FF2B5EF4-FFF2-40B4-BE49-F238E27FC236}">
                    <a16:creationId xmlns:a16="http://schemas.microsoft.com/office/drawing/2014/main" id="{1A49AC86-B68F-B917-3C11-01F4989FC71F}"/>
                  </a:ext>
                </a:extLst>
              </p:cNvPr>
              <p:cNvPicPr/>
              <p:nvPr/>
            </p:nvPicPr>
            <p:blipFill>
              <a:blip r:embed="rId3"/>
              <a:stretch>
                <a:fillRect/>
              </a:stretch>
            </p:blipFill>
            <p:spPr>
              <a:xfrm>
                <a:off x="7867337" y="4500189"/>
                <a:ext cx="87408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30DEE01-389C-FDD2-C322-F646A2437C18}"/>
                  </a:ext>
                </a:extLst>
              </p14:cNvPr>
              <p14:cNvContentPartPr/>
              <p14:nvPr/>
            </p14:nvContentPartPr>
            <p14:xfrm>
              <a:off x="8243177" y="4690269"/>
              <a:ext cx="724680" cy="67680"/>
            </p14:xfrm>
          </p:contentPart>
        </mc:Choice>
        <mc:Fallback xmlns="">
          <p:pic>
            <p:nvPicPr>
              <p:cNvPr id="6" name="Ink 5">
                <a:extLst>
                  <a:ext uri="{FF2B5EF4-FFF2-40B4-BE49-F238E27FC236}">
                    <a16:creationId xmlns:a16="http://schemas.microsoft.com/office/drawing/2014/main" id="{A30DEE01-389C-FDD2-C322-F646A2437C18}"/>
                  </a:ext>
                </a:extLst>
              </p:cNvPr>
              <p:cNvPicPr/>
              <p:nvPr/>
            </p:nvPicPr>
            <p:blipFill>
              <a:blip r:embed="rId5"/>
              <a:stretch>
                <a:fillRect/>
              </a:stretch>
            </p:blipFill>
            <p:spPr>
              <a:xfrm>
                <a:off x="8153537" y="4510629"/>
                <a:ext cx="904320" cy="427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7" name="Ink 6">
                <a:extLst>
                  <a:ext uri="{FF2B5EF4-FFF2-40B4-BE49-F238E27FC236}">
                    <a16:creationId xmlns:a16="http://schemas.microsoft.com/office/drawing/2014/main" id="{E735A7EE-8A2C-610D-1A47-0DA047ACFED2}"/>
                  </a:ext>
                </a:extLst>
              </p14:cNvPr>
              <p14:cNvContentPartPr/>
              <p14:nvPr/>
            </p14:nvContentPartPr>
            <p14:xfrm>
              <a:off x="8093417" y="4521789"/>
              <a:ext cx="953280" cy="577800"/>
            </p14:xfrm>
          </p:contentPart>
        </mc:Choice>
        <mc:Fallback xmlns="">
          <p:pic>
            <p:nvPicPr>
              <p:cNvPr id="7" name="Ink 6">
                <a:extLst>
                  <a:ext uri="{FF2B5EF4-FFF2-40B4-BE49-F238E27FC236}">
                    <a16:creationId xmlns:a16="http://schemas.microsoft.com/office/drawing/2014/main" id="{E735A7EE-8A2C-610D-1A47-0DA047ACFED2}"/>
                  </a:ext>
                </a:extLst>
              </p:cNvPr>
              <p:cNvPicPr/>
              <p:nvPr/>
            </p:nvPicPr>
            <p:blipFill>
              <a:blip r:embed="rId7"/>
              <a:stretch>
                <a:fillRect/>
              </a:stretch>
            </p:blipFill>
            <p:spPr>
              <a:xfrm>
                <a:off x="8075417" y="4413789"/>
                <a:ext cx="988920" cy="793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8" name="Ink 7">
                <a:extLst>
                  <a:ext uri="{FF2B5EF4-FFF2-40B4-BE49-F238E27FC236}">
                    <a16:creationId xmlns:a16="http://schemas.microsoft.com/office/drawing/2014/main" id="{0CFEBBFB-E6E6-785C-E599-352F485703D1}"/>
                  </a:ext>
                </a:extLst>
              </p14:cNvPr>
              <p14:cNvContentPartPr/>
              <p14:nvPr/>
            </p14:nvContentPartPr>
            <p14:xfrm>
              <a:off x="3831737" y="2732229"/>
              <a:ext cx="360" cy="360"/>
            </p14:xfrm>
          </p:contentPart>
        </mc:Choice>
        <mc:Fallback xmlns="">
          <p:pic>
            <p:nvPicPr>
              <p:cNvPr id="8" name="Ink 7">
                <a:extLst>
                  <a:ext uri="{FF2B5EF4-FFF2-40B4-BE49-F238E27FC236}">
                    <a16:creationId xmlns:a16="http://schemas.microsoft.com/office/drawing/2014/main" id="{0CFEBBFB-E6E6-785C-E599-352F485703D1}"/>
                  </a:ext>
                </a:extLst>
              </p:cNvPr>
              <p:cNvPicPr/>
              <p:nvPr/>
            </p:nvPicPr>
            <p:blipFill>
              <a:blip r:embed="rId9"/>
              <a:stretch>
                <a:fillRect/>
              </a:stretch>
            </p:blipFill>
            <p:spPr>
              <a:xfrm>
                <a:off x="3814097" y="262422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9" name="Ink 8">
                <a:extLst>
                  <a:ext uri="{FF2B5EF4-FFF2-40B4-BE49-F238E27FC236}">
                    <a16:creationId xmlns:a16="http://schemas.microsoft.com/office/drawing/2014/main" id="{6581D5BF-3453-1BDE-EA7E-D73E1EF5B5D0}"/>
                  </a:ext>
                </a:extLst>
              </p14:cNvPr>
              <p14:cNvContentPartPr/>
              <p14:nvPr/>
            </p14:nvContentPartPr>
            <p14:xfrm>
              <a:off x="6422657" y="2699469"/>
              <a:ext cx="360" cy="360"/>
            </p14:xfrm>
          </p:contentPart>
        </mc:Choice>
        <mc:Fallback xmlns="">
          <p:pic>
            <p:nvPicPr>
              <p:cNvPr id="9" name="Ink 8">
                <a:extLst>
                  <a:ext uri="{FF2B5EF4-FFF2-40B4-BE49-F238E27FC236}">
                    <a16:creationId xmlns:a16="http://schemas.microsoft.com/office/drawing/2014/main" id="{6581D5BF-3453-1BDE-EA7E-D73E1EF5B5D0}"/>
                  </a:ext>
                </a:extLst>
              </p:cNvPr>
              <p:cNvPicPr/>
              <p:nvPr/>
            </p:nvPicPr>
            <p:blipFill>
              <a:blip r:embed="rId11"/>
              <a:stretch>
                <a:fillRect/>
              </a:stretch>
            </p:blipFill>
            <p:spPr>
              <a:xfrm>
                <a:off x="6404657" y="259146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0" name="Ink 9">
                <a:extLst>
                  <a:ext uri="{FF2B5EF4-FFF2-40B4-BE49-F238E27FC236}">
                    <a16:creationId xmlns:a16="http://schemas.microsoft.com/office/drawing/2014/main" id="{0F38359F-114C-F0D6-EE69-1D02AA67A4E3}"/>
                  </a:ext>
                </a:extLst>
              </p14:cNvPr>
              <p14:cNvContentPartPr/>
              <p14:nvPr/>
            </p14:nvContentPartPr>
            <p14:xfrm>
              <a:off x="5464337" y="2307789"/>
              <a:ext cx="360" cy="360"/>
            </p14:xfrm>
          </p:contentPart>
        </mc:Choice>
        <mc:Fallback xmlns="">
          <p:pic>
            <p:nvPicPr>
              <p:cNvPr id="10" name="Ink 9">
                <a:extLst>
                  <a:ext uri="{FF2B5EF4-FFF2-40B4-BE49-F238E27FC236}">
                    <a16:creationId xmlns:a16="http://schemas.microsoft.com/office/drawing/2014/main" id="{0F38359F-114C-F0D6-EE69-1D02AA67A4E3}"/>
                  </a:ext>
                </a:extLst>
              </p:cNvPr>
              <p:cNvPicPr/>
              <p:nvPr/>
            </p:nvPicPr>
            <p:blipFill>
              <a:blip r:embed="rId13"/>
              <a:stretch>
                <a:fillRect/>
              </a:stretch>
            </p:blipFill>
            <p:spPr>
              <a:xfrm>
                <a:off x="5446337" y="219978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1" name="Ink 10">
                <a:extLst>
                  <a:ext uri="{FF2B5EF4-FFF2-40B4-BE49-F238E27FC236}">
                    <a16:creationId xmlns:a16="http://schemas.microsoft.com/office/drawing/2014/main" id="{06A059C2-8FDB-3E97-0627-B5A1494BDF18}"/>
                  </a:ext>
                </a:extLst>
              </p14:cNvPr>
              <p14:cNvContentPartPr/>
              <p14:nvPr/>
            </p14:nvContentPartPr>
            <p14:xfrm>
              <a:off x="1924457" y="1632789"/>
              <a:ext cx="442800" cy="129600"/>
            </p14:xfrm>
          </p:contentPart>
        </mc:Choice>
        <mc:Fallback xmlns="">
          <p:pic>
            <p:nvPicPr>
              <p:cNvPr id="11" name="Ink 10">
                <a:extLst>
                  <a:ext uri="{FF2B5EF4-FFF2-40B4-BE49-F238E27FC236}">
                    <a16:creationId xmlns:a16="http://schemas.microsoft.com/office/drawing/2014/main" id="{06A059C2-8FDB-3E97-0627-B5A1494BDF18}"/>
                  </a:ext>
                </a:extLst>
              </p:cNvPr>
              <p:cNvPicPr/>
              <p:nvPr/>
            </p:nvPicPr>
            <p:blipFill>
              <a:blip r:embed="rId15"/>
              <a:stretch>
                <a:fillRect/>
              </a:stretch>
            </p:blipFill>
            <p:spPr>
              <a:xfrm>
                <a:off x="1906817" y="1525149"/>
                <a:ext cx="478440" cy="345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2" name="Ink 11">
                <a:extLst>
                  <a:ext uri="{FF2B5EF4-FFF2-40B4-BE49-F238E27FC236}">
                    <a16:creationId xmlns:a16="http://schemas.microsoft.com/office/drawing/2014/main" id="{11E2EC08-1F88-35D6-4584-E3F40C809F0C}"/>
                  </a:ext>
                </a:extLst>
              </p14:cNvPr>
              <p14:cNvContentPartPr/>
              <p14:nvPr/>
            </p14:nvContentPartPr>
            <p14:xfrm>
              <a:off x="7619657" y="4038669"/>
              <a:ext cx="360" cy="360"/>
            </p14:xfrm>
          </p:contentPart>
        </mc:Choice>
        <mc:Fallback xmlns="">
          <p:pic>
            <p:nvPicPr>
              <p:cNvPr id="12" name="Ink 11">
                <a:extLst>
                  <a:ext uri="{FF2B5EF4-FFF2-40B4-BE49-F238E27FC236}">
                    <a16:creationId xmlns:a16="http://schemas.microsoft.com/office/drawing/2014/main" id="{11E2EC08-1F88-35D6-4584-E3F40C809F0C}"/>
                  </a:ext>
                </a:extLst>
              </p:cNvPr>
              <p:cNvPicPr/>
              <p:nvPr/>
            </p:nvPicPr>
            <p:blipFill>
              <a:blip r:embed="rId17"/>
              <a:stretch>
                <a:fillRect/>
              </a:stretch>
            </p:blipFill>
            <p:spPr>
              <a:xfrm>
                <a:off x="7602017" y="3930669"/>
                <a:ext cx="36000" cy="216000"/>
              </a:xfrm>
              <a:prstGeom prst="rect">
                <a:avLst/>
              </a:prstGeom>
            </p:spPr>
          </p:pic>
        </mc:Fallback>
      </mc:AlternateContent>
      <p:pic>
        <p:nvPicPr>
          <p:cNvPr id="14" name="Picture 13">
            <a:extLst>
              <a:ext uri="{FF2B5EF4-FFF2-40B4-BE49-F238E27FC236}">
                <a16:creationId xmlns:a16="http://schemas.microsoft.com/office/drawing/2014/main" id="{9FA52703-E6F6-0B90-03F8-28964E83E729}"/>
              </a:ext>
            </a:extLst>
          </p:cNvPr>
          <p:cNvPicPr>
            <a:picLocks noChangeAspect="1"/>
          </p:cNvPicPr>
          <p:nvPr/>
        </p:nvPicPr>
        <p:blipFill>
          <a:blip r:embed="rId18"/>
          <a:stretch>
            <a:fillRect/>
          </a:stretch>
        </p:blipFill>
        <p:spPr>
          <a:xfrm>
            <a:off x="4441385" y="1127130"/>
            <a:ext cx="4210032" cy="3134019"/>
          </a:xfrm>
          <a:prstGeom prst="rect">
            <a:avLst/>
          </a:prstGeom>
        </p:spPr>
      </p:pic>
      <p:sp>
        <p:nvSpPr>
          <p:cNvPr id="15" name="Google Shape;494;p32">
            <a:extLst>
              <a:ext uri="{FF2B5EF4-FFF2-40B4-BE49-F238E27FC236}">
                <a16:creationId xmlns:a16="http://schemas.microsoft.com/office/drawing/2014/main" id="{B0CE27C7-6DDF-5E7B-2FED-9CD914240F64}"/>
              </a:ext>
            </a:extLst>
          </p:cNvPr>
          <p:cNvSpPr txBox="1">
            <a:spLocks/>
          </p:cNvSpPr>
          <p:nvPr/>
        </p:nvSpPr>
        <p:spPr>
          <a:xfrm>
            <a:off x="536423" y="0"/>
            <a:ext cx="7713900" cy="88286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3000" dirty="0">
                <a:solidFill>
                  <a:srgbClr val="FF33CC"/>
                </a:solidFill>
              </a:rPr>
              <a:t>While Loop</a:t>
            </a:r>
            <a:endParaRPr lang="en-GB" dirty="0">
              <a:solidFill>
                <a:srgbClr val="FF33CC"/>
              </a:solidFill>
            </a:endParaRPr>
          </a:p>
        </p:txBody>
      </p:sp>
      <p:sp>
        <p:nvSpPr>
          <p:cNvPr id="16" name="TextBox 15">
            <a:extLst>
              <a:ext uri="{FF2B5EF4-FFF2-40B4-BE49-F238E27FC236}">
                <a16:creationId xmlns:a16="http://schemas.microsoft.com/office/drawing/2014/main" id="{6E33D526-9056-1076-E173-E0F64F1D88D5}"/>
              </a:ext>
            </a:extLst>
          </p:cNvPr>
          <p:cNvSpPr txBox="1"/>
          <p:nvPr/>
        </p:nvSpPr>
        <p:spPr>
          <a:xfrm>
            <a:off x="304800" y="1306286"/>
            <a:ext cx="4343040" cy="2862322"/>
          </a:xfrm>
          <a:prstGeom prst="rect">
            <a:avLst/>
          </a:prstGeom>
          <a:noFill/>
        </p:spPr>
        <p:txBody>
          <a:bodyPr wrap="square" rtlCol="0">
            <a:spAutoFit/>
          </a:bodyPr>
          <a:lstStyle/>
          <a:p>
            <a:r>
              <a:rPr lang="en-US" sz="2000" b="1" dirty="0">
                <a:solidFill>
                  <a:srgbClr val="C00000"/>
                </a:solidFill>
              </a:rPr>
              <a:t>Syntax</a:t>
            </a:r>
          </a:p>
          <a:p>
            <a:pPr marL="342900" indent="-342900">
              <a:buFont typeface="Arial" panose="020B0604020202020204" pitchFamily="34" charset="0"/>
              <a:buChar char="•"/>
            </a:pPr>
            <a:r>
              <a:rPr lang="en-US" sz="2000" b="1" dirty="0">
                <a:solidFill>
                  <a:schemeClr val="tx1">
                    <a:lumMod val="50000"/>
                  </a:schemeClr>
                </a:solidFill>
              </a:rPr>
              <a:t>While</a:t>
            </a:r>
            <a:r>
              <a:rPr lang="en-US" sz="2000" b="1" dirty="0">
                <a:solidFill>
                  <a:srgbClr val="C00000"/>
                </a:solidFill>
              </a:rPr>
              <a:t> </a:t>
            </a:r>
            <a:r>
              <a:rPr lang="en-US" sz="2000" b="1" u="sng" dirty="0">
                <a:solidFill>
                  <a:schemeClr val="tx1"/>
                </a:solidFill>
              </a:rPr>
              <a:t>condition</a:t>
            </a:r>
            <a:r>
              <a:rPr lang="en-US" sz="2000" b="1" dirty="0">
                <a:solidFill>
                  <a:srgbClr val="C00000"/>
                </a:solidFill>
              </a:rPr>
              <a:t> :</a:t>
            </a:r>
            <a:br>
              <a:rPr lang="en-US" sz="2000" b="1" dirty="0">
                <a:solidFill>
                  <a:srgbClr val="C00000"/>
                </a:solidFill>
              </a:rPr>
            </a:br>
            <a:r>
              <a:rPr lang="en-US" sz="2000" b="1" dirty="0">
                <a:solidFill>
                  <a:srgbClr val="C00000"/>
                </a:solidFill>
              </a:rPr>
              <a:t>    </a:t>
            </a:r>
            <a:r>
              <a:rPr lang="en-US" sz="2000" b="1" dirty="0">
                <a:solidFill>
                  <a:schemeClr val="tx1"/>
                </a:solidFill>
              </a:rPr>
              <a:t>action</a:t>
            </a:r>
            <a:r>
              <a:rPr lang="en-US" sz="2000" b="1" dirty="0">
                <a:solidFill>
                  <a:srgbClr val="C00000"/>
                </a:solidFill>
              </a:rPr>
              <a:t> </a:t>
            </a:r>
          </a:p>
          <a:p>
            <a:pPr lvl="2"/>
            <a:r>
              <a:rPr lang="en-US" sz="2000" b="1" dirty="0">
                <a:solidFill>
                  <a:srgbClr val="C00000"/>
                </a:solidFill>
              </a:rPr>
              <a:t>Example</a:t>
            </a:r>
            <a:br>
              <a:rPr lang="en-US" sz="2000" b="1" dirty="0">
                <a:solidFill>
                  <a:srgbClr val="C00000"/>
                </a:solidFill>
              </a:rPr>
            </a:br>
            <a:r>
              <a:rPr lang="en-US" sz="2000" b="1" dirty="0">
                <a:solidFill>
                  <a:srgbClr val="C00000"/>
                </a:solidFill>
              </a:rPr>
              <a:t>   </a:t>
            </a:r>
            <a:r>
              <a:rPr lang="en-US" sz="2000" b="1" dirty="0">
                <a:solidFill>
                  <a:schemeClr val="tx1"/>
                </a:solidFill>
              </a:rPr>
              <a:t>x=[3,2,4,8,9]</a:t>
            </a:r>
          </a:p>
          <a:p>
            <a:pPr lvl="2"/>
            <a:r>
              <a:rPr lang="en-US" sz="2000" b="1" dirty="0">
                <a:solidFill>
                  <a:schemeClr val="tx1"/>
                </a:solidFill>
              </a:rPr>
              <a:t>   </a:t>
            </a:r>
            <a:r>
              <a:rPr lang="en-US" sz="2000" b="1" dirty="0" err="1">
                <a:solidFill>
                  <a:schemeClr val="tx1"/>
                </a:solidFill>
              </a:rPr>
              <a:t>i</a:t>
            </a:r>
            <a:r>
              <a:rPr lang="en-US" sz="2000" b="1" dirty="0">
                <a:solidFill>
                  <a:schemeClr val="tx1"/>
                </a:solidFill>
              </a:rPr>
              <a:t>=0</a:t>
            </a:r>
          </a:p>
          <a:p>
            <a:pPr lvl="2"/>
            <a:r>
              <a:rPr lang="en-US" sz="2000" b="1" dirty="0">
                <a:solidFill>
                  <a:schemeClr val="tx1"/>
                </a:solidFill>
              </a:rPr>
              <a:t>   While x[</a:t>
            </a:r>
            <a:r>
              <a:rPr lang="en-US" sz="2000" b="1" dirty="0" err="1">
                <a:solidFill>
                  <a:schemeClr val="tx1"/>
                </a:solidFill>
              </a:rPr>
              <a:t>i</a:t>
            </a:r>
            <a:r>
              <a:rPr lang="en-US" sz="2000" b="1" dirty="0">
                <a:solidFill>
                  <a:schemeClr val="tx1"/>
                </a:solidFill>
              </a:rPr>
              <a:t>]!=8:</a:t>
            </a:r>
          </a:p>
          <a:p>
            <a:pPr lvl="2"/>
            <a:r>
              <a:rPr lang="en-US" sz="2000" b="1" dirty="0">
                <a:solidFill>
                  <a:schemeClr val="tx1"/>
                </a:solidFill>
              </a:rPr>
              <a:t>      print(</a:t>
            </a:r>
            <a:r>
              <a:rPr lang="en-US" sz="2000" b="1" dirty="0" err="1">
                <a:solidFill>
                  <a:schemeClr val="tx1"/>
                </a:solidFill>
              </a:rPr>
              <a:t>f“this</a:t>
            </a:r>
            <a:r>
              <a:rPr lang="en-US" sz="2000" b="1" dirty="0">
                <a:solidFill>
                  <a:schemeClr val="tx1"/>
                </a:solidFill>
              </a:rPr>
              <a:t> number is {x[</a:t>
            </a:r>
            <a:r>
              <a:rPr lang="en-US" sz="2000" b="1" dirty="0" err="1">
                <a:solidFill>
                  <a:schemeClr val="tx1"/>
                </a:solidFill>
              </a:rPr>
              <a:t>i</a:t>
            </a:r>
            <a:r>
              <a:rPr lang="en-US" sz="2000" b="1" dirty="0">
                <a:solidFill>
                  <a:schemeClr val="tx1"/>
                </a:solidFill>
              </a:rPr>
              <a:t>]}”) </a:t>
            </a:r>
          </a:p>
          <a:p>
            <a:pPr lvl="2"/>
            <a:r>
              <a:rPr lang="en-US" sz="2000" b="1" dirty="0">
                <a:solidFill>
                  <a:schemeClr val="tx1"/>
                </a:solidFill>
              </a:rPr>
              <a:t>      </a:t>
            </a:r>
            <a:r>
              <a:rPr lang="en-US" sz="2000" b="1" dirty="0" err="1">
                <a:solidFill>
                  <a:schemeClr val="tx1"/>
                </a:solidFill>
              </a:rPr>
              <a:t>i</a:t>
            </a:r>
            <a:r>
              <a:rPr lang="en-US" sz="2000" b="1" dirty="0">
                <a:solidFill>
                  <a:schemeClr val="tx1"/>
                </a:solidFill>
              </a:rPr>
              <a:t>+=1 </a:t>
            </a:r>
          </a:p>
        </p:txBody>
      </p:sp>
    </p:spTree>
    <p:extLst>
      <p:ext uri="{BB962C8B-B14F-4D97-AF65-F5344CB8AC3E}">
        <p14:creationId xmlns:p14="http://schemas.microsoft.com/office/powerpoint/2010/main" val="81761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6621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Tuple</a:t>
            </a:r>
            <a:br>
              <a:rPr lang="en-GB" sz="3000" dirty="0">
                <a:solidFill>
                  <a:srgbClr val="FF33CC"/>
                </a:solidFill>
              </a:rPr>
            </a:br>
            <a:br>
              <a:rPr lang="en-GB" sz="3000" dirty="0">
                <a:solidFill>
                  <a:srgbClr val="FF33CC"/>
                </a:solidFill>
              </a:rPr>
            </a:br>
            <a:endParaRPr dirty="0">
              <a:solidFill>
                <a:srgbClr val="FF33CC"/>
              </a:solidFill>
            </a:endParaRPr>
          </a:p>
        </p:txBody>
      </p:sp>
      <p:sp>
        <p:nvSpPr>
          <p:cNvPr id="2" name="TextBox 1">
            <a:extLst>
              <a:ext uri="{FF2B5EF4-FFF2-40B4-BE49-F238E27FC236}">
                <a16:creationId xmlns:a16="http://schemas.microsoft.com/office/drawing/2014/main" id="{AE79B64B-5AD2-F63C-D869-04959BC8CF88}"/>
              </a:ext>
            </a:extLst>
          </p:cNvPr>
          <p:cNvSpPr txBox="1"/>
          <p:nvPr/>
        </p:nvSpPr>
        <p:spPr>
          <a:xfrm>
            <a:off x="178676" y="1145628"/>
            <a:ext cx="8744607" cy="2554545"/>
          </a:xfrm>
          <a:prstGeom prst="rect">
            <a:avLst/>
          </a:prstGeom>
          <a:noFill/>
        </p:spPr>
        <p:txBody>
          <a:bodyPr wrap="square" rtlCol="0">
            <a:spAutoFit/>
          </a:bodyPr>
          <a:lstStyle/>
          <a:p>
            <a:pPr marL="285750" indent="-285750">
              <a:buFont typeface="Arial" panose="020B0604020202020204" pitchFamily="34" charset="0"/>
              <a:buChar char="•"/>
            </a:pPr>
            <a:r>
              <a:rPr lang="en-GB" sz="1600" b="1" dirty="0"/>
              <a:t>Tuple Items Are Enclosed in Parentheses</a:t>
            </a:r>
          </a:p>
          <a:p>
            <a:pPr marL="285750" indent="-285750">
              <a:buFont typeface="Arial" panose="020B0604020202020204" pitchFamily="34" charset="0"/>
              <a:buChar char="•"/>
            </a:pPr>
            <a:r>
              <a:rPr lang="en-GB" sz="1600" b="1" dirty="0"/>
              <a:t>You Can Remove The Parentheses If You Want</a:t>
            </a:r>
          </a:p>
          <a:p>
            <a:pPr marL="285750" indent="-285750">
              <a:buFont typeface="Arial" panose="020B0604020202020204" pitchFamily="34" charset="0"/>
              <a:buChar char="•"/>
            </a:pPr>
            <a:r>
              <a:rPr lang="en-GB" sz="1600" b="1" dirty="0"/>
              <a:t>Tuple Are Ordered, To Use Index To Access Item</a:t>
            </a:r>
          </a:p>
          <a:p>
            <a:pPr marL="285750" indent="-285750">
              <a:buFont typeface="Arial" panose="020B0604020202020204" pitchFamily="34" charset="0"/>
              <a:buChar char="•"/>
            </a:pPr>
            <a:r>
              <a:rPr lang="en-GB" sz="1600" b="1" dirty="0"/>
              <a:t>Tuple Are Immutable =&gt; You Can’t Add or Delete</a:t>
            </a:r>
          </a:p>
          <a:p>
            <a:pPr marL="285750" indent="-285750">
              <a:buFont typeface="Arial" panose="020B0604020202020204" pitchFamily="34" charset="0"/>
              <a:buChar char="•"/>
            </a:pPr>
            <a:r>
              <a:rPr lang="en-GB" sz="1600" b="1" dirty="0"/>
              <a:t>Tuple Items Is Not Unique</a:t>
            </a:r>
          </a:p>
          <a:p>
            <a:pPr marL="285750" indent="-285750">
              <a:buFont typeface="Arial" panose="020B0604020202020204" pitchFamily="34" charset="0"/>
              <a:buChar char="•"/>
            </a:pPr>
            <a:r>
              <a:rPr lang="en-GB" sz="1600" b="1" dirty="0"/>
              <a:t>Tuple Can Have Different Data Types</a:t>
            </a:r>
          </a:p>
          <a:p>
            <a:pPr marL="285750" indent="-285750">
              <a:buFont typeface="Arial" panose="020B0604020202020204" pitchFamily="34" charset="0"/>
              <a:buChar char="•"/>
            </a:pPr>
            <a:r>
              <a:rPr lang="en-GB" sz="1600" b="1" dirty="0"/>
              <a:t>Operators Used in Strings and Lists Available In Tuples</a:t>
            </a:r>
          </a:p>
          <a:p>
            <a:pPr marL="285750" indent="-285750">
              <a:buFont typeface="Arial" panose="020B0604020202020204" pitchFamily="34" charset="0"/>
              <a:buChar char="•"/>
            </a:pPr>
            <a:endParaRPr lang="en-GB" sz="1600" b="1" dirty="0"/>
          </a:p>
          <a:p>
            <a:endParaRPr lang="en-GB" sz="1600" b="1" dirty="0"/>
          </a:p>
          <a:p>
            <a:pPr marL="285750" indent="-285750">
              <a:buFont typeface="Wingdings" panose="05000000000000000000" pitchFamily="2" charset="2"/>
              <a:buChar char="q"/>
            </a:pPr>
            <a:endParaRPr lang="en-GB" sz="1600" b="1" dirty="0"/>
          </a:p>
        </p:txBody>
      </p:sp>
    </p:spTree>
    <p:extLst>
      <p:ext uri="{BB962C8B-B14F-4D97-AF65-F5344CB8AC3E}">
        <p14:creationId xmlns:p14="http://schemas.microsoft.com/office/powerpoint/2010/main" val="1964943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6621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Tuple</a:t>
            </a:r>
            <a:br>
              <a:rPr lang="en-GB" sz="3000" dirty="0">
                <a:solidFill>
                  <a:srgbClr val="FF33CC"/>
                </a:solidFill>
              </a:rPr>
            </a:br>
            <a:br>
              <a:rPr lang="en-GB" sz="3000" dirty="0">
                <a:solidFill>
                  <a:srgbClr val="FF33CC"/>
                </a:solidFill>
              </a:rPr>
            </a:br>
            <a:endParaRPr dirty="0">
              <a:solidFill>
                <a:srgbClr val="FF33CC"/>
              </a:solidFill>
            </a:endParaRPr>
          </a:p>
        </p:txBody>
      </p:sp>
      <p:sp>
        <p:nvSpPr>
          <p:cNvPr id="2" name="TextBox 1">
            <a:extLst>
              <a:ext uri="{FF2B5EF4-FFF2-40B4-BE49-F238E27FC236}">
                <a16:creationId xmlns:a16="http://schemas.microsoft.com/office/drawing/2014/main" id="{AE79B64B-5AD2-F63C-D869-04959BC8CF88}"/>
              </a:ext>
            </a:extLst>
          </p:cNvPr>
          <p:cNvSpPr txBox="1"/>
          <p:nvPr/>
        </p:nvSpPr>
        <p:spPr>
          <a:xfrm>
            <a:off x="178676" y="1145628"/>
            <a:ext cx="8744607" cy="2062103"/>
          </a:xfrm>
          <a:prstGeom prst="rect">
            <a:avLst/>
          </a:prstGeom>
          <a:noFill/>
        </p:spPr>
        <p:txBody>
          <a:bodyPr wrap="square" rtlCol="0">
            <a:spAutoFit/>
          </a:bodyPr>
          <a:lstStyle/>
          <a:p>
            <a:pPr marL="285750" indent="-285750">
              <a:buFont typeface="Wingdings" panose="05000000000000000000" pitchFamily="2" charset="2"/>
              <a:buChar char="q"/>
            </a:pPr>
            <a:r>
              <a:rPr lang="en-GB" sz="1600" b="1" dirty="0"/>
              <a:t>Tuple with one element</a:t>
            </a:r>
          </a:p>
          <a:p>
            <a:pPr marL="285750" indent="-285750">
              <a:buFont typeface="Wingdings" panose="05000000000000000000" pitchFamily="2" charset="2"/>
              <a:buChar char="q"/>
            </a:pPr>
            <a:r>
              <a:rPr lang="en-GB" sz="1600" b="1" dirty="0"/>
              <a:t>Concatenation</a:t>
            </a:r>
          </a:p>
          <a:p>
            <a:pPr marL="285750" indent="-285750">
              <a:buFont typeface="Wingdings" panose="05000000000000000000" pitchFamily="2" charset="2"/>
              <a:buChar char="q"/>
            </a:pPr>
            <a:r>
              <a:rPr lang="en-GB" sz="1600" b="1" dirty="0"/>
              <a:t>Tuple, list, string repetition (*)</a:t>
            </a:r>
          </a:p>
          <a:p>
            <a:pPr marL="285750" indent="-285750">
              <a:buFont typeface="Wingdings" panose="05000000000000000000" pitchFamily="2" charset="2"/>
              <a:buChar char="q"/>
            </a:pPr>
            <a:r>
              <a:rPr lang="en-GB" sz="1600" b="1" dirty="0"/>
              <a:t>Count(), index()</a:t>
            </a:r>
          </a:p>
          <a:p>
            <a:pPr marL="285750" indent="-285750">
              <a:buFont typeface="Wingdings" panose="05000000000000000000" pitchFamily="2" charset="2"/>
              <a:buChar char="q"/>
            </a:pPr>
            <a:r>
              <a:rPr lang="en-GB" sz="1600" b="1" dirty="0"/>
              <a:t>Destruct (_)</a:t>
            </a:r>
          </a:p>
          <a:p>
            <a:pPr marL="285750" indent="-285750">
              <a:buFont typeface="Arial" panose="020B0604020202020204" pitchFamily="34" charset="0"/>
              <a:buChar char="•"/>
            </a:pPr>
            <a:endParaRPr lang="en-GB" sz="1600" b="1" dirty="0"/>
          </a:p>
          <a:p>
            <a:endParaRPr lang="en-GB" sz="1600" b="1" dirty="0"/>
          </a:p>
          <a:p>
            <a:pPr marL="285750" indent="-285750">
              <a:buFont typeface="Wingdings" panose="05000000000000000000" pitchFamily="2" charset="2"/>
              <a:buChar char="q"/>
            </a:pPr>
            <a:endParaRPr lang="en-GB" sz="1600" b="1" dirty="0"/>
          </a:p>
        </p:txBody>
      </p:sp>
    </p:spTree>
    <p:extLst>
      <p:ext uri="{BB962C8B-B14F-4D97-AF65-F5344CB8AC3E}">
        <p14:creationId xmlns:p14="http://schemas.microsoft.com/office/powerpoint/2010/main" val="286778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6621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Dictionary</a:t>
            </a:r>
            <a:br>
              <a:rPr lang="en-GB" sz="3000" dirty="0">
                <a:solidFill>
                  <a:srgbClr val="FF33CC"/>
                </a:solidFill>
              </a:rPr>
            </a:br>
            <a:br>
              <a:rPr lang="en-GB" sz="3000" dirty="0">
                <a:solidFill>
                  <a:srgbClr val="FF33CC"/>
                </a:solidFill>
              </a:rPr>
            </a:br>
            <a:endParaRPr dirty="0">
              <a:solidFill>
                <a:srgbClr val="FF33CC"/>
              </a:solidFill>
            </a:endParaRPr>
          </a:p>
        </p:txBody>
      </p:sp>
      <p:sp>
        <p:nvSpPr>
          <p:cNvPr id="2" name="TextBox 1">
            <a:extLst>
              <a:ext uri="{FF2B5EF4-FFF2-40B4-BE49-F238E27FC236}">
                <a16:creationId xmlns:a16="http://schemas.microsoft.com/office/drawing/2014/main" id="{AE79B64B-5AD2-F63C-D869-04959BC8CF88}"/>
              </a:ext>
            </a:extLst>
          </p:cNvPr>
          <p:cNvSpPr txBox="1"/>
          <p:nvPr/>
        </p:nvSpPr>
        <p:spPr>
          <a:xfrm>
            <a:off x="178676" y="1145628"/>
            <a:ext cx="8744607" cy="1323439"/>
          </a:xfrm>
          <a:prstGeom prst="rect">
            <a:avLst/>
          </a:prstGeom>
          <a:noFill/>
        </p:spPr>
        <p:txBody>
          <a:bodyPr wrap="square" rtlCol="0">
            <a:spAutoFit/>
          </a:bodyPr>
          <a:lstStyle/>
          <a:p>
            <a:pPr marL="285750" indent="-285750">
              <a:buFont typeface="Arial" panose="020B0604020202020204" pitchFamily="34" charset="0"/>
              <a:buChar char="•"/>
            </a:pPr>
            <a:r>
              <a:rPr lang="en-GB" sz="1600" b="1" dirty="0"/>
              <a:t>Items Are Enclosed in Curly Braces</a:t>
            </a:r>
          </a:p>
          <a:p>
            <a:pPr marL="285750" indent="-285750">
              <a:buFont typeface="Arial" panose="020B0604020202020204" pitchFamily="34" charset="0"/>
              <a:buChar char="•"/>
            </a:pPr>
            <a:r>
              <a:rPr lang="en-GB" sz="1600" b="1" dirty="0"/>
              <a:t>Items Are Contains (Key : Value)</a:t>
            </a:r>
          </a:p>
          <a:p>
            <a:pPr marL="285750" indent="-285750">
              <a:buFont typeface="Arial" panose="020B0604020202020204" pitchFamily="34" charset="0"/>
              <a:buChar char="•"/>
            </a:pPr>
            <a:r>
              <a:rPr lang="en-GB" sz="1600" b="1" dirty="0"/>
              <a:t>Value Can Have Any Data Types</a:t>
            </a:r>
          </a:p>
          <a:p>
            <a:pPr marL="285750" indent="-285750">
              <a:buFont typeface="Arial" panose="020B0604020202020204" pitchFamily="34" charset="0"/>
              <a:buChar char="•"/>
            </a:pPr>
            <a:r>
              <a:rPr lang="en-GB" sz="1600" b="1" dirty="0"/>
              <a:t>Dict Key Need To Be Unique</a:t>
            </a:r>
          </a:p>
          <a:p>
            <a:pPr marL="285750" indent="-285750">
              <a:buFont typeface="Arial" panose="020B0604020202020204" pitchFamily="34" charset="0"/>
              <a:buChar char="•"/>
            </a:pPr>
            <a:r>
              <a:rPr lang="en-GB" sz="1600" b="1" dirty="0"/>
              <a:t>Is Not Ordered You Access Its Element With Key</a:t>
            </a:r>
          </a:p>
        </p:txBody>
      </p:sp>
    </p:spTree>
    <p:extLst>
      <p:ext uri="{BB962C8B-B14F-4D97-AF65-F5344CB8AC3E}">
        <p14:creationId xmlns:p14="http://schemas.microsoft.com/office/powerpoint/2010/main" val="35524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A9772E-C999-9FDB-42A8-98D4DB7FE7C8}"/>
              </a:ext>
            </a:extLst>
          </p:cNvPr>
          <p:cNvSpPr txBox="1"/>
          <p:nvPr/>
        </p:nvSpPr>
        <p:spPr>
          <a:xfrm>
            <a:off x="355250" y="886193"/>
            <a:ext cx="8433500" cy="3139321"/>
          </a:xfrm>
          <a:prstGeom prst="rect">
            <a:avLst/>
          </a:prstGeom>
          <a:noFill/>
        </p:spPr>
        <p:txBody>
          <a:bodyPr wrap="square" rtlCol="0">
            <a:spAutoFit/>
          </a:bodyPr>
          <a:lstStyle/>
          <a:p>
            <a:r>
              <a:rPr lang="en-GB" sz="1800" dirty="0"/>
              <a:t>Write python code that manage a small school. The school has 3 classes each class</a:t>
            </a:r>
          </a:p>
          <a:p>
            <a:r>
              <a:rPr lang="en-GB" sz="1800" dirty="0"/>
              <a:t>contains 10 students. Define three lists for the three classes each one with a</a:t>
            </a:r>
          </a:p>
          <a:p>
            <a:r>
              <a:rPr lang="en-GB" sz="1800" dirty="0"/>
              <a:t>length of 10. Save a random numbers in all list elements to indicate the student grade. The program will calculate and display the following statistics:</a:t>
            </a:r>
          </a:p>
          <a:p>
            <a:r>
              <a:rPr lang="en-GB" sz="1800" dirty="0"/>
              <a:t>1- Number of passed students</a:t>
            </a:r>
          </a:p>
          <a:p>
            <a:r>
              <a:rPr lang="en-GB" sz="1800" dirty="0"/>
              <a:t>2- Number of Failed students</a:t>
            </a:r>
          </a:p>
          <a:p>
            <a:r>
              <a:rPr lang="en-GB" sz="1800" dirty="0"/>
              <a:t>3- Highest grade</a:t>
            </a:r>
          </a:p>
          <a:p>
            <a:r>
              <a:rPr lang="en-GB" sz="1800" dirty="0"/>
              <a:t>4- Lowest grade</a:t>
            </a:r>
          </a:p>
          <a:p>
            <a:r>
              <a:rPr lang="en-GB" sz="1800" dirty="0"/>
              <a:t>5- Average grade</a:t>
            </a:r>
          </a:p>
          <a:p>
            <a:r>
              <a:rPr lang="en-GB" sz="1800" dirty="0"/>
              <a:t>Knowing that the total grade is from 100 and the minimum passing grade is 50.</a:t>
            </a:r>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Task 1</a:t>
            </a:r>
          </a:p>
        </p:txBody>
      </p:sp>
    </p:spTree>
    <p:extLst>
      <p:ext uri="{BB962C8B-B14F-4D97-AF65-F5344CB8AC3E}">
        <p14:creationId xmlns:p14="http://schemas.microsoft.com/office/powerpoint/2010/main" val="3550460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qr code with a speech bubble&#10;&#10;Description automatically generated">
            <a:extLst>
              <a:ext uri="{FF2B5EF4-FFF2-40B4-BE49-F238E27FC236}">
                <a16:creationId xmlns:a16="http://schemas.microsoft.com/office/drawing/2014/main" id="{1B5B9E90-6F65-4255-7F33-BB9063732446}"/>
              </a:ext>
            </a:extLst>
          </p:cNvPr>
          <p:cNvPicPr>
            <a:picLocks noChangeAspect="1"/>
          </p:cNvPicPr>
          <p:nvPr/>
        </p:nvPicPr>
        <p:blipFill>
          <a:blip r:embed="rId2"/>
          <a:stretch>
            <a:fillRect/>
          </a:stretch>
        </p:blipFill>
        <p:spPr>
          <a:xfrm>
            <a:off x="2000250" y="0"/>
            <a:ext cx="5143500" cy="5143500"/>
          </a:xfrm>
          <a:prstGeom prst="rect">
            <a:avLst/>
          </a:prstGeom>
        </p:spPr>
      </p:pic>
    </p:spTree>
    <p:extLst>
      <p:ext uri="{BB962C8B-B14F-4D97-AF65-F5344CB8AC3E}">
        <p14:creationId xmlns:p14="http://schemas.microsoft.com/office/powerpoint/2010/main" val="187950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882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If statement</a:t>
            </a:r>
            <a:r>
              <a:rPr lang="en-GB" dirty="0">
                <a:solidFill>
                  <a:srgbClr val="FF33CC"/>
                </a:solidFill>
              </a:rPr>
              <a:t> </a:t>
            </a:r>
            <a:endParaRPr dirty="0">
              <a:solidFill>
                <a:srgbClr val="FF33CC"/>
              </a:solidFill>
            </a:endParaRPr>
          </a:p>
        </p:txBody>
      </p:sp>
      <p:sp>
        <p:nvSpPr>
          <p:cNvPr id="4" name="TextBox 3">
            <a:extLst>
              <a:ext uri="{FF2B5EF4-FFF2-40B4-BE49-F238E27FC236}">
                <a16:creationId xmlns:a16="http://schemas.microsoft.com/office/drawing/2014/main" id="{9A9B02CC-EE89-6366-6318-BD1F69B96950}"/>
              </a:ext>
            </a:extLst>
          </p:cNvPr>
          <p:cNvSpPr txBox="1"/>
          <p:nvPr/>
        </p:nvSpPr>
        <p:spPr>
          <a:xfrm>
            <a:off x="430924" y="1820513"/>
            <a:ext cx="8492359" cy="1938992"/>
          </a:xfrm>
          <a:prstGeom prst="rect">
            <a:avLst/>
          </a:prstGeom>
          <a:noFill/>
        </p:spPr>
        <p:txBody>
          <a:bodyPr wrap="square" rtlCol="0">
            <a:spAutoFit/>
          </a:bodyPr>
          <a:lstStyle/>
          <a:p>
            <a:pPr marL="285750" indent="-285750">
              <a:buFont typeface="Arial" panose="020B0604020202020204" pitchFamily="34" charset="0"/>
              <a:buChar char="•"/>
            </a:pPr>
            <a:r>
              <a:rPr lang="en-GB" sz="2000" b="1" dirty="0">
                <a:solidFill>
                  <a:srgbClr val="FF0000"/>
                </a:solidFill>
              </a:rPr>
              <a:t>Syntax</a:t>
            </a:r>
            <a:br>
              <a:rPr lang="en-GB" sz="2000" b="1" dirty="0">
                <a:solidFill>
                  <a:srgbClr val="FF0000"/>
                </a:solidFill>
              </a:rPr>
            </a:br>
            <a:br>
              <a:rPr lang="en-GB" sz="2000" b="1" dirty="0">
                <a:solidFill>
                  <a:srgbClr val="FF0000"/>
                </a:solidFill>
              </a:rPr>
            </a:br>
            <a:r>
              <a:rPr lang="en-GB" sz="2000" dirty="0">
                <a:solidFill>
                  <a:schemeClr val="tx1"/>
                </a:solidFill>
              </a:rPr>
              <a:t>if </a:t>
            </a:r>
            <a:r>
              <a:rPr lang="en-GB" sz="2000" u="sng" dirty="0">
                <a:solidFill>
                  <a:schemeClr val="tx1"/>
                </a:solidFill>
              </a:rPr>
              <a:t>Condition_1</a:t>
            </a:r>
            <a:r>
              <a:rPr lang="en-GB" sz="2000" dirty="0">
                <a:solidFill>
                  <a:schemeClr val="tx1"/>
                </a:solidFill>
              </a:rPr>
              <a:t>:</a:t>
            </a:r>
            <a:br>
              <a:rPr lang="en-GB" sz="2000" dirty="0">
                <a:solidFill>
                  <a:schemeClr val="tx1"/>
                </a:solidFill>
              </a:rPr>
            </a:br>
            <a:r>
              <a:rPr lang="en-GB" sz="2000" dirty="0">
                <a:solidFill>
                  <a:schemeClr val="tx1"/>
                </a:solidFill>
              </a:rPr>
              <a:t>    Action_1 </a:t>
            </a:r>
          </a:p>
          <a:p>
            <a:pPr marL="285750" indent="-285750">
              <a:buFont typeface="Arial" panose="020B0604020202020204" pitchFamily="34" charset="0"/>
              <a:buChar char="•"/>
            </a:pPr>
            <a:r>
              <a:rPr lang="en-GB" sz="2000" dirty="0">
                <a:solidFill>
                  <a:schemeClr val="tx1"/>
                </a:solidFill>
              </a:rPr>
              <a:t>Elif </a:t>
            </a:r>
            <a:r>
              <a:rPr lang="en-GB" sz="2000" u="sng" dirty="0">
                <a:solidFill>
                  <a:schemeClr val="tx1"/>
                </a:solidFill>
              </a:rPr>
              <a:t>Condition 2</a:t>
            </a:r>
            <a:r>
              <a:rPr lang="en-GB" sz="2000" dirty="0">
                <a:solidFill>
                  <a:schemeClr val="tx1"/>
                </a:solidFill>
              </a:rPr>
              <a:t>:</a:t>
            </a:r>
            <a:br>
              <a:rPr lang="en-GB" sz="2000" dirty="0">
                <a:solidFill>
                  <a:schemeClr val="tx1"/>
                </a:solidFill>
              </a:rPr>
            </a:br>
            <a:r>
              <a:rPr lang="en-GB" sz="2000" dirty="0">
                <a:solidFill>
                  <a:schemeClr val="tx1"/>
                </a:solidFill>
              </a:rPr>
              <a:t>    Action_2</a:t>
            </a:r>
          </a:p>
        </p:txBody>
      </p:sp>
      <p:sp>
        <p:nvSpPr>
          <p:cNvPr id="5" name="TextBox 4">
            <a:extLst>
              <a:ext uri="{FF2B5EF4-FFF2-40B4-BE49-F238E27FC236}">
                <a16:creationId xmlns:a16="http://schemas.microsoft.com/office/drawing/2014/main" id="{9623C84B-AB63-F2B9-1A07-6714EE3727F5}"/>
              </a:ext>
            </a:extLst>
          </p:cNvPr>
          <p:cNvSpPr txBox="1"/>
          <p:nvPr/>
        </p:nvSpPr>
        <p:spPr>
          <a:xfrm>
            <a:off x="5498825" y="1151636"/>
            <a:ext cx="3645175" cy="400110"/>
          </a:xfrm>
          <a:prstGeom prst="rect">
            <a:avLst/>
          </a:prstGeom>
          <a:noFill/>
        </p:spPr>
        <p:txBody>
          <a:bodyPr wrap="square" rtlCol="0">
            <a:spAutoFit/>
          </a:bodyPr>
          <a:lstStyle/>
          <a:p>
            <a:r>
              <a:rPr lang="en-GB" sz="2000" b="1" dirty="0">
                <a:solidFill>
                  <a:schemeClr val="tx1"/>
                </a:solidFill>
              </a:rPr>
              <a:t>Case_2 : if, else if statement </a:t>
            </a:r>
            <a:endParaRPr lang="en-GB" sz="1600" b="1" dirty="0">
              <a:solidFill>
                <a:schemeClr val="tx1"/>
              </a:solidFill>
            </a:endParaRPr>
          </a:p>
        </p:txBody>
      </p:sp>
      <p:pic>
        <p:nvPicPr>
          <p:cNvPr id="6" name="Picture 5">
            <a:extLst>
              <a:ext uri="{FF2B5EF4-FFF2-40B4-BE49-F238E27FC236}">
                <a16:creationId xmlns:a16="http://schemas.microsoft.com/office/drawing/2014/main" id="{8C7D9384-DDC5-DAFA-D421-696B0D524AB1}"/>
              </a:ext>
            </a:extLst>
          </p:cNvPr>
          <p:cNvPicPr>
            <a:picLocks noChangeAspect="1"/>
          </p:cNvPicPr>
          <p:nvPr/>
        </p:nvPicPr>
        <p:blipFill>
          <a:blip r:embed="rId3"/>
          <a:stretch>
            <a:fillRect/>
          </a:stretch>
        </p:blipFill>
        <p:spPr>
          <a:xfrm>
            <a:off x="5612226" y="1551746"/>
            <a:ext cx="2490952" cy="2778591"/>
          </a:xfrm>
          <a:prstGeom prst="rect">
            <a:avLst/>
          </a:prstGeom>
        </p:spPr>
      </p:pic>
    </p:spTree>
    <p:extLst>
      <p:ext uri="{BB962C8B-B14F-4D97-AF65-F5344CB8AC3E}">
        <p14:creationId xmlns:p14="http://schemas.microsoft.com/office/powerpoint/2010/main" val="500715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882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If statement</a:t>
            </a:r>
            <a:r>
              <a:rPr lang="en-GB" dirty="0">
                <a:solidFill>
                  <a:srgbClr val="FF33CC"/>
                </a:solidFill>
              </a:rPr>
              <a:t> </a:t>
            </a:r>
            <a:endParaRPr dirty="0">
              <a:solidFill>
                <a:srgbClr val="FF33CC"/>
              </a:solidFill>
            </a:endParaRPr>
          </a:p>
        </p:txBody>
      </p:sp>
      <p:sp>
        <p:nvSpPr>
          <p:cNvPr id="4" name="TextBox 3">
            <a:extLst>
              <a:ext uri="{FF2B5EF4-FFF2-40B4-BE49-F238E27FC236}">
                <a16:creationId xmlns:a16="http://schemas.microsoft.com/office/drawing/2014/main" id="{9A9B02CC-EE89-6366-6318-BD1F69B96950}"/>
              </a:ext>
            </a:extLst>
          </p:cNvPr>
          <p:cNvSpPr txBox="1"/>
          <p:nvPr/>
        </p:nvSpPr>
        <p:spPr>
          <a:xfrm>
            <a:off x="430924" y="1820513"/>
            <a:ext cx="8492359" cy="1938992"/>
          </a:xfrm>
          <a:prstGeom prst="rect">
            <a:avLst/>
          </a:prstGeom>
          <a:noFill/>
        </p:spPr>
        <p:txBody>
          <a:bodyPr wrap="square" rtlCol="0">
            <a:spAutoFit/>
          </a:bodyPr>
          <a:lstStyle/>
          <a:p>
            <a:pPr marL="285750" indent="-285750">
              <a:buFont typeface="Arial" panose="020B0604020202020204" pitchFamily="34" charset="0"/>
              <a:buChar char="•"/>
            </a:pPr>
            <a:r>
              <a:rPr lang="en-GB" sz="2000" b="1" dirty="0">
                <a:solidFill>
                  <a:srgbClr val="FF0000"/>
                </a:solidFill>
              </a:rPr>
              <a:t>Syntax</a:t>
            </a:r>
            <a:br>
              <a:rPr lang="en-GB" sz="2000" b="1" dirty="0">
                <a:solidFill>
                  <a:srgbClr val="FF0000"/>
                </a:solidFill>
              </a:rPr>
            </a:br>
            <a:br>
              <a:rPr lang="en-GB" sz="2000" b="1" dirty="0">
                <a:solidFill>
                  <a:srgbClr val="FF0000"/>
                </a:solidFill>
              </a:rPr>
            </a:br>
            <a:r>
              <a:rPr lang="en-GB" sz="2000" dirty="0">
                <a:solidFill>
                  <a:schemeClr val="tx1"/>
                </a:solidFill>
              </a:rPr>
              <a:t>if </a:t>
            </a:r>
            <a:r>
              <a:rPr lang="en-GB" sz="2000" u="sng" dirty="0">
                <a:solidFill>
                  <a:schemeClr val="tx1"/>
                </a:solidFill>
              </a:rPr>
              <a:t>Condition_1</a:t>
            </a:r>
            <a:r>
              <a:rPr lang="en-GB" sz="2000" dirty="0">
                <a:solidFill>
                  <a:schemeClr val="tx1"/>
                </a:solidFill>
              </a:rPr>
              <a:t>:</a:t>
            </a:r>
            <a:br>
              <a:rPr lang="en-GB" sz="2000" dirty="0">
                <a:solidFill>
                  <a:schemeClr val="tx1"/>
                </a:solidFill>
              </a:rPr>
            </a:br>
            <a:r>
              <a:rPr lang="en-GB" sz="2000" dirty="0">
                <a:solidFill>
                  <a:schemeClr val="tx1"/>
                </a:solidFill>
              </a:rPr>
              <a:t>    Action_1 </a:t>
            </a:r>
          </a:p>
          <a:p>
            <a:pPr marL="285750" indent="-285750">
              <a:buFont typeface="Arial" panose="020B0604020202020204" pitchFamily="34" charset="0"/>
              <a:buChar char="•"/>
            </a:pPr>
            <a:r>
              <a:rPr lang="en-GB" sz="2000" dirty="0">
                <a:solidFill>
                  <a:schemeClr val="tx1"/>
                </a:solidFill>
              </a:rPr>
              <a:t>Else:</a:t>
            </a:r>
            <a:br>
              <a:rPr lang="en-GB" sz="2000" dirty="0">
                <a:solidFill>
                  <a:schemeClr val="tx1"/>
                </a:solidFill>
              </a:rPr>
            </a:br>
            <a:r>
              <a:rPr lang="en-GB" sz="2000" dirty="0">
                <a:solidFill>
                  <a:schemeClr val="tx1"/>
                </a:solidFill>
              </a:rPr>
              <a:t>    Action_2</a:t>
            </a:r>
          </a:p>
        </p:txBody>
      </p:sp>
      <p:sp>
        <p:nvSpPr>
          <p:cNvPr id="5" name="TextBox 4">
            <a:extLst>
              <a:ext uri="{FF2B5EF4-FFF2-40B4-BE49-F238E27FC236}">
                <a16:creationId xmlns:a16="http://schemas.microsoft.com/office/drawing/2014/main" id="{9623C84B-AB63-F2B9-1A07-6714EE3727F5}"/>
              </a:ext>
            </a:extLst>
          </p:cNvPr>
          <p:cNvSpPr txBox="1"/>
          <p:nvPr/>
        </p:nvSpPr>
        <p:spPr>
          <a:xfrm>
            <a:off x="4393373" y="1278310"/>
            <a:ext cx="3645175" cy="400110"/>
          </a:xfrm>
          <a:prstGeom prst="rect">
            <a:avLst/>
          </a:prstGeom>
          <a:noFill/>
        </p:spPr>
        <p:txBody>
          <a:bodyPr wrap="square" rtlCol="0">
            <a:spAutoFit/>
          </a:bodyPr>
          <a:lstStyle/>
          <a:p>
            <a:r>
              <a:rPr lang="en-GB" sz="2000" b="1" dirty="0">
                <a:solidFill>
                  <a:schemeClr val="tx1"/>
                </a:solidFill>
              </a:rPr>
              <a:t>Case_3 : if, else statement </a:t>
            </a:r>
            <a:endParaRPr lang="en-GB" sz="1600" b="1" dirty="0">
              <a:solidFill>
                <a:schemeClr val="tx1"/>
              </a:solidFill>
            </a:endParaRPr>
          </a:p>
        </p:txBody>
      </p:sp>
      <p:pic>
        <p:nvPicPr>
          <p:cNvPr id="3" name="Picture 2">
            <a:extLst>
              <a:ext uri="{FF2B5EF4-FFF2-40B4-BE49-F238E27FC236}">
                <a16:creationId xmlns:a16="http://schemas.microsoft.com/office/drawing/2014/main" id="{725AA299-FFFD-EE7A-54E8-BBDF7BF38B29}"/>
              </a:ext>
            </a:extLst>
          </p:cNvPr>
          <p:cNvPicPr>
            <a:picLocks noChangeAspect="1"/>
          </p:cNvPicPr>
          <p:nvPr/>
        </p:nvPicPr>
        <p:blipFill>
          <a:blip r:embed="rId3"/>
          <a:stretch>
            <a:fillRect/>
          </a:stretch>
        </p:blipFill>
        <p:spPr>
          <a:xfrm>
            <a:off x="4393373" y="1725784"/>
            <a:ext cx="4369391" cy="2033721"/>
          </a:xfrm>
          <a:prstGeom prst="rect">
            <a:avLst/>
          </a:prstGeom>
        </p:spPr>
      </p:pic>
    </p:spTree>
    <p:extLst>
      <p:ext uri="{BB962C8B-B14F-4D97-AF65-F5344CB8AC3E}">
        <p14:creationId xmlns:p14="http://schemas.microsoft.com/office/powerpoint/2010/main" val="177617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735683"/>
            <a:ext cx="2838846" cy="2238687"/>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352097" y="1031886"/>
            <a:ext cx="5013434" cy="1015663"/>
          </a:xfrm>
          <a:prstGeom prst="rect">
            <a:avLst/>
          </a:prstGeom>
          <a:noFill/>
        </p:spPr>
        <p:txBody>
          <a:bodyPr wrap="square" rtlCol="0">
            <a:spAutoFit/>
          </a:bodyPr>
          <a:lstStyle/>
          <a:p>
            <a:r>
              <a:rPr lang="en-GB" sz="2000" dirty="0"/>
              <a:t>Write a  code that ask the user to enter a number and check if it is Even or Odd number</a:t>
            </a:r>
            <a:r>
              <a:rPr lang="en-GB" sz="1600" dirty="0"/>
              <a:t>.</a:t>
            </a:r>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2</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49872"/>
            <a:ext cx="3251899" cy="13560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1" dirty="0">
                <a:solidFill>
                  <a:schemeClr val="accent6"/>
                </a:solidFill>
              </a:rPr>
              <a:t>Please enter a number: 6</a:t>
            </a:r>
          </a:p>
          <a:p>
            <a:r>
              <a:rPr lang="en-GB" b="1" dirty="0">
                <a:solidFill>
                  <a:schemeClr val="accent6"/>
                </a:solidFill>
              </a:rPr>
              <a:t>Number is even.</a:t>
            </a:r>
            <a:br>
              <a:rPr lang="en-GB" b="1" dirty="0">
                <a:solidFill>
                  <a:schemeClr val="accent6"/>
                </a:solidFill>
              </a:rPr>
            </a:br>
            <a:br>
              <a:rPr lang="en-GB" b="1" dirty="0">
                <a:solidFill>
                  <a:schemeClr val="accent6"/>
                </a:solidFill>
              </a:rPr>
            </a:br>
            <a:r>
              <a:rPr lang="en-GB" b="1" dirty="0">
                <a:solidFill>
                  <a:schemeClr val="accent6"/>
                </a:solidFill>
              </a:rPr>
              <a:t>Please enter a number: 7</a:t>
            </a:r>
          </a:p>
          <a:p>
            <a:r>
              <a:rPr lang="en-GB" b="1" dirty="0">
                <a:solidFill>
                  <a:schemeClr val="accent6"/>
                </a:solidFill>
              </a:rPr>
              <a:t>Number is odd.</a:t>
            </a:r>
          </a:p>
        </p:txBody>
      </p:sp>
    </p:spTree>
    <p:extLst>
      <p:ext uri="{BB962C8B-B14F-4D97-AF65-F5344CB8AC3E}">
        <p14:creationId xmlns:p14="http://schemas.microsoft.com/office/powerpoint/2010/main" val="74245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536423" y="0"/>
            <a:ext cx="7713900" cy="8828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If statement</a:t>
            </a:r>
            <a:r>
              <a:rPr lang="en-GB" dirty="0">
                <a:solidFill>
                  <a:srgbClr val="FF33CC"/>
                </a:solidFill>
              </a:rPr>
              <a:t> </a:t>
            </a:r>
            <a:endParaRPr dirty="0">
              <a:solidFill>
                <a:srgbClr val="FF33CC"/>
              </a:solidFill>
            </a:endParaRPr>
          </a:p>
        </p:txBody>
      </p:sp>
      <p:sp>
        <p:nvSpPr>
          <p:cNvPr id="4" name="TextBox 3">
            <a:extLst>
              <a:ext uri="{FF2B5EF4-FFF2-40B4-BE49-F238E27FC236}">
                <a16:creationId xmlns:a16="http://schemas.microsoft.com/office/drawing/2014/main" id="{9A9B02CC-EE89-6366-6318-BD1F69B96950}"/>
              </a:ext>
            </a:extLst>
          </p:cNvPr>
          <p:cNvSpPr txBox="1"/>
          <p:nvPr/>
        </p:nvSpPr>
        <p:spPr>
          <a:xfrm>
            <a:off x="430924" y="1820513"/>
            <a:ext cx="8492359" cy="2862322"/>
          </a:xfrm>
          <a:prstGeom prst="rect">
            <a:avLst/>
          </a:prstGeom>
          <a:noFill/>
        </p:spPr>
        <p:txBody>
          <a:bodyPr wrap="square" rtlCol="0">
            <a:spAutoFit/>
          </a:bodyPr>
          <a:lstStyle/>
          <a:p>
            <a:pPr marL="285750" indent="-285750">
              <a:buFont typeface="Arial" panose="020B0604020202020204" pitchFamily="34" charset="0"/>
              <a:buChar char="•"/>
            </a:pPr>
            <a:r>
              <a:rPr lang="en-GB" sz="2000" b="1" dirty="0">
                <a:solidFill>
                  <a:srgbClr val="FF0000"/>
                </a:solidFill>
              </a:rPr>
              <a:t>Syntax</a:t>
            </a:r>
            <a:br>
              <a:rPr lang="en-GB" sz="2000" b="1" dirty="0">
                <a:solidFill>
                  <a:srgbClr val="FF0000"/>
                </a:solidFill>
              </a:rPr>
            </a:br>
            <a:br>
              <a:rPr lang="en-GB" sz="2000" b="1" dirty="0">
                <a:solidFill>
                  <a:srgbClr val="FF0000"/>
                </a:solidFill>
              </a:rPr>
            </a:br>
            <a:r>
              <a:rPr lang="en-GB" sz="2000" dirty="0">
                <a:solidFill>
                  <a:schemeClr val="tx1"/>
                </a:solidFill>
              </a:rPr>
              <a:t>if </a:t>
            </a:r>
            <a:r>
              <a:rPr lang="en-GB" sz="2000" u="sng" dirty="0">
                <a:solidFill>
                  <a:schemeClr val="tx1"/>
                </a:solidFill>
              </a:rPr>
              <a:t>Condition_1</a:t>
            </a:r>
            <a:r>
              <a:rPr lang="en-GB" sz="2000" dirty="0">
                <a:solidFill>
                  <a:schemeClr val="tx1"/>
                </a:solidFill>
              </a:rPr>
              <a:t>:</a:t>
            </a:r>
            <a:br>
              <a:rPr lang="en-GB" sz="2000" dirty="0">
                <a:solidFill>
                  <a:schemeClr val="tx1"/>
                </a:solidFill>
              </a:rPr>
            </a:br>
            <a:r>
              <a:rPr lang="en-GB" sz="2000" dirty="0">
                <a:solidFill>
                  <a:schemeClr val="tx1"/>
                </a:solidFill>
              </a:rPr>
              <a:t>    Action_1 </a:t>
            </a:r>
          </a:p>
          <a:p>
            <a:r>
              <a:rPr lang="en-GB" sz="2000" dirty="0">
                <a:solidFill>
                  <a:schemeClr val="tx1"/>
                </a:solidFill>
              </a:rPr>
              <a:t>    Elif </a:t>
            </a:r>
            <a:r>
              <a:rPr lang="en-GB" sz="2000" u="sng" dirty="0">
                <a:solidFill>
                  <a:schemeClr val="tx1"/>
                </a:solidFill>
              </a:rPr>
              <a:t>Condition 1</a:t>
            </a:r>
            <a:r>
              <a:rPr lang="en-GB" sz="2000" dirty="0">
                <a:solidFill>
                  <a:schemeClr val="tx1"/>
                </a:solidFill>
              </a:rPr>
              <a:t>:</a:t>
            </a:r>
            <a:br>
              <a:rPr lang="en-GB" sz="2000" dirty="0">
                <a:solidFill>
                  <a:schemeClr val="tx1"/>
                </a:solidFill>
              </a:rPr>
            </a:br>
            <a:r>
              <a:rPr lang="en-GB" sz="2000" dirty="0">
                <a:solidFill>
                  <a:schemeClr val="tx1"/>
                </a:solidFill>
              </a:rPr>
              <a:t>        Action_2</a:t>
            </a:r>
          </a:p>
          <a:p>
            <a:r>
              <a:rPr lang="en-GB" sz="2000" dirty="0">
                <a:solidFill>
                  <a:schemeClr val="tx1"/>
                </a:solidFill>
              </a:rPr>
              <a:t>    Else:</a:t>
            </a:r>
            <a:br>
              <a:rPr lang="en-GB" sz="2000" dirty="0">
                <a:solidFill>
                  <a:schemeClr val="tx1"/>
                </a:solidFill>
              </a:rPr>
            </a:br>
            <a:r>
              <a:rPr lang="en-GB" sz="2000" dirty="0">
                <a:solidFill>
                  <a:schemeClr val="tx1"/>
                </a:solidFill>
              </a:rPr>
              <a:t>        Action_3</a:t>
            </a:r>
          </a:p>
          <a:p>
            <a:pPr marL="285750" indent="-285750">
              <a:buFont typeface="Arial" panose="020B0604020202020204" pitchFamily="34" charset="0"/>
              <a:buChar char="•"/>
            </a:pPr>
            <a:endParaRPr lang="en-GB" sz="2000" dirty="0">
              <a:solidFill>
                <a:schemeClr val="tx1"/>
              </a:solidFill>
            </a:endParaRPr>
          </a:p>
        </p:txBody>
      </p:sp>
      <p:sp>
        <p:nvSpPr>
          <p:cNvPr id="5" name="TextBox 4">
            <a:extLst>
              <a:ext uri="{FF2B5EF4-FFF2-40B4-BE49-F238E27FC236}">
                <a16:creationId xmlns:a16="http://schemas.microsoft.com/office/drawing/2014/main" id="{9623C84B-AB63-F2B9-1A07-6714EE3727F5}"/>
              </a:ext>
            </a:extLst>
          </p:cNvPr>
          <p:cNvSpPr txBox="1"/>
          <p:nvPr/>
        </p:nvSpPr>
        <p:spPr>
          <a:xfrm>
            <a:off x="4572000" y="1031205"/>
            <a:ext cx="4351283" cy="400110"/>
          </a:xfrm>
          <a:prstGeom prst="rect">
            <a:avLst/>
          </a:prstGeom>
          <a:noFill/>
        </p:spPr>
        <p:txBody>
          <a:bodyPr wrap="square" rtlCol="0">
            <a:spAutoFit/>
          </a:bodyPr>
          <a:lstStyle/>
          <a:p>
            <a:r>
              <a:rPr lang="en-GB" sz="2000" dirty="0"/>
              <a:t>Case_4 : if, else if , else condition</a:t>
            </a:r>
            <a:endParaRPr lang="en-GB" sz="2000" b="1" dirty="0">
              <a:solidFill>
                <a:schemeClr val="tx1"/>
              </a:solidFill>
            </a:endParaRPr>
          </a:p>
        </p:txBody>
      </p:sp>
      <p:pic>
        <p:nvPicPr>
          <p:cNvPr id="6" name="Picture 5">
            <a:extLst>
              <a:ext uri="{FF2B5EF4-FFF2-40B4-BE49-F238E27FC236}">
                <a16:creationId xmlns:a16="http://schemas.microsoft.com/office/drawing/2014/main" id="{EE40C80C-D4F5-778E-9758-11C2B9164A61}"/>
              </a:ext>
            </a:extLst>
          </p:cNvPr>
          <p:cNvPicPr>
            <a:picLocks noChangeAspect="1"/>
          </p:cNvPicPr>
          <p:nvPr/>
        </p:nvPicPr>
        <p:blipFill>
          <a:blip r:embed="rId3"/>
          <a:stretch>
            <a:fillRect/>
          </a:stretch>
        </p:blipFill>
        <p:spPr>
          <a:xfrm>
            <a:off x="4809112" y="1431315"/>
            <a:ext cx="3441211" cy="3075661"/>
          </a:xfrm>
          <a:prstGeom prst="rect">
            <a:avLst/>
          </a:prstGeom>
        </p:spPr>
      </p:pic>
    </p:spTree>
    <p:extLst>
      <p:ext uri="{BB962C8B-B14F-4D97-AF65-F5344CB8AC3E}">
        <p14:creationId xmlns:p14="http://schemas.microsoft.com/office/powerpoint/2010/main" val="207275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BBB39-262C-BB0E-0EE0-BB3305A03BF2}"/>
              </a:ext>
            </a:extLst>
          </p:cNvPr>
          <p:cNvPicPr>
            <a:picLocks noChangeAspect="1"/>
          </p:cNvPicPr>
          <p:nvPr/>
        </p:nvPicPr>
        <p:blipFill>
          <a:blip r:embed="rId2"/>
          <a:stretch>
            <a:fillRect/>
          </a:stretch>
        </p:blipFill>
        <p:spPr>
          <a:xfrm>
            <a:off x="1439391" y="2868712"/>
            <a:ext cx="2670154" cy="2105658"/>
          </a:xfrm>
          <a:prstGeom prst="rect">
            <a:avLst/>
          </a:prstGeom>
        </p:spPr>
      </p:pic>
      <p:sp>
        <p:nvSpPr>
          <p:cNvPr id="4" name="TextBox 3">
            <a:extLst>
              <a:ext uri="{FF2B5EF4-FFF2-40B4-BE49-F238E27FC236}">
                <a16:creationId xmlns:a16="http://schemas.microsoft.com/office/drawing/2014/main" id="{6DA9772E-C999-9FDB-42A8-98D4DB7FE7C8}"/>
              </a:ext>
            </a:extLst>
          </p:cNvPr>
          <p:cNvSpPr txBox="1"/>
          <p:nvPr/>
        </p:nvSpPr>
        <p:spPr>
          <a:xfrm>
            <a:off x="290087" y="895819"/>
            <a:ext cx="5013434" cy="2062103"/>
          </a:xfrm>
          <a:prstGeom prst="rect">
            <a:avLst/>
          </a:prstGeom>
          <a:noFill/>
        </p:spPr>
        <p:txBody>
          <a:bodyPr wrap="square" rtlCol="0">
            <a:spAutoFit/>
          </a:bodyPr>
          <a:lstStyle/>
          <a:p>
            <a:r>
              <a:rPr lang="en-GB" sz="1600" dirty="0"/>
              <a:t>Write a code to ask the user to enter his grade and the program will print his rating. </a:t>
            </a:r>
          </a:p>
          <a:p>
            <a:endParaRPr lang="en-GB" sz="1600" dirty="0"/>
          </a:p>
          <a:p>
            <a:r>
              <a:rPr lang="en-GB" sz="1600" dirty="0"/>
              <a:t>0 &lt;= grade &lt; 50 ------&gt; Failed </a:t>
            </a:r>
          </a:p>
          <a:p>
            <a:r>
              <a:rPr lang="en-GB" sz="1600" dirty="0"/>
              <a:t>50 &lt;= grade &lt; 65 ------&gt; Normal </a:t>
            </a:r>
          </a:p>
          <a:p>
            <a:r>
              <a:rPr lang="en-GB" sz="1600" dirty="0"/>
              <a:t>65 &lt;= grade &lt; 75 ------&gt; Good </a:t>
            </a:r>
          </a:p>
          <a:p>
            <a:r>
              <a:rPr lang="en-GB" sz="1600" dirty="0"/>
              <a:t>75 &lt;= grade &lt; 85 ------&gt; Very Good </a:t>
            </a:r>
          </a:p>
          <a:p>
            <a:r>
              <a:rPr lang="en-GB" sz="1600" dirty="0"/>
              <a:t>85 &lt;= grade ------&gt; Excellent.</a:t>
            </a:r>
          </a:p>
        </p:txBody>
      </p:sp>
      <p:sp>
        <p:nvSpPr>
          <p:cNvPr id="5" name="TextBox 4">
            <a:extLst>
              <a:ext uri="{FF2B5EF4-FFF2-40B4-BE49-F238E27FC236}">
                <a16:creationId xmlns:a16="http://schemas.microsoft.com/office/drawing/2014/main" id="{B3563DCD-43EE-03E3-68FE-1FD51A7840BB}"/>
              </a:ext>
            </a:extLst>
          </p:cNvPr>
          <p:cNvSpPr txBox="1"/>
          <p:nvPr/>
        </p:nvSpPr>
        <p:spPr>
          <a:xfrm>
            <a:off x="3473669" y="169130"/>
            <a:ext cx="2196662" cy="553998"/>
          </a:xfrm>
          <a:prstGeom prst="rect">
            <a:avLst/>
          </a:prstGeom>
          <a:noFill/>
        </p:spPr>
        <p:txBody>
          <a:bodyPr wrap="square" rtlCol="0">
            <a:spAutoFit/>
          </a:bodyPr>
          <a:lstStyle/>
          <a:p>
            <a:pPr algn="ctr"/>
            <a:r>
              <a:rPr lang="en-GB" sz="3000" b="1" i="1" dirty="0">
                <a:solidFill>
                  <a:srgbClr val="FF33CC"/>
                </a:solidFill>
                <a:latin typeface="Baguet Script" panose="020F0502020204030204" pitchFamily="2" charset="0"/>
              </a:rPr>
              <a:t>Lab 3</a:t>
            </a:r>
          </a:p>
        </p:txBody>
      </p:sp>
      <p:sp>
        <p:nvSpPr>
          <p:cNvPr id="6" name="TextBox 5">
            <a:extLst>
              <a:ext uri="{FF2B5EF4-FFF2-40B4-BE49-F238E27FC236}">
                <a16:creationId xmlns:a16="http://schemas.microsoft.com/office/drawing/2014/main" id="{0D3466FC-07EB-A44C-9AE0-E867252B5EAF}"/>
              </a:ext>
            </a:extLst>
          </p:cNvPr>
          <p:cNvSpPr txBox="1"/>
          <p:nvPr/>
        </p:nvSpPr>
        <p:spPr>
          <a:xfrm>
            <a:off x="5565754" y="1372873"/>
            <a:ext cx="2838846" cy="553998"/>
          </a:xfrm>
          <a:prstGeom prst="rect">
            <a:avLst/>
          </a:prstGeom>
          <a:noFill/>
        </p:spPr>
        <p:txBody>
          <a:bodyPr wrap="square" rtlCol="0">
            <a:spAutoFit/>
          </a:bodyPr>
          <a:lstStyle/>
          <a:p>
            <a:r>
              <a:rPr lang="en-GB" sz="1600" b="1" dirty="0">
                <a:solidFill>
                  <a:srgbClr val="FF0000"/>
                </a:solidFill>
              </a:rPr>
              <a:t>Expected output</a:t>
            </a:r>
          </a:p>
          <a:p>
            <a:r>
              <a:rPr lang="en-GB" dirty="0"/>
              <a:t> </a:t>
            </a:r>
          </a:p>
        </p:txBody>
      </p:sp>
      <p:sp>
        <p:nvSpPr>
          <p:cNvPr id="7" name="Rectangle 6">
            <a:extLst>
              <a:ext uri="{FF2B5EF4-FFF2-40B4-BE49-F238E27FC236}">
                <a16:creationId xmlns:a16="http://schemas.microsoft.com/office/drawing/2014/main" id="{679A2E09-B712-6B72-9D14-2A39E7BB0DF4}"/>
              </a:ext>
            </a:extLst>
          </p:cNvPr>
          <p:cNvSpPr/>
          <p:nvPr/>
        </p:nvSpPr>
        <p:spPr>
          <a:xfrm>
            <a:off x="5670331" y="1649872"/>
            <a:ext cx="3251899" cy="206210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1" dirty="0">
                <a:solidFill>
                  <a:schemeClr val="accent6"/>
                </a:solidFill>
              </a:rPr>
              <a:t>Please enter your grade: 63</a:t>
            </a:r>
          </a:p>
          <a:p>
            <a:r>
              <a:rPr lang="en-GB" b="1" dirty="0">
                <a:solidFill>
                  <a:schemeClr val="accent6"/>
                </a:solidFill>
              </a:rPr>
              <a:t>Your rating is normal.</a:t>
            </a:r>
          </a:p>
          <a:p>
            <a:endParaRPr lang="en-GB" b="1" dirty="0">
              <a:solidFill>
                <a:schemeClr val="accent6"/>
              </a:solidFill>
            </a:endParaRPr>
          </a:p>
          <a:p>
            <a:r>
              <a:rPr lang="en-GB" b="1" dirty="0">
                <a:solidFill>
                  <a:schemeClr val="accent6"/>
                </a:solidFill>
              </a:rPr>
              <a:t>Please enter your grade: 92</a:t>
            </a:r>
          </a:p>
          <a:p>
            <a:r>
              <a:rPr lang="en-GB" b="1" dirty="0">
                <a:solidFill>
                  <a:schemeClr val="accent6"/>
                </a:solidFill>
              </a:rPr>
              <a:t>Your rating is Excellent.</a:t>
            </a:r>
            <a:br>
              <a:rPr lang="en-GB" b="1" dirty="0">
                <a:solidFill>
                  <a:schemeClr val="accent6"/>
                </a:solidFill>
              </a:rPr>
            </a:br>
            <a:br>
              <a:rPr lang="en-GB" b="1" dirty="0">
                <a:solidFill>
                  <a:schemeClr val="accent6"/>
                </a:solidFill>
              </a:rPr>
            </a:br>
            <a:r>
              <a:rPr lang="en-GB" b="1" dirty="0">
                <a:solidFill>
                  <a:schemeClr val="accent6"/>
                </a:solidFill>
              </a:rPr>
              <a:t>Please enter your grade: 45</a:t>
            </a:r>
          </a:p>
          <a:p>
            <a:r>
              <a:rPr lang="en-GB" b="1" dirty="0">
                <a:solidFill>
                  <a:schemeClr val="accent6"/>
                </a:solidFill>
              </a:rPr>
              <a:t>Your rating is Failed.</a:t>
            </a:r>
          </a:p>
        </p:txBody>
      </p:sp>
    </p:spTree>
    <p:extLst>
      <p:ext uri="{BB962C8B-B14F-4D97-AF65-F5344CB8AC3E}">
        <p14:creationId xmlns:p14="http://schemas.microsoft.com/office/powerpoint/2010/main" val="3757224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715050" y="170622"/>
            <a:ext cx="7713900" cy="7858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If statement</a:t>
            </a:r>
            <a:endParaRPr sz="3000" dirty="0">
              <a:solidFill>
                <a:srgbClr val="FF33CC"/>
              </a:solidFill>
            </a:endParaRPr>
          </a:p>
        </p:txBody>
      </p:sp>
      <p:sp>
        <p:nvSpPr>
          <p:cNvPr id="3" name="TextBox 2">
            <a:extLst>
              <a:ext uri="{FF2B5EF4-FFF2-40B4-BE49-F238E27FC236}">
                <a16:creationId xmlns:a16="http://schemas.microsoft.com/office/drawing/2014/main" id="{BC56F2C0-AFED-CEB8-6296-40BE81004CD0}"/>
              </a:ext>
            </a:extLst>
          </p:cNvPr>
          <p:cNvSpPr txBox="1"/>
          <p:nvPr/>
        </p:nvSpPr>
        <p:spPr>
          <a:xfrm>
            <a:off x="257677" y="956442"/>
            <a:ext cx="8628646" cy="2585323"/>
          </a:xfrm>
          <a:prstGeom prst="rect">
            <a:avLst/>
          </a:prstGeom>
          <a:noFill/>
        </p:spPr>
        <p:txBody>
          <a:bodyPr wrap="square" rtlCol="0">
            <a:spAutoFit/>
          </a:bodyPr>
          <a:lstStyle/>
          <a:p>
            <a:pPr marL="342900" indent="-342900">
              <a:buFont typeface="Arial" panose="020B0604020202020204" pitchFamily="34" charset="0"/>
              <a:buChar char="•"/>
            </a:pPr>
            <a:r>
              <a:rPr lang="en-GB" sz="1800" dirty="0"/>
              <a:t>elif statement is optional, you may have no else if, you may have one, you may have more, no limit</a:t>
            </a:r>
          </a:p>
          <a:p>
            <a:pPr marL="342900" indent="-342900">
              <a:buFont typeface="Arial" panose="020B0604020202020204" pitchFamily="34" charset="0"/>
              <a:buChar char="•"/>
            </a:pPr>
            <a:r>
              <a:rPr lang="en-GB" sz="1800" dirty="0"/>
              <a:t>else statement is optional, you can have only one else statement.</a:t>
            </a:r>
          </a:p>
          <a:p>
            <a:pPr marL="342900" indent="-342900">
              <a:buFont typeface="Arial" panose="020B0604020202020204" pitchFamily="34" charset="0"/>
              <a:buChar char="•"/>
            </a:pPr>
            <a:r>
              <a:rPr lang="en-GB" sz="1800" dirty="0"/>
              <a:t>No code is allowed to be written between if and elif or else.</a:t>
            </a:r>
          </a:p>
          <a:p>
            <a:pPr marL="342900" indent="-342900">
              <a:buFont typeface="Arial" panose="020B0604020202020204" pitchFamily="34" charset="0"/>
              <a:buChar char="•"/>
            </a:pPr>
            <a:r>
              <a:rPr lang="en-GB" sz="1800" dirty="0"/>
              <a:t>Nested if is allowed.</a:t>
            </a:r>
          </a:p>
          <a:p>
            <a:pPr marL="342900" indent="-342900">
              <a:buFont typeface="Arial" panose="020B0604020202020204" pitchFamily="34" charset="0"/>
              <a:buChar char="•"/>
            </a:pPr>
            <a:r>
              <a:rPr lang="en-GB" sz="1800" dirty="0"/>
              <a:t>if the condition in if statement is a combination between many conditions, use round brackets ( ) with each condition to avoid precedence issues.</a:t>
            </a:r>
            <a:endParaRPr lang="en-GB" sz="1800" b="1" u="sng" dirty="0"/>
          </a:p>
          <a:p>
            <a:pPr marL="342900" indent="-342900">
              <a:buFont typeface="Arial" panose="020B0604020202020204" pitchFamily="34" charset="0"/>
              <a:buChar char="•"/>
            </a:pPr>
            <a:endParaRPr lang="en-GB" sz="1800" b="1" u="sng" dirty="0"/>
          </a:p>
          <a:p>
            <a:pPr marL="342900" indent="-342900">
              <a:buFont typeface="Arial" panose="020B0604020202020204" pitchFamily="34" charset="0"/>
              <a:buChar char="•"/>
            </a:pPr>
            <a:endParaRPr lang="en-GB" sz="1800" b="1" u="sng" dirty="0"/>
          </a:p>
        </p:txBody>
      </p:sp>
    </p:spTree>
    <p:extLst>
      <p:ext uri="{BB962C8B-B14F-4D97-AF65-F5344CB8AC3E}">
        <p14:creationId xmlns:p14="http://schemas.microsoft.com/office/powerpoint/2010/main" val="2682318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29"/>
          <p:cNvSpPr txBox="1">
            <a:spLocks noGrp="1"/>
          </p:cNvSpPr>
          <p:nvPr>
            <p:ph type="title"/>
          </p:nvPr>
        </p:nvSpPr>
        <p:spPr>
          <a:xfrm>
            <a:off x="609996" y="0"/>
            <a:ext cx="7713900" cy="6281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000" dirty="0">
                <a:solidFill>
                  <a:srgbClr val="FF33CC"/>
                </a:solidFill>
              </a:rPr>
              <a:t>Question</a:t>
            </a:r>
            <a:endParaRPr sz="3000" dirty="0">
              <a:solidFill>
                <a:srgbClr val="FF33CC"/>
              </a:solidFill>
            </a:endParaRPr>
          </a:p>
        </p:txBody>
      </p:sp>
      <p:sp>
        <p:nvSpPr>
          <p:cNvPr id="2" name="TextBox 1">
            <a:extLst>
              <a:ext uri="{FF2B5EF4-FFF2-40B4-BE49-F238E27FC236}">
                <a16:creationId xmlns:a16="http://schemas.microsoft.com/office/drawing/2014/main" id="{5029CFE3-D140-09BE-B318-17ADBB50D882}"/>
              </a:ext>
            </a:extLst>
          </p:cNvPr>
          <p:cNvSpPr txBox="1"/>
          <p:nvPr/>
        </p:nvSpPr>
        <p:spPr>
          <a:xfrm>
            <a:off x="325821" y="1156138"/>
            <a:ext cx="4761186" cy="707886"/>
          </a:xfrm>
          <a:prstGeom prst="rect">
            <a:avLst/>
          </a:prstGeom>
          <a:noFill/>
        </p:spPr>
        <p:txBody>
          <a:bodyPr wrap="square" rtlCol="0">
            <a:spAutoFit/>
          </a:bodyPr>
          <a:lstStyle/>
          <a:p>
            <a:r>
              <a:rPr lang="en-GB" sz="2000" b="1" dirty="0"/>
              <a:t>What will be the output of the following code … ?</a:t>
            </a:r>
          </a:p>
        </p:txBody>
      </p:sp>
      <p:sp>
        <p:nvSpPr>
          <p:cNvPr id="3" name="Rectangle 2">
            <a:extLst>
              <a:ext uri="{FF2B5EF4-FFF2-40B4-BE49-F238E27FC236}">
                <a16:creationId xmlns:a16="http://schemas.microsoft.com/office/drawing/2014/main" id="{51DB4BEB-6E12-BFCD-9628-17B7F81DCD4C}"/>
              </a:ext>
            </a:extLst>
          </p:cNvPr>
          <p:cNvSpPr/>
          <p:nvPr/>
        </p:nvSpPr>
        <p:spPr>
          <a:xfrm>
            <a:off x="483474" y="2680138"/>
            <a:ext cx="4088525" cy="17552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endParaRPr lang="en-GB" b="0" dirty="0">
              <a:solidFill>
                <a:srgbClr val="D4D4D4"/>
              </a:solidFill>
              <a:effectLst/>
              <a:latin typeface="Consolas" panose="020B0609020204030204" pitchFamily="49" charset="0"/>
            </a:endParaRPr>
          </a:p>
          <a:p>
            <a:r>
              <a:rPr lang="en-GB" b="0" dirty="0">
                <a:solidFill>
                  <a:srgbClr val="C586C0"/>
                </a:solidFill>
                <a:effectLst/>
                <a:latin typeface="Consolas" panose="020B0609020204030204" pitchFamily="49" charset="0"/>
              </a:rPr>
              <a:t>if</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print</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a:t>
            </a:r>
            <a:r>
              <a:rPr lang="en-GB" dirty="0">
                <a:solidFill>
                  <a:srgbClr val="CE9178"/>
                </a:solidFill>
                <a:latin typeface="Consolas" panose="020B0609020204030204" pitchFamily="49" charset="0"/>
              </a:rPr>
              <a:t>A</a:t>
            </a:r>
            <a:r>
              <a:rPr lang="en-GB" b="0" dirty="0">
                <a:solidFill>
                  <a:srgbClr val="CE9178"/>
                </a:solidFill>
                <a:effectLst/>
                <a:latin typeface="Consolas" panose="020B0609020204030204" pitchFamily="49" charset="0"/>
              </a:rPr>
              <a:t>hmed"</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p>
          <a:p>
            <a:r>
              <a:rPr lang="en-GB" b="0" dirty="0">
                <a:solidFill>
                  <a:srgbClr val="C586C0"/>
                </a:solidFill>
                <a:effectLst/>
                <a:latin typeface="Consolas" panose="020B0609020204030204" pitchFamily="49" charset="0"/>
              </a:rPr>
              <a:t>else</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    </a:t>
            </a:r>
            <a:r>
              <a:rPr lang="en-GB" b="0" dirty="0">
                <a:solidFill>
                  <a:srgbClr val="DCDCAA"/>
                </a:solidFill>
                <a:effectLst/>
                <a:latin typeface="Consolas" panose="020B0609020204030204" pitchFamily="49" charset="0"/>
              </a:rPr>
              <a:t>print</a:t>
            </a:r>
            <a:r>
              <a:rPr lang="en-GB" b="0" dirty="0">
                <a:solidFill>
                  <a:srgbClr val="D4D4D4"/>
                </a:solidFill>
                <a:effectLst/>
                <a:latin typeface="Consolas" panose="020B0609020204030204" pitchFamily="49" charset="0"/>
              </a:rPr>
              <a:t>(</a:t>
            </a:r>
            <a:r>
              <a:rPr lang="en-GB" b="0" dirty="0">
                <a:solidFill>
                  <a:srgbClr val="CE9178"/>
                </a:solidFill>
                <a:effectLst/>
                <a:latin typeface="Consolas" panose="020B0609020204030204" pitchFamily="49" charset="0"/>
              </a:rPr>
              <a:t>“Essam"</a:t>
            </a:r>
            <a:r>
              <a:rPr lang="en-GB" b="0" dirty="0">
                <a:solidFill>
                  <a:srgbClr val="D4D4D4"/>
                </a:solidFill>
                <a:effectLst/>
                <a:latin typeface="Consolas" panose="020B0609020204030204" pitchFamily="49" charset="0"/>
              </a:rPr>
              <a:t>)    </a:t>
            </a:r>
          </a:p>
        </p:txBody>
      </p:sp>
      <p:pic>
        <p:nvPicPr>
          <p:cNvPr id="7" name="Picture 6">
            <a:extLst>
              <a:ext uri="{FF2B5EF4-FFF2-40B4-BE49-F238E27FC236}">
                <a16:creationId xmlns:a16="http://schemas.microsoft.com/office/drawing/2014/main" id="{C89983E4-E3B9-5C75-48D3-616BA88504C3}"/>
              </a:ext>
            </a:extLst>
          </p:cNvPr>
          <p:cNvPicPr>
            <a:picLocks noChangeAspect="1"/>
          </p:cNvPicPr>
          <p:nvPr/>
        </p:nvPicPr>
        <p:blipFill>
          <a:blip r:embed="rId3"/>
          <a:stretch>
            <a:fillRect/>
          </a:stretch>
        </p:blipFill>
        <p:spPr>
          <a:xfrm>
            <a:off x="6587822" y="1642018"/>
            <a:ext cx="1609950" cy="3200847"/>
          </a:xfrm>
          <a:prstGeom prst="rect">
            <a:avLst/>
          </a:prstGeom>
        </p:spPr>
      </p:pic>
    </p:spTree>
    <p:extLst>
      <p:ext uri="{BB962C8B-B14F-4D97-AF65-F5344CB8AC3E}">
        <p14:creationId xmlns:p14="http://schemas.microsoft.com/office/powerpoint/2010/main" val="1012214759"/>
      </p:ext>
    </p:extLst>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3040</TotalTime>
  <Words>1224</Words>
  <Application>Microsoft Office PowerPoint</Application>
  <PresentationFormat>On-screen Show (16:9)</PresentationFormat>
  <Paragraphs>237</Paragraphs>
  <Slides>26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Baguet Script</vt:lpstr>
      <vt:lpstr>Wingdings</vt:lpstr>
      <vt:lpstr>Consolas</vt:lpstr>
      <vt:lpstr>Arial</vt:lpstr>
      <vt:lpstr>Söhne</vt:lpstr>
      <vt:lpstr>Golos Text Medium</vt:lpstr>
      <vt:lpstr>Bebas Neue</vt:lpstr>
      <vt:lpstr>Golos Text</vt:lpstr>
      <vt:lpstr>Artificial Intelligence by Slidesgo</vt:lpstr>
      <vt:lpstr>If statement </vt:lpstr>
      <vt:lpstr>PowerPoint Presentation</vt:lpstr>
      <vt:lpstr>If statement </vt:lpstr>
      <vt:lpstr>If statement </vt:lpstr>
      <vt:lpstr>PowerPoint Presentation</vt:lpstr>
      <vt:lpstr>If statement </vt:lpstr>
      <vt:lpstr>PowerPoint Presentation</vt:lpstr>
      <vt:lpstr>If statement</vt:lpstr>
      <vt:lpstr>Question</vt:lpstr>
      <vt:lpstr>PowerPoint Presentation</vt:lpstr>
      <vt:lpstr>For loop</vt:lpstr>
      <vt:lpstr>PowerPoint Presentation</vt:lpstr>
      <vt:lpstr>PowerPoint Presentation</vt:lpstr>
      <vt:lpstr>PowerPoint Presentation</vt:lpstr>
      <vt:lpstr>PowerPoint Presentation</vt:lpstr>
      <vt:lpstr>List</vt:lpstr>
      <vt:lpstr>PowerPoint Presentation</vt:lpstr>
      <vt:lpstr>PowerPoint Presentation</vt:lpstr>
      <vt:lpstr>PowerPoint Presentation</vt:lpstr>
      <vt:lpstr>PowerPoint Presentation</vt:lpstr>
      <vt:lpstr>PowerPoint Presentation</vt:lpstr>
      <vt:lpstr>Tuple  </vt:lpstr>
      <vt:lpstr>Tuple  </vt:lpstr>
      <vt:lpstr>Dictionary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Mastering Python</dc:title>
  <dc:creator>Ahmed</dc:creator>
  <cp:lastModifiedBy>اياد حسام محمد عبيد عبدالسلام</cp:lastModifiedBy>
  <cp:revision>13</cp:revision>
  <dcterms:modified xsi:type="dcterms:W3CDTF">2024-01-29T17:52:15Z</dcterms:modified>
</cp:coreProperties>
</file>