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Teko"/>
      <p:regular r:id="rId11"/>
      <p:bold r:id="rId12"/>
    </p:embeddedFont>
    <p:embeddedFont>
      <p:font typeface="Proxima Nova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roxima Nova Semibold"/>
      <p:regular r:id="rId18"/>
      <p:bold r:id="rId19"/>
      <p:boldItalic r:id="rId20"/>
    </p:embeddedFont>
    <p:embeddedFont>
      <p:font typeface="Electrolize"/>
      <p:regular r:id="rId21"/>
    </p:embeddedFont>
    <p:embeddedFont>
      <p:font typeface="Teko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Italic.fntdata"/><Relationship Id="rId22" Type="http://schemas.openxmlformats.org/officeDocument/2006/relationships/font" Target="fonts/TekoMedium-regular.fntdata"/><Relationship Id="rId21" Type="http://schemas.openxmlformats.org/officeDocument/2006/relationships/font" Target="fonts/Electrolize-regular.fntdata"/><Relationship Id="rId23" Type="http://schemas.openxmlformats.org/officeDocument/2006/relationships/font" Target="fonts/Tek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Teko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font" Target="fonts/Teko-bold.fntdata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ProximaNovaSemibold-bold.fntdata"/><Relationship Id="rId18" Type="http://schemas.openxmlformats.org/officeDocument/2006/relationships/font" Target="fonts/ProximaNov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068fd0a4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068fd0a4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068fd0a4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068fd0a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d6535e0d4_0_1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d6535e0d4_0_1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hasCustomPrompt="1"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" type="pic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6"/>
          <p:cNvSpPr/>
          <p:nvPr>
            <p:ph idx="2" type="pic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597350" y="3671275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5252250" y="3671275"/>
            <a:ext cx="2294400" cy="4302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15973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52522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4" name="Google Shape;174;p17"/>
          <p:cNvGrpSpPr/>
          <p:nvPr/>
        </p:nvGrpSpPr>
        <p:grpSpPr>
          <a:xfrm rot="10800000">
            <a:off x="-2140408" y="4503352"/>
            <a:ext cx="5253816" cy="1622108"/>
            <a:chOff x="5092229" y="-180802"/>
            <a:chExt cx="5253816" cy="162210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86" name="Google Shape;186;p1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2" type="body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5" type="subTitle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563624" y="2139696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2" type="subTitle"/>
          </p:nvPr>
        </p:nvSpPr>
        <p:spPr>
          <a:xfrm>
            <a:off x="5294376" y="2139696"/>
            <a:ext cx="214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subTitle"/>
          </p:nvPr>
        </p:nvSpPr>
        <p:spPr>
          <a:xfrm>
            <a:off x="1563624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4" type="subTitle"/>
          </p:nvPr>
        </p:nvSpPr>
        <p:spPr>
          <a:xfrm>
            <a:off x="5294376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5" type="subTitle"/>
          </p:nvPr>
        </p:nvSpPr>
        <p:spPr>
          <a:xfrm>
            <a:off x="1563624" y="1755648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6" type="subTitle"/>
          </p:nvPr>
        </p:nvSpPr>
        <p:spPr>
          <a:xfrm>
            <a:off x="5294376" y="1755648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7" type="subTitle"/>
          </p:nvPr>
        </p:nvSpPr>
        <p:spPr>
          <a:xfrm>
            <a:off x="1563624" y="3145536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8" type="subTitle"/>
          </p:nvPr>
        </p:nvSpPr>
        <p:spPr>
          <a:xfrm>
            <a:off x="5294376" y="3145536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2" type="subTitle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3" type="subTitle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4" type="subTitle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5" type="subTitle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6" type="subTitle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7" type="subTitle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8" type="subTitle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9" type="subTitle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13" type="subTitle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14" type="subTitle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15" type="subTitle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hasCustomPrompt="1" type="title"/>
          </p:nvPr>
        </p:nvSpPr>
        <p:spPr>
          <a:xfrm>
            <a:off x="715100" y="3022152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/>
          <p:nvPr>
            <p:ph idx="1" type="subTitle"/>
          </p:nvPr>
        </p:nvSpPr>
        <p:spPr>
          <a:xfrm>
            <a:off x="715100" y="3809753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hasCustomPrompt="1" idx="2" type="title"/>
          </p:nvPr>
        </p:nvSpPr>
        <p:spPr>
          <a:xfrm>
            <a:off x="3529200" y="3022156"/>
            <a:ext cx="2085600" cy="710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3" type="subTitle"/>
          </p:nvPr>
        </p:nvSpPr>
        <p:spPr>
          <a:xfrm>
            <a:off x="3529200" y="380976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4" type="title"/>
          </p:nvPr>
        </p:nvSpPr>
        <p:spPr>
          <a:xfrm>
            <a:off x="6343300" y="3022149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5" type="subTitle"/>
          </p:nvPr>
        </p:nvSpPr>
        <p:spPr>
          <a:xfrm>
            <a:off x="6343300" y="380975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5"/>
          <p:cNvGrpSpPr/>
          <p:nvPr/>
        </p:nvGrpSpPr>
        <p:grpSpPr>
          <a:xfrm>
            <a:off x="1453623" y="4581142"/>
            <a:ext cx="300770" cy="54726"/>
            <a:chOff x="4770650" y="685575"/>
            <a:chExt cx="158250" cy="28800"/>
          </a:xfrm>
        </p:grpSpPr>
        <p:sp>
          <p:nvSpPr>
            <p:cNvPr id="273" name="Google Shape;273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3429310" y="4581142"/>
            <a:ext cx="300770" cy="54726"/>
            <a:chOff x="4770650" y="685575"/>
            <a:chExt cx="158250" cy="28800"/>
          </a:xfrm>
        </p:grpSpPr>
        <p:sp>
          <p:nvSpPr>
            <p:cNvPr id="277" name="Google Shape;277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27"/>
          <p:cNvSpPr txBox="1"/>
          <p:nvPr>
            <p:ph idx="1" type="subTitle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8718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4792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8718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4792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" name="Google Shape;77;p10"/>
          <p:cNvGrpSpPr/>
          <p:nvPr/>
        </p:nvGrpSpPr>
        <p:grpSpPr>
          <a:xfrm flipH="1" rot="10800000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78" name="Google Shape;78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0"/>
          <p:cNvGrpSpPr/>
          <p:nvPr/>
        </p:nvGrpSpPr>
        <p:grpSpPr>
          <a:xfrm flipH="1">
            <a:off x="-1704672" y="188987"/>
            <a:ext cx="4563990" cy="1409125"/>
            <a:chOff x="5092229" y="-180802"/>
            <a:chExt cx="5253816" cy="1622108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 txBox="1"/>
          <p:nvPr>
            <p:ph type="ctrTitle"/>
          </p:nvPr>
        </p:nvSpPr>
        <p:spPr>
          <a:xfrm>
            <a:off x="4857750" y="13353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02F2F"/>
                </a:solidFill>
              </a:rPr>
              <a:t>CI/CD - A better way to build and ship products to marke</a:t>
            </a:r>
            <a:r>
              <a:rPr lang="en" sz="3200">
                <a:solidFill>
                  <a:srgbClr val="302F2F"/>
                </a:solidFill>
              </a:rPr>
              <a:t>t</a:t>
            </a:r>
            <a:endParaRPr sz="5000">
              <a:solidFill>
                <a:srgbClr val="302F2F"/>
              </a:solidFill>
            </a:endParaRPr>
          </a:p>
        </p:txBody>
      </p:sp>
      <p:sp>
        <p:nvSpPr>
          <p:cNvPr id="371" name="Google Shape;371;p33"/>
          <p:cNvSpPr txBox="1"/>
          <p:nvPr>
            <p:ph idx="1" type="subTitle"/>
          </p:nvPr>
        </p:nvSpPr>
        <p:spPr>
          <a:xfrm>
            <a:off x="4857750" y="2892300"/>
            <a:ext cx="3570900" cy="9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Benefits of CI/CD to achieve build and deploy automation within our company's products</a:t>
            </a:r>
            <a:endParaRPr sz="2300"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INTEGRATION</a:t>
            </a:r>
            <a:endParaRPr/>
          </a:p>
        </p:txBody>
      </p:sp>
      <p:sp>
        <p:nvSpPr>
          <p:cNvPr id="738" name="Google Shape;738;p34"/>
          <p:cNvSpPr txBox="1"/>
          <p:nvPr/>
        </p:nvSpPr>
        <p:spPr>
          <a:xfrm>
            <a:off x="720000" y="1385775"/>
            <a:ext cx="77040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The practice of merging all developers' working copies to a shared mainline several times a day. It's the process of "Making".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739" name="Google Shape;739;p34"/>
          <p:cNvGrpSpPr/>
          <p:nvPr/>
        </p:nvGrpSpPr>
        <p:grpSpPr>
          <a:xfrm>
            <a:off x="2608998" y="4092067"/>
            <a:ext cx="300770" cy="54726"/>
            <a:chOff x="4770650" y="685575"/>
            <a:chExt cx="158250" cy="28800"/>
          </a:xfrm>
        </p:grpSpPr>
        <p:sp>
          <p:nvSpPr>
            <p:cNvPr id="740" name="Google Shape;740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34"/>
          <p:cNvGrpSpPr/>
          <p:nvPr/>
        </p:nvGrpSpPr>
        <p:grpSpPr>
          <a:xfrm>
            <a:off x="6234232" y="4092067"/>
            <a:ext cx="300770" cy="54726"/>
            <a:chOff x="4770650" y="685575"/>
            <a:chExt cx="158250" cy="28800"/>
          </a:xfrm>
        </p:grpSpPr>
        <p:sp>
          <p:nvSpPr>
            <p:cNvPr id="744" name="Google Shape;744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4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48" name="Google Shape;748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34"/>
          <p:cNvSpPr txBox="1"/>
          <p:nvPr/>
        </p:nvSpPr>
        <p:spPr>
          <a:xfrm>
            <a:off x="720000" y="1995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Everything related to the code fits here, and it all culminates in the ultimate goal of CI: a high quality, deployable artifact!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55" name="Google Shape;755;p34"/>
          <p:cNvSpPr txBox="1"/>
          <p:nvPr/>
        </p:nvSpPr>
        <p:spPr>
          <a:xfrm>
            <a:off x="720000" y="2604975"/>
            <a:ext cx="77040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Some common CI-related phases might include: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Compile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Unit Test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Static Analysis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Dependency vulnerability testing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Store artifact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DEVELOPMENT</a:t>
            </a:r>
            <a:endParaRPr/>
          </a:p>
        </p:txBody>
      </p:sp>
      <p:sp>
        <p:nvSpPr>
          <p:cNvPr id="761" name="Google Shape;761;p35"/>
          <p:cNvSpPr txBox="1"/>
          <p:nvPr/>
        </p:nvSpPr>
        <p:spPr>
          <a:xfrm>
            <a:off x="720000" y="1385775"/>
            <a:ext cx="77040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 software engineering approach in which the value is delivered frequently through automated deployments.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762" name="Google Shape;762;p35"/>
          <p:cNvGrpSpPr/>
          <p:nvPr/>
        </p:nvGrpSpPr>
        <p:grpSpPr>
          <a:xfrm>
            <a:off x="2608998" y="4092067"/>
            <a:ext cx="300770" cy="54726"/>
            <a:chOff x="4770650" y="685575"/>
            <a:chExt cx="158250" cy="28800"/>
          </a:xfrm>
        </p:grpSpPr>
        <p:sp>
          <p:nvSpPr>
            <p:cNvPr id="763" name="Google Shape;763;p3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5"/>
          <p:cNvGrpSpPr/>
          <p:nvPr/>
        </p:nvGrpSpPr>
        <p:grpSpPr>
          <a:xfrm>
            <a:off x="6234232" y="4092067"/>
            <a:ext cx="300770" cy="54726"/>
            <a:chOff x="4770650" y="685575"/>
            <a:chExt cx="158250" cy="28800"/>
          </a:xfrm>
        </p:grpSpPr>
        <p:sp>
          <p:nvSpPr>
            <p:cNvPr id="767" name="Google Shape;767;p3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5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71" name="Google Shape;771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5"/>
          <p:cNvSpPr txBox="1"/>
          <p:nvPr/>
        </p:nvSpPr>
        <p:spPr>
          <a:xfrm>
            <a:off x="720000" y="1995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Everything related to deploying the artifact autonomously fits here. It's the process of "Moving" the artifact from the shelf to the spotlight without human intervention.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78" name="Google Shape;778;p35"/>
          <p:cNvSpPr txBox="1"/>
          <p:nvPr/>
        </p:nvSpPr>
        <p:spPr>
          <a:xfrm>
            <a:off x="720000" y="2604975"/>
            <a:ext cx="77040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Some common CD-related phases might include: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Creating and configuring infrastructure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Promoting to production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Smoke Testing (aka Verify)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Rollbacks in case if any failure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CI/CD at the Business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36"/>
          <p:cNvGrpSpPr/>
          <p:nvPr/>
        </p:nvGrpSpPr>
        <p:grpSpPr>
          <a:xfrm>
            <a:off x="2608998" y="4092067"/>
            <a:ext cx="300770" cy="54726"/>
            <a:chOff x="4770650" y="685575"/>
            <a:chExt cx="158250" cy="28800"/>
          </a:xfrm>
        </p:grpSpPr>
        <p:sp>
          <p:nvSpPr>
            <p:cNvPr id="785" name="Google Shape;785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6"/>
          <p:cNvGrpSpPr/>
          <p:nvPr/>
        </p:nvGrpSpPr>
        <p:grpSpPr>
          <a:xfrm>
            <a:off x="6234232" y="4092067"/>
            <a:ext cx="300770" cy="54726"/>
            <a:chOff x="4770650" y="685575"/>
            <a:chExt cx="158250" cy="28800"/>
          </a:xfrm>
        </p:grpSpPr>
        <p:sp>
          <p:nvSpPr>
            <p:cNvPr id="789" name="Google Shape;789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93" name="Google Shape;793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36"/>
          <p:cNvSpPr txBox="1"/>
          <p:nvPr/>
        </p:nvSpPr>
        <p:spPr>
          <a:xfrm>
            <a:off x="414625" y="1188275"/>
            <a:ext cx="84882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b="1"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The rationale of CI/CD is the famous saying: ‘a penny saved is a penny earned', so here's a preview of the benefits of setting up a CI/CD pipeline:</a:t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Automate Infrastructure Creation: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       	This will help to avoid cost by providing less human error, which means faster deployments.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Faster and More Frequent Production Deployments: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       	This would help to increase revenue by releasing new value-generating features more quickly.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Automated Smoke Tests: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       	This would help protect revenue by reducing downtime from a deploy-related crash or a major bug.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Detect Security Vulnerabilities: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       	This would help to avoid cost by preventing embarrassing or costly security holes.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Deploy to Production Without Manual Checks: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       	This would help to increase revenue by making features take less time to market.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lectrolize"/>
              <a:buChar char="-"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Detect Security Vulnerabilities: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       			This would help to avoid cost by preventing embarrassing or costly security holes.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"/>
          <p:cNvSpPr txBox="1"/>
          <p:nvPr/>
        </p:nvSpPr>
        <p:spPr>
          <a:xfrm>
            <a:off x="2714250" y="2171550"/>
            <a:ext cx="371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END</a:t>
            </a:r>
            <a:endParaRPr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