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1B91932E-32B6-3314-301B-04A8DCA4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0441" r="-1" b="69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60FC6E-8E7A-E078-C7CD-E02115B5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38" y="568376"/>
            <a:ext cx="9237436" cy="51340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Stock Price Forecasting Using Machine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325A-D25B-4D4D-9A4E-0925AEE3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26" y="2795715"/>
            <a:ext cx="7974719" cy="1278815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Supervised by Dr/ </a:t>
            </a:r>
            <a:r>
              <a:rPr lang="en-US" sz="2800" b="1" dirty="0" err="1">
                <a:solidFill>
                  <a:schemeClr val="tx2"/>
                </a:solidFill>
              </a:rPr>
              <a:t>Diaa</a:t>
            </a:r>
            <a:r>
              <a:rPr lang="en-US" sz="2800" b="1" dirty="0">
                <a:solidFill>
                  <a:schemeClr val="tx2"/>
                </a:solidFill>
              </a:rPr>
              <a:t> Salama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&amp; Dr/ Donia Mostafa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82AB0-E1ED-2291-0B2B-57495472344A}"/>
              </a:ext>
            </a:extLst>
          </p:cNvPr>
          <p:cNvSpPr txBox="1"/>
          <p:nvPr/>
        </p:nvSpPr>
        <p:spPr>
          <a:xfrm>
            <a:off x="6440908" y="4594395"/>
            <a:ext cx="60665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Done by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Team Leader: Ahmed </a:t>
            </a:r>
            <a:r>
              <a:rPr lang="en-US" sz="2400" b="1" dirty="0" err="1">
                <a:solidFill>
                  <a:schemeClr val="tx2"/>
                </a:solidFill>
              </a:rPr>
              <a:t>AbdelRahman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Ahmed Mohamed Adel</a:t>
            </a:r>
          </a:p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Adham</a:t>
            </a:r>
            <a:r>
              <a:rPr lang="en-US" sz="2400" b="1" dirty="0">
                <a:solidFill>
                  <a:schemeClr val="tx2"/>
                </a:solidFill>
              </a:rPr>
              <a:t> Said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Bassel </a:t>
            </a:r>
            <a:r>
              <a:rPr lang="en-US" sz="2400" b="1" dirty="0" err="1">
                <a:solidFill>
                  <a:schemeClr val="tx2"/>
                </a:solidFill>
              </a:rPr>
              <a:t>AbdelRahim</a:t>
            </a:r>
            <a:endParaRPr lang="en-US" sz="2400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5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E32-0E0C-A402-6CD4-3F59A58B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9F94-41BD-536B-CD25-2AC71AFD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4283"/>
            <a:ext cx="11734800" cy="4351338"/>
          </a:xfrm>
        </p:spPr>
        <p:txBody>
          <a:bodyPr/>
          <a:lstStyle/>
          <a:p>
            <a:pPr algn="just"/>
            <a:r>
              <a:rPr lang="en-US" dirty="0"/>
              <a:t>It's like a correction tool for features that have strong influences, making our predictions more accurate.</a:t>
            </a:r>
          </a:p>
          <a:p>
            <a:pPr algn="just"/>
            <a:r>
              <a:rPr lang="en-US" dirty="0"/>
              <a:t>In our analysis, it consistently demonstrated the highest accuracies across all three datasets, showcasing its effectiveness in improving predictive performance.</a:t>
            </a:r>
          </a:p>
          <a:p>
            <a:pPr algn="just"/>
            <a:r>
              <a:rPr lang="en-US" dirty="0"/>
              <a:t>Helps prevent overfitting in linear regression by shrinking large coefficients.</a:t>
            </a:r>
          </a:p>
        </p:txBody>
      </p:sp>
    </p:spTree>
    <p:extLst>
      <p:ext uri="{BB962C8B-B14F-4D97-AF65-F5344CB8AC3E}">
        <p14:creationId xmlns:p14="http://schemas.microsoft.com/office/powerpoint/2010/main" val="40219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9905-F8BA-D7D6-5AA8-6FD79D3C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Autoregressive Integrated Moving Average (ARIMA)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5A7A-4FFE-CD3D-ED4B-F708533F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86031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It is a powerful and widely used statistical method for analyzing and forecasting time series data.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Autoregression (AR), involves using the dependent relationship between an observation and a number of lagged observations.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Differencing (I), is used to make the time series stationary, which means that its statistical properties like mean, and variance are constant over time.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Moving Average (MA), the moving average component models the error of the model as a linear combination of error terms from past observations.</a:t>
            </a:r>
          </a:p>
        </p:txBody>
      </p:sp>
    </p:spTree>
    <p:extLst>
      <p:ext uri="{BB962C8B-B14F-4D97-AF65-F5344CB8AC3E}">
        <p14:creationId xmlns:p14="http://schemas.microsoft.com/office/powerpoint/2010/main" val="27846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3F23-4B5F-631B-F593-C175911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Extreme Gradient Boosting (XGB)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B7E-8106-6BD1-B68A-FF5D50BC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47816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Is an advanced machine learning algorithm based on the gradient boosting framework.</a:t>
            </a:r>
          </a:p>
          <a:p>
            <a:pPr algn="just"/>
            <a:r>
              <a:rPr lang="en-US" dirty="0"/>
              <a:t>It is designed to be highly efficient, flexible, and portable, making it a popular choice for both regression and classification tasks.</a:t>
            </a:r>
          </a:p>
          <a:p>
            <a:pPr algn="just"/>
            <a:r>
              <a:rPr lang="en-US" dirty="0"/>
              <a:t> The key concepts behind </a:t>
            </a:r>
            <a:r>
              <a:rPr lang="en-US" dirty="0" err="1"/>
              <a:t>XGBoost</a:t>
            </a:r>
            <a:r>
              <a:rPr lang="en-US" dirty="0"/>
              <a:t> revolve around boosting, an ensemble technique that combines the predictions of multiple weak learners (typically decision trees) to create a strong predictive model.</a:t>
            </a:r>
          </a:p>
        </p:txBody>
      </p:sp>
    </p:spTree>
    <p:extLst>
      <p:ext uri="{BB962C8B-B14F-4D97-AF65-F5344CB8AC3E}">
        <p14:creationId xmlns:p14="http://schemas.microsoft.com/office/powerpoint/2010/main" val="145608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B5B8B-1859-452F-A82A-CDD8D251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5BF84F9-3CC3-492E-BF19-8E32FBB3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0CCF3E0C-EF46-4FD7-8134-966F9FE8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37" y="-7620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31B48-6BE3-4AAA-D12D-496B851D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5"/>
            <a:ext cx="4952999" cy="22441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Gradient Boosting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1DB99F-45AB-B54E-2DD7-10827DDF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885" y="3276600"/>
            <a:ext cx="6995135" cy="2744892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Is an ensemble method that instead of fitting a single model to the data set, it creates more than one model most commonly decision trees.</a:t>
            </a:r>
          </a:p>
          <a:p>
            <a:r>
              <a:rPr lang="en-US" sz="2600" dirty="0">
                <a:solidFill>
                  <a:schemeClr val="tx1"/>
                </a:solidFill>
              </a:rPr>
              <a:t>Where each model tries to improve the results of the previous model by focusing on correctly predicting the errors, until a final optimized model is reached.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24DBF-4084-EE2B-5136-387C34DF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950" y="314585"/>
            <a:ext cx="5121956" cy="3386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ADB7C-7230-4AD4-0605-5D98F6A104D7}"/>
              </a:ext>
            </a:extLst>
          </p:cNvPr>
          <p:cNvSpPr txBox="1"/>
          <p:nvPr/>
        </p:nvSpPr>
        <p:spPr>
          <a:xfrm>
            <a:off x="6623427" y="3943441"/>
            <a:ext cx="567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Pros: High predictive accuracy due to the sequential correction of errors.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Flexibility to use different loss functions and weak learners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419A3-FF64-2C3F-0E50-81F2CEFCFC09}"/>
              </a:ext>
            </a:extLst>
          </p:cNvPr>
          <p:cNvSpPr txBox="1"/>
          <p:nvPr/>
        </p:nvSpPr>
        <p:spPr>
          <a:xfrm>
            <a:off x="6626432" y="5191330"/>
            <a:ext cx="5125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Cons: Can be prone to overfitting, especially with a large number of iterations.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Computationally intensive and time-consuming.</a:t>
            </a:r>
          </a:p>
        </p:txBody>
      </p:sp>
    </p:spTree>
    <p:extLst>
      <p:ext uri="{BB962C8B-B14F-4D97-AF65-F5344CB8AC3E}">
        <p14:creationId xmlns:p14="http://schemas.microsoft.com/office/powerpoint/2010/main" val="12659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28D677-E857-4BF5-B3FB-25C771F5B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EF1EB5-A111-4BA4-9BCC-27B3B0C57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E80B8A-977C-4C71-B6FC-7C0C3E6E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BAF2A-D42F-4B2D-B4CF-AFDACF90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66ACA5-97DE-4A0A-BD44-A951B682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291560-00A5-4FF5-84AA-937BAF1E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EF0DC8-456C-4C69-8579-84379D80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BF7994-42A4-4E6B-B9E3-13A16DC0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FDEC70-D695-48AE-A027-D479087EE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DE3998-4152-4168-95E4-1EAD7F79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02CDCE9-08C5-447B-8FFF-A1902323F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B86E7-B504-430F-BFA7-EBC61BEC3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5FDC56-E13A-4C7D-A602-9D3995554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B091E5-E350-4287-BFAE-48205A32A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20969A8-4DEB-4E19-A8F2-4A7F1401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1EA483-764C-4EF9-B7A3-882C7DDE1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F5F9D6E-699A-4360-9730-E2C65C1F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2D73A30-D74A-4177-9489-C201EB72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BAD378-70AB-4C53-8FB6-9E37810B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1E0702-FD3E-4935-A4F0-27BF788D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AAE06B-5588-4EA0-8B73-12E94A48A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D9B261-9E3D-41A8-8939-3C5B98A29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466BC-377F-46E2-AC43-8893EFDE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AE60BE-DBC8-40C9-A6D6-D5E9E71C8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127C28A-1083-460C-8322-46AD6A964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8BF843-7022-404F-B728-5BC10FB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B052DD9-BF2B-43C7-952A-D5FE0432D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452FE4-F93C-4A5E-B723-012AC4CE7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360E047-34D6-4014-AE14-6E82475DB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282AC0-AE46-454A-8B23-5C07DBA4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5526549-A8B7-434B-960B-11A5EDC9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75C48E2-CDB9-4069-8964-96023827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199DE0-77A6-474F-BED3-3725A17A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55A890-FC31-4351-9ACE-5DD3CA46D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E1378A-A79C-4568-865D-0D7B3AD83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B12DBC-5F7C-4AB1-B227-E20C6CABF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3E1181-9D12-495B-BE71-C5784FB7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0A8C9A1-A349-4D35-96E9-04D134391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096D4C-D2D3-435E-9572-10F62B318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B9BEB3-4C81-4DAB-9287-0EFEE8BB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2EA5343-255E-4828-9109-F523E35C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E11D57-A01A-427E-9275-9CB3B564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1A7606-EB9D-4E6E-A7E5-9E6F61603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7600C0-19D2-4D28-9C97-577D603CA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61C0495-E0EA-40D4-89B1-60B4F3CD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DCB3F12-C8FC-4507-B48D-9F71E0784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AEE24A-5B32-4791-A745-C54E00D85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59E15CD-1268-4492-8400-E483AD4D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3D9089-7157-4A37-A56B-811B31551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FAE4DF-42CF-4CE9-B0AA-8E3BEFD3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A339B6-BDDC-4279-B1B0-4E1D908FA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7B740E-FB86-4CD9-AFF0-A57E3CA2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0BF21D4-EC38-4E06-80E2-FE77344E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9659B1-49C2-4B23-B59B-7552BB859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B4DF5E-22E4-462A-918C-BE99CDC86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A710CB0-6939-4FF3-B30C-674595DAA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07EE4F-993B-4E3C-8791-88E83AF8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50EFB7E-EAF2-440F-A03B-624F0751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28B1CEE-57C4-419E-A802-69C7C043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34811E-5B18-403E-B92F-3F94E2BAD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7A21F78-8407-48DD-8DAF-9B8FEA8CC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12484EE-AACC-443D-8079-25E06B503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13168" y="-26187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394A0-B7FD-248D-82CB-CDA1552C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6"/>
            <a:ext cx="11347577" cy="1794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Results</a:t>
            </a:r>
            <a:br>
              <a:rPr lang="en-US" sz="5400" b="1" dirty="0"/>
            </a:br>
            <a:r>
              <a:rPr lang="en-US" sz="5400" b="1" dirty="0"/>
              <a:t>Netflix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7A4AB-25DF-FDD5-47A6-5F7F28A1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059" y="2457372"/>
            <a:ext cx="6790288" cy="4057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24A52-73E5-EEC9-E5F4-FF91C42B605D}"/>
              </a:ext>
            </a:extLst>
          </p:cNvPr>
          <p:cNvSpPr txBox="1"/>
          <p:nvPr/>
        </p:nvSpPr>
        <p:spPr>
          <a:xfrm>
            <a:off x="-16911" y="3486435"/>
            <a:ext cx="53847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We found in the 1st data set that; Ridge Regression has the highest accuracy with </a:t>
            </a:r>
            <a:r>
              <a:rPr lang="en-US" sz="2600" b="1" dirty="0">
                <a:solidFill>
                  <a:srgbClr val="FFFFFF"/>
                </a:solidFill>
              </a:rPr>
              <a:t>99.8%</a:t>
            </a:r>
            <a:r>
              <a:rPr lang="en-US" sz="26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49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B2F-3D65-8F92-DA89-0D8ED63D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Results</a:t>
            </a:r>
            <a:br>
              <a:rPr lang="en-US" sz="4400" b="1" dirty="0"/>
            </a:br>
            <a:r>
              <a:rPr lang="en-US" sz="4400" b="1" dirty="0"/>
              <a:t>Google Stock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408E-7D6B-03AD-F41E-71B4E9D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3428999"/>
            <a:ext cx="4925961" cy="2747963"/>
          </a:xfrm>
        </p:spPr>
        <p:txBody>
          <a:bodyPr/>
          <a:lstStyle/>
          <a:p>
            <a:r>
              <a:rPr lang="en-US" sz="2600" dirty="0"/>
              <a:t>Also, we found in the 2</a:t>
            </a:r>
            <a:r>
              <a:rPr lang="en-US" sz="2600" baseline="30000" dirty="0"/>
              <a:t>nd</a:t>
            </a:r>
            <a:r>
              <a:rPr lang="en-US" sz="2600" dirty="0"/>
              <a:t> data set that; Ridge Regression has the highest accuracy with </a:t>
            </a:r>
            <a:r>
              <a:rPr lang="en-US" sz="2600" b="1" dirty="0"/>
              <a:t>99.7%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478C1-44D6-F78B-A15F-8155F81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2506097"/>
            <a:ext cx="6953449" cy="40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D83-5192-AE84-C971-475CF8BD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Results</a:t>
            </a:r>
            <a:br>
              <a:rPr lang="en-US" sz="4400" b="1" dirty="0"/>
            </a:br>
            <a:r>
              <a:rPr lang="en-US" sz="4400" b="1" dirty="0"/>
              <a:t>Yahoo Stock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36E7-929F-937E-FDB6-23BEDB48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3283973"/>
            <a:ext cx="4973718" cy="2892989"/>
          </a:xfrm>
        </p:spPr>
        <p:txBody>
          <a:bodyPr/>
          <a:lstStyle/>
          <a:p>
            <a:r>
              <a:rPr lang="en-US" dirty="0"/>
              <a:t>Again, in the 3</a:t>
            </a:r>
            <a:r>
              <a:rPr lang="en-US" baseline="30000" dirty="0"/>
              <a:t>rd</a:t>
            </a:r>
            <a:r>
              <a:rPr lang="en-US" dirty="0"/>
              <a:t> data set  we found that Ridge Regression has the highest accuracy with </a:t>
            </a:r>
            <a:r>
              <a:rPr lang="en-US" b="1" dirty="0"/>
              <a:t>99.9%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90320-1A24-D310-28B9-E73B00C8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08" y="2489322"/>
            <a:ext cx="6672592" cy="40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A489-EB12-267F-009D-E4C89D62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Conclusion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FFDE-7151-B593-59A4-E1218966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studying the results, we found that the Ridge Regression Model dominates the accuracies in the three data sets.</a:t>
            </a:r>
          </a:p>
          <a:p>
            <a:r>
              <a:rPr lang="en-US" dirty="0"/>
              <a:t>With average accuracy </a:t>
            </a:r>
            <a:r>
              <a:rPr lang="en-US" b="1" dirty="0"/>
              <a:t>99.8%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200" b="1" dirty="0"/>
              <a:t>So, Ridge Regression is the best model from the 5 models in Stock Price Forecasting</a:t>
            </a:r>
          </a:p>
        </p:txBody>
      </p:sp>
    </p:spTree>
    <p:extLst>
      <p:ext uri="{BB962C8B-B14F-4D97-AF65-F5344CB8AC3E}">
        <p14:creationId xmlns:p14="http://schemas.microsoft.com/office/powerpoint/2010/main" val="62487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AA0-782D-912B-C004-E1709A65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6075004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69B6-E8B7-F5E4-07E6-8B3192CC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38683"/>
            <a:ext cx="10722932" cy="23827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AA3-06FF-E960-C068-704A276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Outlines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FE4A-ED25-9305-AFB2-37AC3D64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  <a:p>
            <a:r>
              <a:rPr lang="en-US" sz="3200" b="1" dirty="0"/>
              <a:t>Data Sets</a:t>
            </a:r>
          </a:p>
          <a:p>
            <a:r>
              <a:rPr lang="en-US" sz="3200" b="1" dirty="0"/>
              <a:t>Preprocessing Data</a:t>
            </a:r>
          </a:p>
          <a:p>
            <a:r>
              <a:rPr lang="en-US" sz="3200" b="1" dirty="0"/>
              <a:t>Models</a:t>
            </a:r>
          </a:p>
          <a:p>
            <a:r>
              <a:rPr lang="en-US" sz="3200" b="1" dirty="0"/>
              <a:t>Results</a:t>
            </a:r>
          </a:p>
          <a:p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624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6CC7-43C3-FF0B-40C3-5F1432C8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EDA9-16CF-9605-9BF3-2F861491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3329"/>
            <a:ext cx="11410335" cy="5193737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Identify the most reliable model for prediction.</a:t>
            </a:r>
          </a:p>
          <a:p>
            <a:r>
              <a:rPr lang="en-US" sz="3000" dirty="0"/>
              <a:t>Impact of ML and DL: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Transformed the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Leverage historical data for more accurate predictions</a:t>
            </a:r>
          </a:p>
          <a:p>
            <a:r>
              <a:rPr lang="en-US" sz="3000" dirty="0"/>
              <a:t>Evaluation Metrics: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Mean Squared Error (MSE)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Mean Absolute Error (MAE)</a:t>
            </a:r>
          </a:p>
          <a:p>
            <a:r>
              <a:rPr lang="en-US" sz="3000" dirty="0"/>
              <a:t>Explore how ML and DL techniques enhance stock price forecasting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52F6-1D80-7CC3-F591-C457069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722932" cy="1325563"/>
          </a:xfrm>
        </p:spPr>
        <p:txBody>
          <a:bodyPr/>
          <a:lstStyle/>
          <a:p>
            <a:pPr algn="ctr"/>
            <a:r>
              <a:rPr lang="en-US" b="1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8896-1FA9-94DD-6CFA-3A03A37A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039"/>
            <a:ext cx="10722932" cy="55847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We have three data sets: </a:t>
            </a:r>
          </a:p>
          <a:p>
            <a:pPr marL="0" indent="0">
              <a:buNone/>
            </a:pPr>
            <a:r>
              <a:rPr lang="en-US" b="1" dirty="0"/>
              <a:t>	1. Netflix Stock</a:t>
            </a:r>
          </a:p>
          <a:p>
            <a:pPr marL="0" indent="0">
              <a:buNone/>
            </a:pPr>
            <a:r>
              <a:rPr lang="en-US" b="1" dirty="0"/>
              <a:t>	2. </a:t>
            </a:r>
            <a:r>
              <a:rPr lang="en-US" b="1" dirty="0" err="1"/>
              <a:t>yahoo_Stock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3. </a:t>
            </a:r>
            <a:r>
              <a:rPr lang="en-US" b="1" dirty="0" err="1"/>
              <a:t>Google_Stock_Price</a:t>
            </a:r>
            <a:endParaRPr lang="en-US" b="1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"Date" </a:t>
            </a:r>
            <a:r>
              <a:rPr lang="en-US" dirty="0"/>
              <a:t>attribute serves as the primary temporal reference for the data</a:t>
            </a:r>
          </a:p>
          <a:p>
            <a:pPr algn="just"/>
            <a:r>
              <a:rPr lang="en-US" b="1" dirty="0"/>
              <a:t>"Open“</a:t>
            </a:r>
            <a:r>
              <a:rPr lang="en-US" dirty="0"/>
              <a:t>, </a:t>
            </a:r>
            <a:r>
              <a:rPr lang="en-US" b="1" dirty="0"/>
              <a:t>"High“</a:t>
            </a:r>
            <a:r>
              <a:rPr lang="en-US" dirty="0"/>
              <a:t>,</a:t>
            </a:r>
            <a:r>
              <a:rPr lang="en-US" b="1" dirty="0"/>
              <a:t> "Low“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"Close" </a:t>
            </a:r>
            <a:r>
              <a:rPr lang="en-US" dirty="0"/>
              <a:t>represent the opening, highest, lowest, and closing prices of the stock, respectively, during the trading day.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"Volume" </a:t>
            </a:r>
            <a:r>
              <a:rPr lang="en-US" dirty="0"/>
              <a:t>attribute represents the total trading volume of the stock for the day.</a:t>
            </a:r>
          </a:p>
        </p:txBody>
      </p:sp>
    </p:spTree>
    <p:extLst>
      <p:ext uri="{BB962C8B-B14F-4D97-AF65-F5344CB8AC3E}">
        <p14:creationId xmlns:p14="http://schemas.microsoft.com/office/powerpoint/2010/main" val="1375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2E99B-ADA7-4828-85E9-B06335C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47311" y="1896700"/>
            <a:ext cx="6858000" cy="3064605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53159-FFB3-7DF9-0FC1-144918C7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35" y="1035437"/>
            <a:ext cx="5340296" cy="23480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>
                    <a:alpha val="80000"/>
                  </a:schemeClr>
                </a:solidFill>
              </a:rPr>
              <a:t>Data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91F7F6-E2FD-6B78-CFCA-83AD2284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5" y="1427863"/>
            <a:ext cx="5317252" cy="248581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58274B-CAAA-3D2E-97E9-D588B7AB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271" y="3152136"/>
            <a:ext cx="3742825" cy="10962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All the data are numerical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C8EC8-994E-CAEE-D4AD-19BF822E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68" y="4082853"/>
            <a:ext cx="5472938" cy="22986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B3F01-F353-E2DF-0649-B100ECB6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3" y="4124456"/>
            <a:ext cx="5298845" cy="21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AF5E-731E-A252-23B8-92E9136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BAC5-26FE-4347-A108-D569E2DE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Converting index “date” to </a:t>
            </a:r>
            <a:r>
              <a:rPr lang="en-US" sz="2400" dirty="0" err="1"/>
              <a:t>date_time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Checking for missing values.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Measuring correlation between features and each other and the target.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Creating lag and window features such as: creating three features that are the closing price but shifted backwards, ratio between closing and opening prices, creating a column that computes the rolling mean of the close price for every 30 days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Creating a column that measures the ratio between the rolling mean and the closing price to detect any days in which the closing price was high.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7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0613-3F8C-B254-5D13-A8C6B53D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2FA9-CD07-07AC-FEF6-87D17081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outliers and removing the extreme outliers from volume column.</a:t>
            </a:r>
          </a:p>
          <a:p>
            <a:r>
              <a:rPr lang="en-US" dirty="0"/>
              <a:t>Applying standard scaler due to the presence of outliers</a:t>
            </a:r>
          </a:p>
        </p:txBody>
      </p:sp>
    </p:spTree>
    <p:extLst>
      <p:ext uri="{BB962C8B-B14F-4D97-AF65-F5344CB8AC3E}">
        <p14:creationId xmlns:p14="http://schemas.microsoft.com/office/powerpoint/2010/main" val="8337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4F1F-B3EC-35EC-8450-7E9EA02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0B78-51C2-68A1-877A-208B3257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5 Models for </a:t>
            </a:r>
            <a:r>
              <a:rPr lang="en-US" dirty="0" err="1"/>
              <a:t>forcasting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using Weighted Moving Average (WMA)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Ridge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Autoregressive Integrated Moving Average (ARIMA)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Extreme Gradient Boosting (XGB)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Gradient Boosting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0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49AC34-F14F-BC0A-AB1B-C70BD29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00" y="635396"/>
            <a:ext cx="6964709" cy="2240735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chemeClr val="tx2"/>
                </a:solidFill>
              </a:rPr>
              <a:t>Linear Regression using Weighted Moving Average (WMA)</a:t>
            </a:r>
            <a:br>
              <a:rPr lang="en-US" sz="3100" dirty="0">
                <a:solidFill>
                  <a:schemeClr val="tx2"/>
                </a:solidFill>
              </a:rPr>
            </a:b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6F4176-2039-476C-9AE7-A25CBA97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05" y="2262018"/>
            <a:ext cx="7458351" cy="19293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LR models the relationship between a dependent variable (target) and one or more independent variables (predictors) by fitting a linear equation to observed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4A181-63B6-54F3-2AFB-D421859F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676" y="1166790"/>
            <a:ext cx="3830702" cy="271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CF9F0-012D-AB78-7FE0-B44EEB49B278}"/>
              </a:ext>
            </a:extLst>
          </p:cNvPr>
          <p:cNvSpPr txBox="1"/>
          <p:nvPr/>
        </p:nvSpPr>
        <p:spPr>
          <a:xfrm>
            <a:off x="192948" y="4112853"/>
            <a:ext cx="7458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WMA process involves assigning varying weights to data points within a moving average calculation.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EC707-BFCE-53FA-DEB9-AB021407C374}"/>
              </a:ext>
            </a:extLst>
          </p:cNvPr>
          <p:cNvSpPr txBox="1"/>
          <p:nvPr/>
        </p:nvSpPr>
        <p:spPr>
          <a:xfrm>
            <a:off x="192527" y="5106130"/>
            <a:ext cx="7402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This method is utilized to smooth a realized time series and identify short-term, long-term trends, and seasonal components effectively.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5D10C-D4E3-B93D-FFFE-A23D3248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40" y="4749365"/>
            <a:ext cx="4422658" cy="7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46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874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Posterama</vt:lpstr>
      <vt:lpstr>SineVTI</vt:lpstr>
      <vt:lpstr>Stock Price Forecasting Using Machine and Deep learning</vt:lpstr>
      <vt:lpstr>Outlines </vt:lpstr>
      <vt:lpstr>Introduction</vt:lpstr>
      <vt:lpstr>Data Sets</vt:lpstr>
      <vt:lpstr>Data Information</vt:lpstr>
      <vt:lpstr>Data Preprocessing</vt:lpstr>
      <vt:lpstr>Data Preprocessing</vt:lpstr>
      <vt:lpstr>Models</vt:lpstr>
      <vt:lpstr>Linear Regression using Weighted Moving Average (WMA) </vt:lpstr>
      <vt:lpstr>Ridge Regression</vt:lpstr>
      <vt:lpstr>Autoregressive Integrated Moving Average (ARIMA)</vt:lpstr>
      <vt:lpstr>Extreme Gradient Boosting (XGB) </vt:lpstr>
      <vt:lpstr>Gradient Boosting </vt:lpstr>
      <vt:lpstr>Results Netflix Stock</vt:lpstr>
      <vt:lpstr>Results Google Stock</vt:lpstr>
      <vt:lpstr>Results Yahoo Stock</vt:lpstr>
      <vt:lpstr>Conclusion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 Using Machine and Deep learning</dc:title>
  <dc:creator>Bassel Shaaban</dc:creator>
  <cp:lastModifiedBy>Ahmed Abdelrahman</cp:lastModifiedBy>
  <cp:revision>2</cp:revision>
  <dcterms:created xsi:type="dcterms:W3CDTF">2024-05-27T22:10:58Z</dcterms:created>
  <dcterms:modified xsi:type="dcterms:W3CDTF">2024-05-28T05:59:20Z</dcterms:modified>
</cp:coreProperties>
</file>