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2"/>
    <p:sldId id="257" r:id="rId33"/>
    <p:sldId id="258" r:id="rId34"/>
    <p:sldId id="259" r:id="rId35"/>
    <p:sldId id="260" r:id="rId36"/>
    <p:sldId id="261" r:id="rId37"/>
    <p:sldId id="262" r:id="rId38"/>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Montserrat" charset="1" panose="00000500000000000000"/>
      <p:regular r:id="rId14"/>
    </p:embeddedFont>
    <p:embeddedFont>
      <p:font typeface="Montserrat Bold" charset="1" panose="00000800000000000000"/>
      <p:regular r:id="rId15"/>
    </p:embeddedFont>
    <p:embeddedFont>
      <p:font typeface="Montserrat Italics" charset="1" panose="00000500000000000000"/>
      <p:regular r:id="rId16"/>
    </p:embeddedFont>
    <p:embeddedFont>
      <p:font typeface="Montserrat Bold Italics" charset="1" panose="00000800000000000000"/>
      <p:regular r:id="rId17"/>
    </p:embeddedFont>
    <p:embeddedFont>
      <p:font typeface="Montserrat Thin" charset="1" panose="00000300000000000000"/>
      <p:regular r:id="rId18"/>
    </p:embeddedFont>
    <p:embeddedFont>
      <p:font typeface="Montserrat Thin Italics" charset="1" panose="00000300000000000000"/>
      <p:regular r:id="rId19"/>
    </p:embeddedFont>
    <p:embeddedFont>
      <p:font typeface="Montserrat Extra-Light" charset="1" panose="00000300000000000000"/>
      <p:regular r:id="rId20"/>
    </p:embeddedFont>
    <p:embeddedFont>
      <p:font typeface="Montserrat Extra-Light Italics" charset="1" panose="00000300000000000000"/>
      <p:regular r:id="rId21"/>
    </p:embeddedFont>
    <p:embeddedFont>
      <p:font typeface="Montserrat Light" charset="1" panose="00000400000000000000"/>
      <p:regular r:id="rId22"/>
    </p:embeddedFont>
    <p:embeddedFont>
      <p:font typeface="Montserrat Light Italics" charset="1" panose="00000400000000000000"/>
      <p:regular r:id="rId23"/>
    </p:embeddedFont>
    <p:embeddedFont>
      <p:font typeface="Montserrat Medium" charset="1" panose="00000600000000000000"/>
      <p:regular r:id="rId24"/>
    </p:embeddedFont>
    <p:embeddedFont>
      <p:font typeface="Montserrat Medium Italics" charset="1" panose="00000600000000000000"/>
      <p:regular r:id="rId25"/>
    </p:embeddedFont>
    <p:embeddedFont>
      <p:font typeface="Montserrat Semi-Bold" charset="1" panose="00000700000000000000"/>
      <p:regular r:id="rId26"/>
    </p:embeddedFont>
    <p:embeddedFont>
      <p:font typeface="Montserrat Semi-Bold Italics" charset="1" panose="00000700000000000000"/>
      <p:regular r:id="rId27"/>
    </p:embeddedFont>
    <p:embeddedFont>
      <p:font typeface="Montserrat Ultra-Bold" charset="1" panose="00000900000000000000"/>
      <p:regular r:id="rId28"/>
    </p:embeddedFont>
    <p:embeddedFont>
      <p:font typeface="Montserrat Ultra-Bold Italics" charset="1" panose="00000900000000000000"/>
      <p:regular r:id="rId29"/>
    </p:embeddedFont>
    <p:embeddedFont>
      <p:font typeface="Montserrat Heavy" charset="1" panose="00000A00000000000000"/>
      <p:regular r:id="rId30"/>
    </p:embeddedFont>
    <p:embeddedFont>
      <p:font typeface="Montserrat Heavy Italics" charset="1" panose="00000A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slides/slide1.xml" Type="http://schemas.openxmlformats.org/officeDocument/2006/relationships/slide"/><Relationship Id="rId33" Target="slides/slide2.xml" Type="http://schemas.openxmlformats.org/officeDocument/2006/relationships/slide"/><Relationship Id="rId34" Target="slides/slide3.xml" Type="http://schemas.openxmlformats.org/officeDocument/2006/relationships/slide"/><Relationship Id="rId35" Target="slides/slide4.xml" Type="http://schemas.openxmlformats.org/officeDocument/2006/relationships/slide"/><Relationship Id="rId36" Target="slides/slide5.xml" Type="http://schemas.openxmlformats.org/officeDocument/2006/relationships/slide"/><Relationship Id="rId37" Target="slides/slide6.xml" Type="http://schemas.openxmlformats.org/officeDocument/2006/relationships/slide"/><Relationship Id="rId38" Target="slides/slide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4.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75C4C0"/>
        </a:solidFill>
      </p:bgPr>
    </p:bg>
    <p:spTree>
      <p:nvGrpSpPr>
        <p:cNvPr id="1" name=""/>
        <p:cNvGrpSpPr/>
        <p:nvPr/>
      </p:nvGrpSpPr>
      <p:grpSpPr>
        <a:xfrm>
          <a:off x="0" y="0"/>
          <a:ext cx="0" cy="0"/>
          <a:chOff x="0" y="0"/>
          <a:chExt cx="0" cy="0"/>
        </a:xfrm>
      </p:grpSpPr>
      <p:sp>
        <p:nvSpPr>
          <p:cNvPr name="Freeform 2" id="2"/>
          <p:cNvSpPr/>
          <p:nvPr/>
        </p:nvSpPr>
        <p:spPr>
          <a:xfrm flipH="false" flipV="false" rot="0">
            <a:off x="-63503" y="-63503"/>
            <a:ext cx="17002049" cy="9636119"/>
          </a:xfrm>
          <a:custGeom>
            <a:avLst/>
            <a:gdLst/>
            <a:ahLst/>
            <a:cxnLst/>
            <a:rect r="r" b="b" t="t" l="l"/>
            <a:pathLst>
              <a:path h="9636119" w="17002049">
                <a:moveTo>
                  <a:pt x="0" y="0"/>
                </a:moveTo>
                <a:lnTo>
                  <a:pt x="17002049" y="0"/>
                </a:lnTo>
                <a:lnTo>
                  <a:pt x="17002049" y="9636118"/>
                </a:lnTo>
                <a:lnTo>
                  <a:pt x="0" y="96361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990630" y="2232870"/>
            <a:ext cx="14382750" cy="5711133"/>
          </a:xfrm>
          <a:prstGeom prst="rect">
            <a:avLst/>
          </a:prstGeom>
        </p:spPr>
        <p:txBody>
          <a:bodyPr anchor="t" rtlCol="false" tIns="0" lIns="0" bIns="0" rIns="0">
            <a:spAutoFit/>
          </a:bodyPr>
          <a:lstStyle/>
          <a:p>
            <a:pPr algn="ctr">
              <a:lnSpc>
                <a:spcPts val="11250"/>
              </a:lnSpc>
            </a:pPr>
            <a:r>
              <a:rPr lang="en-US" sz="9375">
                <a:solidFill>
                  <a:srgbClr val="27316F"/>
                </a:solidFill>
                <a:latin typeface="Montserrat Bold"/>
              </a:rPr>
              <a:t>KNOWING YOUR CUSTOMERS: HOW TO DIVIDE AND CONQUER THE MARKET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35342" y="0"/>
            <a:ext cx="9152658" cy="10287000"/>
          </a:xfrm>
          <a:custGeom>
            <a:avLst/>
            <a:gdLst/>
            <a:ahLst/>
            <a:cxnLst/>
            <a:rect r="r" b="b" t="t" l="l"/>
            <a:pathLst>
              <a:path h="10287000" w="9152658">
                <a:moveTo>
                  <a:pt x="0" y="0"/>
                </a:moveTo>
                <a:lnTo>
                  <a:pt x="9152658" y="0"/>
                </a:lnTo>
                <a:lnTo>
                  <a:pt x="915265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44000" y="2624747"/>
            <a:ext cx="9802006" cy="5457988"/>
          </a:xfrm>
          <a:custGeom>
            <a:avLst/>
            <a:gdLst/>
            <a:ahLst/>
            <a:cxnLst/>
            <a:rect r="r" b="b" t="t" l="l"/>
            <a:pathLst>
              <a:path h="5457988" w="9802006">
                <a:moveTo>
                  <a:pt x="0" y="0"/>
                </a:moveTo>
                <a:lnTo>
                  <a:pt x="9802006" y="0"/>
                </a:lnTo>
                <a:lnTo>
                  <a:pt x="9802006" y="5457988"/>
                </a:lnTo>
                <a:lnTo>
                  <a:pt x="0" y="5457988"/>
                </a:lnTo>
                <a:lnTo>
                  <a:pt x="0" y="0"/>
                </a:lnTo>
                <a:close/>
              </a:path>
            </a:pathLst>
          </a:custGeom>
          <a:blipFill>
            <a:blip r:embed="rId4"/>
            <a:stretch>
              <a:fillRect l="-12465" t="0" r="0" b="0"/>
            </a:stretch>
          </a:blipFill>
        </p:spPr>
      </p:sp>
      <p:sp>
        <p:nvSpPr>
          <p:cNvPr name="TextBox 4" id="4"/>
          <p:cNvSpPr txBox="true"/>
          <p:nvPr/>
        </p:nvSpPr>
        <p:spPr>
          <a:xfrm rot="0">
            <a:off x="1814446" y="1806559"/>
            <a:ext cx="5275259" cy="818188"/>
          </a:xfrm>
          <a:prstGeom prst="rect">
            <a:avLst/>
          </a:prstGeom>
        </p:spPr>
        <p:txBody>
          <a:bodyPr anchor="t" rtlCol="false" tIns="0" lIns="0" bIns="0" rIns="0">
            <a:spAutoFit/>
          </a:bodyPr>
          <a:lstStyle/>
          <a:p>
            <a:pPr algn="l">
              <a:lnSpc>
                <a:spcPts val="6614"/>
              </a:lnSpc>
            </a:pPr>
            <a:r>
              <a:rPr lang="en-US" sz="4725">
                <a:solidFill>
                  <a:srgbClr val="FBBC00"/>
                </a:solidFill>
                <a:latin typeface="Montserrat Bold"/>
              </a:rPr>
              <a:t>DEMOGRAPHICS</a:t>
            </a:r>
          </a:p>
        </p:txBody>
      </p:sp>
      <p:sp>
        <p:nvSpPr>
          <p:cNvPr name="TextBox 5" id="5"/>
          <p:cNvSpPr txBox="true"/>
          <p:nvPr/>
        </p:nvSpPr>
        <p:spPr>
          <a:xfrm rot="0">
            <a:off x="1823599" y="3266789"/>
            <a:ext cx="6098505" cy="5025266"/>
          </a:xfrm>
          <a:prstGeom prst="rect">
            <a:avLst/>
          </a:prstGeom>
        </p:spPr>
        <p:txBody>
          <a:bodyPr anchor="t" rtlCol="false" tIns="0" lIns="0" bIns="0" rIns="0">
            <a:spAutoFit/>
          </a:bodyPr>
          <a:lstStyle/>
          <a:p>
            <a:pPr algn="l">
              <a:lnSpc>
                <a:spcPts val="4408"/>
              </a:lnSpc>
            </a:pPr>
            <a:r>
              <a:rPr lang="en-US" sz="3149">
                <a:solidFill>
                  <a:srgbClr val="27316F"/>
                </a:solidFill>
                <a:latin typeface="Montserrat"/>
              </a:rPr>
              <a:t>Demographic information such as age, gender, income, and education can help you create customer </a:t>
            </a:r>
            <a:r>
              <a:rPr lang="en-US" sz="3149">
                <a:solidFill>
                  <a:srgbClr val="27316F"/>
                </a:solidFill>
                <a:latin typeface="Montserrat Bold"/>
              </a:rPr>
              <a:t>proﬁles</a:t>
            </a:r>
            <a:r>
              <a:rPr lang="en-US" sz="3149">
                <a:solidFill>
                  <a:srgbClr val="27316F"/>
                </a:solidFill>
                <a:latin typeface="Montserrat"/>
              </a:rPr>
              <a:t>. This information can be used to tailor your marketing efforts</a:t>
            </a:r>
          </a:p>
          <a:p>
            <a:pPr algn="l">
              <a:lnSpc>
                <a:spcPts val="4408"/>
              </a:lnSpc>
            </a:pPr>
            <a:r>
              <a:rPr lang="en-US" sz="3149">
                <a:solidFill>
                  <a:srgbClr val="27316F"/>
                </a:solidFill>
                <a:latin typeface="Montserrat"/>
              </a:rPr>
              <a:t>to each group and ensure that your message resonates with them.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025317"/>
            <a:ext cx="1919326" cy="2261683"/>
          </a:xfrm>
          <a:custGeom>
            <a:avLst/>
            <a:gdLst/>
            <a:ahLst/>
            <a:cxnLst/>
            <a:rect r="r" b="b" t="t" l="l"/>
            <a:pathLst>
              <a:path h="2261683" w="1919326">
                <a:moveTo>
                  <a:pt x="0" y="0"/>
                </a:moveTo>
                <a:lnTo>
                  <a:pt x="1919326" y="0"/>
                </a:lnTo>
                <a:lnTo>
                  <a:pt x="1919326" y="2261683"/>
                </a:lnTo>
                <a:lnTo>
                  <a:pt x="0" y="22616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363531" y="0"/>
            <a:ext cx="1924469" cy="1596923"/>
          </a:xfrm>
          <a:custGeom>
            <a:avLst/>
            <a:gdLst/>
            <a:ahLst/>
            <a:cxnLst/>
            <a:rect r="r" b="b" t="t" l="l"/>
            <a:pathLst>
              <a:path h="1596923" w="1924469">
                <a:moveTo>
                  <a:pt x="0" y="0"/>
                </a:moveTo>
                <a:lnTo>
                  <a:pt x="1924469" y="0"/>
                </a:lnTo>
                <a:lnTo>
                  <a:pt x="1924469" y="1596923"/>
                </a:lnTo>
                <a:lnTo>
                  <a:pt x="0" y="15969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848667" y="2283277"/>
            <a:ext cx="9049594" cy="5825403"/>
          </a:xfrm>
          <a:custGeom>
            <a:avLst/>
            <a:gdLst/>
            <a:ahLst/>
            <a:cxnLst/>
            <a:rect r="r" b="b" t="t" l="l"/>
            <a:pathLst>
              <a:path h="5825403" w="9049594">
                <a:moveTo>
                  <a:pt x="0" y="0"/>
                </a:moveTo>
                <a:lnTo>
                  <a:pt x="9049595" y="0"/>
                </a:lnTo>
                <a:lnTo>
                  <a:pt x="9049595" y="5825403"/>
                </a:lnTo>
                <a:lnTo>
                  <a:pt x="0" y="5825403"/>
                </a:lnTo>
                <a:lnTo>
                  <a:pt x="0" y="0"/>
                </a:lnTo>
                <a:close/>
              </a:path>
            </a:pathLst>
          </a:custGeom>
          <a:blipFill>
            <a:blip r:embed="rId6"/>
            <a:stretch>
              <a:fillRect l="0" t="0" r="0" b="0"/>
            </a:stretch>
          </a:blipFill>
        </p:spPr>
      </p:sp>
      <p:sp>
        <p:nvSpPr>
          <p:cNvPr name="TextBox 5" id="5"/>
          <p:cNvSpPr txBox="true"/>
          <p:nvPr/>
        </p:nvSpPr>
        <p:spPr>
          <a:xfrm rot="0">
            <a:off x="1872224" y="1964988"/>
            <a:ext cx="5055032" cy="818188"/>
          </a:xfrm>
          <a:prstGeom prst="rect">
            <a:avLst/>
          </a:prstGeom>
        </p:spPr>
        <p:txBody>
          <a:bodyPr anchor="t" rtlCol="false" tIns="0" lIns="0" bIns="0" rIns="0">
            <a:spAutoFit/>
          </a:bodyPr>
          <a:lstStyle/>
          <a:p>
            <a:pPr algn="l">
              <a:lnSpc>
                <a:spcPts val="6614"/>
              </a:lnSpc>
            </a:pPr>
            <a:r>
              <a:rPr lang="en-US" sz="4725">
                <a:solidFill>
                  <a:srgbClr val="27316F"/>
                </a:solidFill>
                <a:latin typeface="Montserrat Bold"/>
              </a:rPr>
              <a:t>SEGMENTATION</a:t>
            </a:r>
          </a:p>
        </p:txBody>
      </p:sp>
      <p:sp>
        <p:nvSpPr>
          <p:cNvPr name="TextBox 6" id="6"/>
          <p:cNvSpPr txBox="true"/>
          <p:nvPr/>
        </p:nvSpPr>
        <p:spPr>
          <a:xfrm rot="0">
            <a:off x="1838077" y="3331064"/>
            <a:ext cx="6525616" cy="4777616"/>
          </a:xfrm>
          <a:prstGeom prst="rect">
            <a:avLst/>
          </a:prstGeom>
        </p:spPr>
        <p:txBody>
          <a:bodyPr anchor="t" rtlCol="false" tIns="0" lIns="0" bIns="0" rIns="0">
            <a:spAutoFit/>
          </a:bodyPr>
          <a:lstStyle/>
          <a:p>
            <a:pPr algn="l">
              <a:lnSpc>
                <a:spcPts val="4723"/>
              </a:lnSpc>
            </a:pPr>
            <a:r>
              <a:rPr lang="en-US" sz="3149">
                <a:solidFill>
                  <a:srgbClr val="27316F"/>
                </a:solidFill>
                <a:latin typeface="Montserrat"/>
              </a:rPr>
              <a:t>Market </a:t>
            </a:r>
            <a:r>
              <a:rPr lang="en-US" sz="3149">
                <a:solidFill>
                  <a:srgbClr val="27316F"/>
                </a:solidFill>
                <a:latin typeface="Montserrat Bold"/>
              </a:rPr>
              <a:t>segmentation</a:t>
            </a:r>
            <a:r>
              <a:rPr lang="en-US" sz="3149">
                <a:solidFill>
                  <a:srgbClr val="27316F"/>
                </a:solidFill>
                <a:latin typeface="Montserrat"/>
              </a:rPr>
              <a:t> is the process of dividing customers into groups based on </a:t>
            </a:r>
            <a:r>
              <a:rPr lang="en-US" sz="3149">
                <a:solidFill>
                  <a:srgbClr val="27316F"/>
                </a:solidFill>
                <a:latin typeface="Montserrat Bold"/>
              </a:rPr>
              <a:t>similar </a:t>
            </a:r>
            <a:r>
              <a:rPr lang="en-US" sz="3149">
                <a:solidFill>
                  <a:srgbClr val="27316F"/>
                </a:solidFill>
                <a:latin typeface="Montserrat"/>
              </a:rPr>
              <a:t>needs and characteristics. This helps you tailor your marketing efforts to each group, leading to better customer satisfaction and sales.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2418931" cy="2362848"/>
          </a:xfrm>
          <a:custGeom>
            <a:avLst/>
            <a:gdLst/>
            <a:ahLst/>
            <a:cxnLst/>
            <a:rect r="r" b="b" t="t" l="l"/>
            <a:pathLst>
              <a:path h="2362848" w="2418931">
                <a:moveTo>
                  <a:pt x="0" y="0"/>
                </a:moveTo>
                <a:lnTo>
                  <a:pt x="2418931" y="0"/>
                </a:lnTo>
                <a:lnTo>
                  <a:pt x="2418931" y="2362848"/>
                </a:lnTo>
                <a:lnTo>
                  <a:pt x="0" y="23628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6454" y="1477547"/>
            <a:ext cx="6524625" cy="7639050"/>
          </a:xfrm>
          <a:custGeom>
            <a:avLst/>
            <a:gdLst/>
            <a:ahLst/>
            <a:cxnLst/>
            <a:rect r="r" b="b" t="t" l="l"/>
            <a:pathLst>
              <a:path h="7639050" w="6524625">
                <a:moveTo>
                  <a:pt x="0" y="0"/>
                </a:moveTo>
                <a:lnTo>
                  <a:pt x="6524625" y="0"/>
                </a:lnTo>
                <a:lnTo>
                  <a:pt x="6524625" y="7639050"/>
                </a:lnTo>
                <a:lnTo>
                  <a:pt x="0" y="7639050"/>
                </a:lnTo>
                <a:lnTo>
                  <a:pt x="0" y="0"/>
                </a:lnTo>
                <a:close/>
              </a:path>
            </a:pathLst>
          </a:custGeom>
          <a:blipFill>
            <a:blip r:embed="rId4"/>
            <a:stretch>
              <a:fillRect l="0" t="-14183" r="0" b="-14245"/>
            </a:stretch>
          </a:blipFill>
        </p:spPr>
      </p:sp>
      <p:sp>
        <p:nvSpPr>
          <p:cNvPr name="TextBox 4" id="4"/>
          <p:cNvSpPr txBox="true"/>
          <p:nvPr/>
        </p:nvSpPr>
        <p:spPr>
          <a:xfrm rot="0">
            <a:off x="10270036" y="3205229"/>
            <a:ext cx="5938142" cy="3910841"/>
          </a:xfrm>
          <a:prstGeom prst="rect">
            <a:avLst/>
          </a:prstGeom>
        </p:spPr>
        <p:txBody>
          <a:bodyPr anchor="t" rtlCol="false" tIns="0" lIns="0" bIns="0" rIns="0">
            <a:spAutoFit/>
          </a:bodyPr>
          <a:lstStyle/>
          <a:p>
            <a:pPr algn="l">
              <a:lnSpc>
                <a:spcPts val="4424"/>
              </a:lnSpc>
            </a:pPr>
            <a:r>
              <a:rPr lang="en-US" sz="3149">
                <a:solidFill>
                  <a:srgbClr val="27316F"/>
                </a:solidFill>
                <a:latin typeface="Montserrat Bold"/>
              </a:rPr>
              <a:t>Understanding</a:t>
            </a:r>
            <a:r>
              <a:rPr lang="en-US" sz="3149">
                <a:solidFill>
                  <a:srgbClr val="27316F"/>
                </a:solidFill>
                <a:latin typeface="Montserrat"/>
              </a:rPr>
              <a:t> your customers is an essential part of any marketing strategy. By </a:t>
            </a:r>
            <a:r>
              <a:rPr lang="en-US" sz="3149">
                <a:solidFill>
                  <a:srgbClr val="27316F"/>
                </a:solidFill>
                <a:latin typeface="Montserrat Bold"/>
              </a:rPr>
              <a:t>dividing</a:t>
            </a:r>
            <a:r>
              <a:rPr lang="en-US" sz="3149">
                <a:solidFill>
                  <a:srgbClr val="27316F"/>
                </a:solidFill>
                <a:latin typeface="Montserrat"/>
              </a:rPr>
              <a:t> your market into speciﬁc groups, you can </a:t>
            </a:r>
            <a:r>
              <a:rPr lang="en-US" sz="3149">
                <a:solidFill>
                  <a:srgbClr val="27316F"/>
                </a:solidFill>
                <a:latin typeface="Montserrat Bold"/>
              </a:rPr>
              <a:t>conquer</a:t>
            </a:r>
            <a:r>
              <a:rPr lang="en-US" sz="3149">
                <a:solidFill>
                  <a:srgbClr val="27316F"/>
                </a:solidFill>
                <a:latin typeface="Montserrat"/>
              </a:rPr>
              <a:t> each segment effectively.</a:t>
            </a:r>
          </a:p>
        </p:txBody>
      </p:sp>
      <p:sp>
        <p:nvSpPr>
          <p:cNvPr name="TextBox 5" id="5"/>
          <p:cNvSpPr txBox="true"/>
          <p:nvPr/>
        </p:nvSpPr>
        <p:spPr>
          <a:xfrm rot="0">
            <a:off x="10261273" y="1902352"/>
            <a:ext cx="6090999" cy="537162"/>
          </a:xfrm>
          <a:prstGeom prst="rect">
            <a:avLst/>
          </a:prstGeom>
        </p:spPr>
        <p:txBody>
          <a:bodyPr anchor="t" rtlCol="false" tIns="0" lIns="0" bIns="0" rIns="0">
            <a:spAutoFit/>
          </a:bodyPr>
          <a:lstStyle/>
          <a:p>
            <a:pPr algn="l">
              <a:lnSpc>
                <a:spcPts val="4305"/>
              </a:lnSpc>
            </a:pPr>
            <a:r>
              <a:rPr lang="en-US" sz="3075">
                <a:solidFill>
                  <a:srgbClr val="27316F"/>
                </a:solidFill>
                <a:latin typeface="Montserrat Bold"/>
              </a:rPr>
              <a:t>KNOWING YOUR CUSTOMERS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35342" y="0"/>
            <a:ext cx="9152658" cy="10287000"/>
          </a:xfrm>
          <a:custGeom>
            <a:avLst/>
            <a:gdLst/>
            <a:ahLst/>
            <a:cxnLst/>
            <a:rect r="r" b="b" t="t" l="l"/>
            <a:pathLst>
              <a:path h="10287000" w="9152658">
                <a:moveTo>
                  <a:pt x="0" y="0"/>
                </a:moveTo>
                <a:lnTo>
                  <a:pt x="9152658" y="0"/>
                </a:lnTo>
                <a:lnTo>
                  <a:pt x="915265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481310" y="1321841"/>
            <a:ext cx="6524625" cy="7639050"/>
          </a:xfrm>
          <a:custGeom>
            <a:avLst/>
            <a:gdLst/>
            <a:ahLst/>
            <a:cxnLst/>
            <a:rect r="r" b="b" t="t" l="l"/>
            <a:pathLst>
              <a:path h="7639050" w="6524625">
                <a:moveTo>
                  <a:pt x="0" y="0"/>
                </a:moveTo>
                <a:lnTo>
                  <a:pt x="6524625" y="0"/>
                </a:lnTo>
                <a:lnTo>
                  <a:pt x="6524625" y="7639050"/>
                </a:lnTo>
                <a:lnTo>
                  <a:pt x="0" y="7639050"/>
                </a:lnTo>
                <a:lnTo>
                  <a:pt x="0" y="0"/>
                </a:lnTo>
                <a:close/>
              </a:path>
            </a:pathLst>
          </a:custGeom>
          <a:blipFill>
            <a:blip r:embed="rId4"/>
            <a:stretch>
              <a:fillRect l="0" t="-13993" r="0" b="-14061"/>
            </a:stretch>
          </a:blipFill>
        </p:spPr>
      </p:sp>
      <p:sp>
        <p:nvSpPr>
          <p:cNvPr name="TextBox 4" id="4"/>
          <p:cNvSpPr txBox="true"/>
          <p:nvPr/>
        </p:nvSpPr>
        <p:spPr>
          <a:xfrm rot="0">
            <a:off x="1814446" y="1806559"/>
            <a:ext cx="3080185" cy="818188"/>
          </a:xfrm>
          <a:prstGeom prst="rect">
            <a:avLst/>
          </a:prstGeom>
        </p:spPr>
        <p:txBody>
          <a:bodyPr anchor="t" rtlCol="false" tIns="0" lIns="0" bIns="0" rIns="0">
            <a:spAutoFit/>
          </a:bodyPr>
          <a:lstStyle/>
          <a:p>
            <a:pPr algn="l">
              <a:lnSpc>
                <a:spcPts val="6614"/>
              </a:lnSpc>
            </a:pPr>
            <a:r>
              <a:rPr lang="en-US" sz="4725">
                <a:solidFill>
                  <a:srgbClr val="FBBC00"/>
                </a:solidFill>
                <a:latin typeface="Montserrat Bold"/>
              </a:rPr>
              <a:t>BENEFITS</a:t>
            </a:r>
          </a:p>
        </p:txBody>
      </p:sp>
      <p:sp>
        <p:nvSpPr>
          <p:cNvPr name="TextBox 5" id="5"/>
          <p:cNvSpPr txBox="true"/>
          <p:nvPr/>
        </p:nvSpPr>
        <p:spPr>
          <a:xfrm rot="0">
            <a:off x="1823599" y="3266789"/>
            <a:ext cx="5726982" cy="4472816"/>
          </a:xfrm>
          <a:prstGeom prst="rect">
            <a:avLst/>
          </a:prstGeom>
        </p:spPr>
        <p:txBody>
          <a:bodyPr anchor="t" rtlCol="false" tIns="0" lIns="0" bIns="0" rIns="0">
            <a:spAutoFit/>
          </a:bodyPr>
          <a:lstStyle/>
          <a:p>
            <a:pPr algn="l">
              <a:lnSpc>
                <a:spcPts val="4405"/>
              </a:lnSpc>
            </a:pPr>
            <a:r>
              <a:rPr lang="en-US" sz="3149">
                <a:solidFill>
                  <a:srgbClr val="27316F"/>
                </a:solidFill>
                <a:latin typeface="Montserrat"/>
              </a:rPr>
              <a:t>By </a:t>
            </a:r>
            <a:r>
              <a:rPr lang="en-US" sz="3149">
                <a:solidFill>
                  <a:srgbClr val="27316F"/>
                </a:solidFill>
                <a:latin typeface="Montserrat Bold"/>
              </a:rPr>
              <a:t>knowing</a:t>
            </a:r>
            <a:r>
              <a:rPr lang="en-US" sz="3149">
                <a:solidFill>
                  <a:srgbClr val="27316F"/>
                </a:solidFill>
                <a:latin typeface="Montserrat"/>
              </a:rPr>
              <a:t> your customers and their speciﬁc needs, you can create products and services that are tailored to each group. This leads to better customer satisfaction, increased brand loyalty, and higher sales.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75C4C0"/>
        </a:solidFill>
      </p:bgPr>
    </p:bg>
    <p:spTree>
      <p:nvGrpSpPr>
        <p:cNvPr id="1" name=""/>
        <p:cNvGrpSpPr/>
        <p:nvPr/>
      </p:nvGrpSpPr>
      <p:grpSpPr>
        <a:xfrm>
          <a:off x="0" y="0"/>
          <a:ext cx="0" cy="0"/>
          <a:chOff x="0" y="0"/>
          <a:chExt cx="0" cy="0"/>
        </a:xfrm>
      </p:grpSpPr>
      <p:sp>
        <p:nvSpPr>
          <p:cNvPr name="Freeform 2" id="2"/>
          <p:cNvSpPr/>
          <p:nvPr/>
        </p:nvSpPr>
        <p:spPr>
          <a:xfrm flipH="false" flipV="false" rot="0">
            <a:off x="-63503" y="-63503"/>
            <a:ext cx="18414997" cy="10413997"/>
          </a:xfrm>
          <a:custGeom>
            <a:avLst/>
            <a:gdLst/>
            <a:ahLst/>
            <a:cxnLst/>
            <a:rect r="r" b="b" t="t" l="l"/>
            <a:pathLst>
              <a:path h="10413997" w="18414997">
                <a:moveTo>
                  <a:pt x="0" y="0"/>
                </a:moveTo>
                <a:lnTo>
                  <a:pt x="18414997" y="0"/>
                </a:lnTo>
                <a:lnTo>
                  <a:pt x="18414997"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156052" y="2978020"/>
            <a:ext cx="11962371" cy="3652066"/>
          </a:xfrm>
          <a:prstGeom prst="rect">
            <a:avLst/>
          </a:prstGeom>
        </p:spPr>
        <p:txBody>
          <a:bodyPr anchor="t" rtlCol="false" tIns="0" lIns="0" bIns="0" rIns="0">
            <a:spAutoFit/>
          </a:bodyPr>
          <a:lstStyle/>
          <a:p>
            <a:pPr algn="ctr">
              <a:lnSpc>
                <a:spcPts val="4798"/>
              </a:lnSpc>
            </a:pPr>
            <a:r>
              <a:rPr lang="en-US" sz="3450">
                <a:solidFill>
                  <a:srgbClr val="27316F"/>
                </a:solidFill>
                <a:latin typeface="Montserrat Bold"/>
              </a:rPr>
              <a:t>By </a:t>
            </a:r>
            <a:r>
              <a:rPr lang="en-US" sz="3450">
                <a:solidFill>
                  <a:srgbClr val="27316F"/>
                </a:solidFill>
                <a:latin typeface="Montserrat Heavy"/>
              </a:rPr>
              <a:t>dividing</a:t>
            </a:r>
            <a:r>
              <a:rPr lang="en-US" sz="3450">
                <a:solidFill>
                  <a:srgbClr val="27316F"/>
                </a:solidFill>
                <a:latin typeface="Montserrat Bold"/>
              </a:rPr>
              <a:t> and </a:t>
            </a:r>
            <a:r>
              <a:rPr lang="en-US" sz="3450">
                <a:solidFill>
                  <a:srgbClr val="27316F"/>
                </a:solidFill>
                <a:latin typeface="Montserrat Heavy"/>
              </a:rPr>
              <a:t>conquering</a:t>
            </a:r>
            <a:r>
              <a:rPr lang="en-US" sz="3450">
                <a:solidFill>
                  <a:srgbClr val="27316F"/>
                </a:solidFill>
                <a:latin typeface="Montserrat Bold"/>
              </a:rPr>
              <a:t> your market, you can create targeted marketing campaigns that resonate with each customer group. This leads to better customer satisfaction, increased brand loyalty, and higher sales. So take the time to get to know your customers and reap the rewards!</a:t>
            </a:r>
          </a:p>
        </p:txBody>
      </p:sp>
      <p:sp>
        <p:nvSpPr>
          <p:cNvPr name="TextBox 4" id="4"/>
          <p:cNvSpPr txBox="true"/>
          <p:nvPr/>
        </p:nvSpPr>
        <p:spPr>
          <a:xfrm rot="0">
            <a:off x="7141073" y="1709242"/>
            <a:ext cx="3992270" cy="753237"/>
          </a:xfrm>
          <a:prstGeom prst="rect">
            <a:avLst/>
          </a:prstGeom>
        </p:spPr>
        <p:txBody>
          <a:bodyPr anchor="t" rtlCol="false" tIns="0" lIns="0" bIns="0" rIns="0">
            <a:spAutoFit/>
          </a:bodyPr>
          <a:lstStyle/>
          <a:p>
            <a:pPr algn="l">
              <a:lnSpc>
                <a:spcPts val="6195"/>
              </a:lnSpc>
            </a:pPr>
            <a:r>
              <a:rPr lang="en-US" sz="4425">
                <a:solidFill>
                  <a:srgbClr val="FBBC00"/>
                </a:solidFill>
                <a:latin typeface="Montserrat Bold"/>
              </a:rPr>
              <a:t>CONCLUSION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75C4C0"/>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0" y="4139328"/>
            <a:ext cx="6147672" cy="6147672"/>
          </a:xfrm>
          <a:custGeom>
            <a:avLst/>
            <a:gdLst/>
            <a:ahLst/>
            <a:cxnLst/>
            <a:rect r="r" b="b" t="t" l="l"/>
            <a:pathLst>
              <a:path h="6147672" w="6147672">
                <a:moveTo>
                  <a:pt x="0" y="0"/>
                </a:moveTo>
                <a:lnTo>
                  <a:pt x="6147672" y="0"/>
                </a:lnTo>
                <a:lnTo>
                  <a:pt x="6147672" y="6147672"/>
                </a:lnTo>
                <a:lnTo>
                  <a:pt x="0" y="61476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747587" y="3132404"/>
            <a:ext cx="8792825" cy="3020198"/>
          </a:xfrm>
          <a:prstGeom prst="rect">
            <a:avLst/>
          </a:prstGeom>
        </p:spPr>
        <p:txBody>
          <a:bodyPr anchor="t" rtlCol="false" tIns="0" lIns="0" bIns="0" rIns="0">
            <a:spAutoFit/>
          </a:bodyPr>
          <a:lstStyle/>
          <a:p>
            <a:pPr algn="ctr">
              <a:lnSpc>
                <a:spcPts val="11890"/>
              </a:lnSpc>
            </a:pPr>
            <a:r>
              <a:rPr lang="en-US" sz="9908" spc="1981">
                <a:solidFill>
                  <a:srgbClr val="000000"/>
                </a:solidFill>
                <a:latin typeface="Glacial Indifference Bold"/>
              </a:rPr>
              <a:t>THANK YOU</a:t>
            </a:r>
          </a:p>
        </p:txBody>
      </p:sp>
      <p:sp>
        <p:nvSpPr>
          <p:cNvPr name="Freeform 4" id="4"/>
          <p:cNvSpPr/>
          <p:nvPr/>
        </p:nvSpPr>
        <p:spPr>
          <a:xfrm flipH="false" flipV="false" rot="-5400000">
            <a:off x="12140328" y="58568"/>
            <a:ext cx="6147672" cy="6147672"/>
          </a:xfrm>
          <a:custGeom>
            <a:avLst/>
            <a:gdLst/>
            <a:ahLst/>
            <a:cxnLst/>
            <a:rect r="r" b="b" t="t" l="l"/>
            <a:pathLst>
              <a:path h="6147672" w="6147672">
                <a:moveTo>
                  <a:pt x="0" y="0"/>
                </a:moveTo>
                <a:lnTo>
                  <a:pt x="6147672" y="0"/>
                </a:lnTo>
                <a:lnTo>
                  <a:pt x="6147672" y="6147672"/>
                </a:lnTo>
                <a:lnTo>
                  <a:pt x="0" y="61476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DAFogQFm8eg</dc:identifier>
  <dcterms:modified xsi:type="dcterms:W3CDTF">2011-08-01T06:04:30Z</dcterms:modified>
  <cp:revision>1</cp:revision>
  <dc:title>inlustroPPT_organized.pdf</dc:title>
</cp:coreProperties>
</file>