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424"/>
  </p:normalViewPr>
  <p:slideViewPr>
    <p:cSldViewPr snapToGrid="0" snapToObjects="1">
      <p:cViewPr varScale="1">
        <p:scale>
          <a:sx n="101" d="100"/>
          <a:sy n="101" d="100"/>
        </p:scale>
        <p:origin x="4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5F44-E8A4-CF4B-804D-D969E3BA38F6}"/>
              </a:ext>
            </a:extLst>
          </p:cNvPr>
          <p:cNvSpPr>
            <a:spLocks noGrp="1"/>
          </p:cNvSpPr>
          <p:nvPr>
            <p:ph type="ctrTitle"/>
          </p:nvPr>
        </p:nvSpPr>
        <p:spPr/>
        <p:txBody>
          <a:bodyPr/>
          <a:lstStyle/>
          <a:p>
            <a:r>
              <a:rPr lang="en-US" b="1" dirty="0"/>
              <a:t>UDAPEOPLE </a:t>
            </a:r>
            <a:br>
              <a:rPr lang="en-US" dirty="0"/>
            </a:br>
            <a:endParaRPr lang="en-EG" dirty="0"/>
          </a:p>
        </p:txBody>
      </p:sp>
      <p:sp>
        <p:nvSpPr>
          <p:cNvPr id="3" name="Subtitle 2">
            <a:extLst>
              <a:ext uri="{FF2B5EF4-FFF2-40B4-BE49-F238E27FC236}">
                <a16:creationId xmlns:a16="http://schemas.microsoft.com/office/drawing/2014/main" id="{22BEB2D1-B757-4D44-9B84-E909F872B9A6}"/>
              </a:ext>
            </a:extLst>
          </p:cNvPr>
          <p:cNvSpPr>
            <a:spLocks noGrp="1"/>
          </p:cNvSpPr>
          <p:nvPr>
            <p:ph type="subTitle" idx="1"/>
          </p:nvPr>
        </p:nvSpPr>
        <p:spPr/>
        <p:txBody>
          <a:bodyPr/>
          <a:lstStyle/>
          <a:p>
            <a:r>
              <a:rPr lang="en-US" b="1" dirty="0"/>
              <a:t>CI/CD BENEFITS PROPOSAL </a:t>
            </a:r>
            <a:endParaRPr lang="en-US" dirty="0"/>
          </a:p>
          <a:p>
            <a:endParaRPr lang="en-EG" dirty="0"/>
          </a:p>
        </p:txBody>
      </p:sp>
    </p:spTree>
    <p:extLst>
      <p:ext uri="{BB962C8B-B14F-4D97-AF65-F5344CB8AC3E}">
        <p14:creationId xmlns:p14="http://schemas.microsoft.com/office/powerpoint/2010/main" val="249016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B7124-E205-EC49-B638-71955551CE1E}"/>
              </a:ext>
            </a:extLst>
          </p:cNvPr>
          <p:cNvSpPr>
            <a:spLocks noGrp="1"/>
          </p:cNvSpPr>
          <p:nvPr>
            <p:ph type="title"/>
          </p:nvPr>
        </p:nvSpPr>
        <p:spPr/>
        <p:txBody>
          <a:bodyPr/>
          <a:lstStyle/>
          <a:p>
            <a:r>
              <a:rPr lang="en-US" b="1" dirty="0"/>
              <a:t>UDAPEOPLE - CI/CD BENEFITS PROPOSAL </a:t>
            </a:r>
            <a:br>
              <a:rPr lang="en-US" dirty="0"/>
            </a:br>
            <a:endParaRPr lang="en-EG" dirty="0"/>
          </a:p>
        </p:txBody>
      </p:sp>
      <p:sp>
        <p:nvSpPr>
          <p:cNvPr id="3" name="Content Placeholder 2">
            <a:extLst>
              <a:ext uri="{FF2B5EF4-FFF2-40B4-BE49-F238E27FC236}">
                <a16:creationId xmlns:a16="http://schemas.microsoft.com/office/drawing/2014/main" id="{ADA17C56-8B63-2441-8149-3CD4DB865838}"/>
              </a:ext>
            </a:extLst>
          </p:cNvPr>
          <p:cNvSpPr>
            <a:spLocks noGrp="1"/>
          </p:cNvSpPr>
          <p:nvPr>
            <p:ph idx="1"/>
          </p:nvPr>
        </p:nvSpPr>
        <p:spPr/>
        <p:txBody>
          <a:bodyPr/>
          <a:lstStyle/>
          <a:p>
            <a:r>
              <a:rPr lang="en-US" b="1" dirty="0"/>
              <a:t>OVERVIEW </a:t>
            </a:r>
            <a:endParaRPr lang="en-US" dirty="0"/>
          </a:p>
          <a:p>
            <a:pPr lvl="1"/>
            <a:r>
              <a:rPr lang="en-US" dirty="0"/>
              <a:t>What does CI/CD stand for? The concepts explained What are our current pain points? </a:t>
            </a:r>
          </a:p>
          <a:p>
            <a:pPr lvl="1"/>
            <a:r>
              <a:rPr lang="en-US" dirty="0"/>
              <a:t>CI/CD to the rescue. How we could benefit from DevOps principles </a:t>
            </a:r>
          </a:p>
          <a:p>
            <a:pPr lvl="1"/>
            <a:r>
              <a:rPr lang="en-US" dirty="0"/>
              <a:t>What are the challenges we will be confronted with? </a:t>
            </a:r>
          </a:p>
          <a:p>
            <a:pPr marL="0" indent="0">
              <a:buNone/>
            </a:pPr>
            <a:endParaRPr lang="en-EG" dirty="0"/>
          </a:p>
        </p:txBody>
      </p:sp>
    </p:spTree>
    <p:extLst>
      <p:ext uri="{BB962C8B-B14F-4D97-AF65-F5344CB8AC3E}">
        <p14:creationId xmlns:p14="http://schemas.microsoft.com/office/powerpoint/2010/main" val="44764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3F06-1BCF-A246-86AD-F6FF5D516919}"/>
              </a:ext>
            </a:extLst>
          </p:cNvPr>
          <p:cNvSpPr>
            <a:spLocks noGrp="1"/>
          </p:cNvSpPr>
          <p:nvPr>
            <p:ph type="title"/>
          </p:nvPr>
        </p:nvSpPr>
        <p:spPr/>
        <p:txBody>
          <a:bodyPr>
            <a:normAutofit fontScale="90000"/>
          </a:bodyPr>
          <a:lstStyle/>
          <a:p>
            <a:r>
              <a:rPr lang="en-US" b="1" dirty="0"/>
              <a:t>WHAT DOES CI/CD STAND FOR? THE CONCEPTS EXPLAINED </a:t>
            </a:r>
            <a:br>
              <a:rPr lang="en-US" dirty="0"/>
            </a:br>
            <a:endParaRPr lang="en-EG" dirty="0"/>
          </a:p>
        </p:txBody>
      </p:sp>
      <p:sp>
        <p:nvSpPr>
          <p:cNvPr id="3" name="Content Placeholder 2">
            <a:extLst>
              <a:ext uri="{FF2B5EF4-FFF2-40B4-BE49-F238E27FC236}">
                <a16:creationId xmlns:a16="http://schemas.microsoft.com/office/drawing/2014/main" id="{65309F04-6F47-084B-B0B9-25CB0ED6E651}"/>
              </a:ext>
            </a:extLst>
          </p:cNvPr>
          <p:cNvSpPr>
            <a:spLocks noGrp="1"/>
          </p:cNvSpPr>
          <p:nvPr>
            <p:ph idx="1"/>
          </p:nvPr>
        </p:nvSpPr>
        <p:spPr/>
        <p:txBody>
          <a:bodyPr>
            <a:normAutofit fontScale="92500" lnSpcReduction="10000"/>
          </a:bodyPr>
          <a:lstStyle/>
          <a:p>
            <a:r>
              <a:rPr lang="en-US" dirty="0"/>
              <a:t>CI/CD consist of three major concepts </a:t>
            </a:r>
          </a:p>
          <a:p>
            <a:pPr lvl="1"/>
            <a:r>
              <a:rPr lang="en-US" dirty="0"/>
              <a:t>Continuous Integration </a:t>
            </a:r>
          </a:p>
          <a:p>
            <a:pPr lvl="2"/>
            <a:r>
              <a:rPr lang="en-US" dirty="0"/>
              <a:t>Continuous Integration describes the process of merging developer branches to the main branch several times a day. CI puts an emphasis on test automation and finally generates a high quality, deployable artifact. </a:t>
            </a:r>
          </a:p>
          <a:p>
            <a:pPr lvl="1"/>
            <a:r>
              <a:rPr lang="en-US" dirty="0"/>
              <a:t>Continuous Delivery </a:t>
            </a:r>
          </a:p>
          <a:p>
            <a:pPr lvl="2"/>
            <a:r>
              <a:rPr lang="en-US" dirty="0"/>
              <a:t>In addition to Continuous Integration, Continuous Delivery makes sure that changes of a software product can be released quickly to customers in an automated way and at any point in time. </a:t>
            </a:r>
          </a:p>
          <a:p>
            <a:pPr lvl="1"/>
            <a:r>
              <a:rPr lang="en-US" dirty="0"/>
              <a:t>Continuous Deployment </a:t>
            </a:r>
          </a:p>
          <a:p>
            <a:pPr lvl="2"/>
            <a:r>
              <a:rPr lang="en-US" dirty="0"/>
              <a:t>Continuous Deployment extends Continuous Delivery in such a way that it allows frequent automated deployments without any human interaction. Typical phases in Continuous Deployment are Infrastructure Provisioning, Smoke Testing, Production Deployments and automated Rollbacks. </a:t>
            </a:r>
          </a:p>
          <a:p>
            <a:endParaRPr lang="en-EG" dirty="0"/>
          </a:p>
        </p:txBody>
      </p:sp>
    </p:spTree>
    <p:extLst>
      <p:ext uri="{BB962C8B-B14F-4D97-AF65-F5344CB8AC3E}">
        <p14:creationId xmlns:p14="http://schemas.microsoft.com/office/powerpoint/2010/main" val="9816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3364-08A8-E14A-A5D6-93993BCA9EA6}"/>
              </a:ext>
            </a:extLst>
          </p:cNvPr>
          <p:cNvSpPr>
            <a:spLocks noGrp="1"/>
          </p:cNvSpPr>
          <p:nvPr>
            <p:ph type="title"/>
          </p:nvPr>
        </p:nvSpPr>
        <p:spPr/>
        <p:txBody>
          <a:bodyPr/>
          <a:lstStyle/>
          <a:p>
            <a:r>
              <a:rPr lang="en-US" b="1" dirty="0"/>
              <a:t>WHAT ARE OUR CURRENT PAIN POINTS? </a:t>
            </a:r>
            <a:br>
              <a:rPr lang="en-US" dirty="0"/>
            </a:br>
            <a:endParaRPr lang="en-EG" dirty="0"/>
          </a:p>
        </p:txBody>
      </p:sp>
      <p:sp>
        <p:nvSpPr>
          <p:cNvPr id="3" name="Content Placeholder 2">
            <a:extLst>
              <a:ext uri="{FF2B5EF4-FFF2-40B4-BE49-F238E27FC236}">
                <a16:creationId xmlns:a16="http://schemas.microsoft.com/office/drawing/2014/main" id="{889B7455-0992-C249-81C0-6071FC47529D}"/>
              </a:ext>
            </a:extLst>
          </p:cNvPr>
          <p:cNvSpPr>
            <a:spLocks noGrp="1"/>
          </p:cNvSpPr>
          <p:nvPr>
            <p:ph idx="1"/>
          </p:nvPr>
        </p:nvSpPr>
        <p:spPr/>
        <p:txBody>
          <a:bodyPr>
            <a:normAutofit fontScale="92500" lnSpcReduction="10000"/>
          </a:bodyPr>
          <a:lstStyle/>
          <a:p>
            <a:r>
              <a:rPr lang="en-US" dirty="0"/>
              <a:t>Our manual release process is error-prone and always leads to delays of production deployments </a:t>
            </a:r>
          </a:p>
          <a:p>
            <a:r>
              <a:rPr lang="en-US" dirty="0"/>
              <a:t>This in turn often leads to poor software quality since we don’t have time for quality analysis anymore </a:t>
            </a:r>
          </a:p>
          <a:p>
            <a:r>
              <a:rPr lang="en-US" dirty="0"/>
              <a:t>Deployments are pretty complex. Only a chosen few experts are able to understand the whole process and tons of hand crafted helper scripts. No smoke tests and rollback mechanisms. </a:t>
            </a:r>
          </a:p>
          <a:p>
            <a:r>
              <a:rPr lang="en-US" dirty="0"/>
              <a:t>We get late feedback from the business department which prevents us from creating flexible solutions </a:t>
            </a:r>
          </a:p>
        </p:txBody>
      </p:sp>
    </p:spTree>
    <p:extLst>
      <p:ext uri="{BB962C8B-B14F-4D97-AF65-F5344CB8AC3E}">
        <p14:creationId xmlns:p14="http://schemas.microsoft.com/office/powerpoint/2010/main" val="390427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93B0-0817-6A40-869C-684D1B2DF517}"/>
              </a:ext>
            </a:extLst>
          </p:cNvPr>
          <p:cNvSpPr>
            <a:spLocks noGrp="1"/>
          </p:cNvSpPr>
          <p:nvPr>
            <p:ph type="title"/>
          </p:nvPr>
        </p:nvSpPr>
        <p:spPr/>
        <p:txBody>
          <a:bodyPr>
            <a:normAutofit fontScale="90000"/>
          </a:bodyPr>
          <a:lstStyle/>
          <a:p>
            <a:r>
              <a:rPr lang="en-US" b="1" dirty="0"/>
              <a:t>CI/CD TO THE RESCUE. HOW WE COULD BENEFIT FROM DEVOPS PRINCIPLES (1/3) </a:t>
            </a:r>
            <a:br>
              <a:rPr lang="en-US" dirty="0"/>
            </a:br>
            <a:endParaRPr lang="en-EG" dirty="0"/>
          </a:p>
        </p:txBody>
      </p:sp>
      <p:sp>
        <p:nvSpPr>
          <p:cNvPr id="3" name="Content Placeholder 2">
            <a:extLst>
              <a:ext uri="{FF2B5EF4-FFF2-40B4-BE49-F238E27FC236}">
                <a16:creationId xmlns:a16="http://schemas.microsoft.com/office/drawing/2014/main" id="{C28A584F-9826-BB4B-90AF-74262B63D0DD}"/>
              </a:ext>
            </a:extLst>
          </p:cNvPr>
          <p:cNvSpPr>
            <a:spLocks noGrp="1"/>
          </p:cNvSpPr>
          <p:nvPr>
            <p:ph idx="1"/>
          </p:nvPr>
        </p:nvSpPr>
        <p:spPr/>
        <p:txBody>
          <a:bodyPr>
            <a:normAutofit lnSpcReduction="10000"/>
          </a:bodyPr>
          <a:lstStyle/>
          <a:p>
            <a:r>
              <a:rPr lang="en-US" dirty="0"/>
              <a:t>Problem Statement: </a:t>
            </a:r>
          </a:p>
          <a:p>
            <a:pPr lvl="1"/>
            <a:r>
              <a:rPr lang="en-US" dirty="0"/>
              <a:t>(1) Manual and error-prone release process and (2) poor software quality. </a:t>
            </a:r>
          </a:p>
          <a:p>
            <a:r>
              <a:rPr lang="en-US" dirty="0"/>
              <a:t>Solutions:</a:t>
            </a:r>
          </a:p>
          <a:p>
            <a:pPr lvl="1"/>
            <a:r>
              <a:rPr lang="en-US" dirty="0"/>
              <a:t>Implement Continuous Integration: automate compiling, testing, code analysis and artifact storage </a:t>
            </a:r>
          </a:p>
          <a:p>
            <a:pPr lvl="1"/>
            <a:r>
              <a:rPr lang="en-US" dirty="0"/>
              <a:t>Automate Infrastructure Creation</a:t>
            </a:r>
          </a:p>
          <a:p>
            <a:r>
              <a:rPr lang="en-US" dirty="0"/>
              <a:t>Benefits:</a:t>
            </a:r>
          </a:p>
          <a:p>
            <a:pPr lvl="1"/>
            <a:r>
              <a:rPr lang="en-US" dirty="0"/>
              <a:t>Cost reduction due to less human errors and faster deployments Reduce complexity and safe manual troubleshooting time </a:t>
            </a:r>
          </a:p>
          <a:p>
            <a:endParaRPr lang="en-EG" dirty="0"/>
          </a:p>
        </p:txBody>
      </p:sp>
    </p:spTree>
    <p:extLst>
      <p:ext uri="{BB962C8B-B14F-4D97-AF65-F5344CB8AC3E}">
        <p14:creationId xmlns:p14="http://schemas.microsoft.com/office/powerpoint/2010/main" val="54897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7C4D-09CF-914B-AEA9-4C01C79DA584}"/>
              </a:ext>
            </a:extLst>
          </p:cNvPr>
          <p:cNvSpPr>
            <a:spLocks noGrp="1"/>
          </p:cNvSpPr>
          <p:nvPr>
            <p:ph type="title"/>
          </p:nvPr>
        </p:nvSpPr>
        <p:spPr/>
        <p:txBody>
          <a:bodyPr>
            <a:normAutofit fontScale="90000"/>
          </a:bodyPr>
          <a:lstStyle/>
          <a:p>
            <a:r>
              <a:rPr lang="en-US" b="1" dirty="0"/>
              <a:t>CI/CD TO THE RESCUE. HOW WE COULD BENEFIT FROM DEVOPS PRINCIPLES (2/3) </a:t>
            </a:r>
            <a:br>
              <a:rPr lang="en-US" dirty="0"/>
            </a:br>
            <a:endParaRPr lang="en-EG" dirty="0"/>
          </a:p>
        </p:txBody>
      </p:sp>
      <p:sp>
        <p:nvSpPr>
          <p:cNvPr id="3" name="Content Placeholder 2">
            <a:extLst>
              <a:ext uri="{FF2B5EF4-FFF2-40B4-BE49-F238E27FC236}">
                <a16:creationId xmlns:a16="http://schemas.microsoft.com/office/drawing/2014/main" id="{D0750B86-8615-2242-BE6B-9D97ADBEDC9D}"/>
              </a:ext>
            </a:extLst>
          </p:cNvPr>
          <p:cNvSpPr>
            <a:spLocks noGrp="1"/>
          </p:cNvSpPr>
          <p:nvPr>
            <p:ph idx="1"/>
          </p:nvPr>
        </p:nvSpPr>
        <p:spPr/>
        <p:txBody>
          <a:bodyPr>
            <a:normAutofit fontScale="77500" lnSpcReduction="20000"/>
          </a:bodyPr>
          <a:lstStyle/>
          <a:p>
            <a:pPr fontAlgn="auto"/>
            <a:r>
              <a:rPr lang="en-US" dirty="0"/>
              <a:t>Problem Statement:</a:t>
            </a:r>
            <a:br>
              <a:rPr lang="en-US" dirty="0"/>
            </a:br>
            <a:r>
              <a:rPr lang="en-US" dirty="0"/>
              <a:t>▸ (3) Complex deployments and handcrafted automation which often fail. Missing smoke tests and rollback mechanisms. </a:t>
            </a:r>
          </a:p>
          <a:p>
            <a:r>
              <a:rPr lang="en-US" dirty="0"/>
              <a:t> Solutions: </a:t>
            </a:r>
          </a:p>
          <a:p>
            <a:pPr marL="457200" lvl="1" indent="0">
              <a:buNone/>
            </a:pPr>
            <a:r>
              <a:rPr lang="en-US" dirty="0"/>
              <a:t>▸ Automate today’s manual deployment steps for smoke tests and rollbacks </a:t>
            </a:r>
          </a:p>
          <a:p>
            <a:pPr marL="457200" lvl="1" indent="0">
              <a:buNone/>
            </a:pPr>
            <a:r>
              <a:rPr lang="en-US" dirty="0"/>
              <a:t>▸ Add automated infrastructure provisioning  </a:t>
            </a:r>
          </a:p>
          <a:p>
            <a:r>
              <a:rPr lang="en-US" dirty="0"/>
              <a:t>Benefits:</a:t>
            </a:r>
          </a:p>
          <a:p>
            <a:pPr marL="457200" lvl="1" indent="0">
              <a:buNone/>
            </a:pPr>
            <a:r>
              <a:rPr lang="en-US" dirty="0"/>
              <a:t>▸  The truth lies in the source code and not in the heads of one or two experts. This means that regressions and breaking changes in code as well as in infrastructure deployments can be found much quicker and can be resolved for the whole automation process. And as a plus changes are always documented in source code. </a:t>
            </a:r>
          </a:p>
          <a:p>
            <a:pPr marL="457200" lvl="1" indent="0">
              <a:buNone/>
            </a:pPr>
            <a:r>
              <a:rPr lang="en-US" dirty="0"/>
              <a:t>▸  Automated Smoke Tests and Rollbacks will protect project revenue due to reduced downtimes from deploy-related crashes and fast and automated rebuilding of production ready state </a:t>
            </a:r>
          </a:p>
        </p:txBody>
      </p:sp>
    </p:spTree>
    <p:extLst>
      <p:ext uri="{BB962C8B-B14F-4D97-AF65-F5344CB8AC3E}">
        <p14:creationId xmlns:p14="http://schemas.microsoft.com/office/powerpoint/2010/main" val="197214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7E66-5BAB-2A4B-8523-A822DD1C51DD}"/>
              </a:ext>
            </a:extLst>
          </p:cNvPr>
          <p:cNvSpPr>
            <a:spLocks noGrp="1"/>
          </p:cNvSpPr>
          <p:nvPr>
            <p:ph type="title"/>
          </p:nvPr>
        </p:nvSpPr>
        <p:spPr/>
        <p:txBody>
          <a:bodyPr>
            <a:normAutofit fontScale="90000"/>
          </a:bodyPr>
          <a:lstStyle/>
          <a:p>
            <a:r>
              <a:rPr lang="en-US" b="1" dirty="0"/>
              <a:t>CI/CD TO THE RESCUE. HOW WE COULD BENEFIT FROM DEVOPS PRINCIPLES (3/3) </a:t>
            </a:r>
            <a:br>
              <a:rPr lang="en-US" dirty="0"/>
            </a:br>
            <a:endParaRPr lang="en-EG" dirty="0"/>
          </a:p>
        </p:txBody>
      </p:sp>
      <p:sp>
        <p:nvSpPr>
          <p:cNvPr id="3" name="Content Placeholder 2">
            <a:extLst>
              <a:ext uri="{FF2B5EF4-FFF2-40B4-BE49-F238E27FC236}">
                <a16:creationId xmlns:a16="http://schemas.microsoft.com/office/drawing/2014/main" id="{C223336F-7394-CC44-A266-A8432CCD8B7C}"/>
              </a:ext>
            </a:extLst>
          </p:cNvPr>
          <p:cNvSpPr>
            <a:spLocks noGrp="1"/>
          </p:cNvSpPr>
          <p:nvPr>
            <p:ph idx="1"/>
          </p:nvPr>
        </p:nvSpPr>
        <p:spPr/>
        <p:txBody>
          <a:bodyPr>
            <a:normAutofit fontScale="92500" lnSpcReduction="10000"/>
          </a:bodyPr>
          <a:lstStyle/>
          <a:p>
            <a:r>
              <a:rPr lang="en-US" dirty="0"/>
              <a:t>Problem Statement: </a:t>
            </a:r>
          </a:p>
          <a:p>
            <a:pPr marL="0" indent="0">
              <a:buNone/>
            </a:pPr>
            <a:r>
              <a:rPr lang="en-US" dirty="0"/>
              <a:t>	(4) Late customer feedback </a:t>
            </a:r>
          </a:p>
          <a:p>
            <a:pPr marL="0" indent="0">
              <a:buNone/>
            </a:pPr>
            <a:r>
              <a:rPr lang="en-US" dirty="0"/>
              <a:t>Solution: </a:t>
            </a:r>
          </a:p>
          <a:p>
            <a:pPr lvl="1"/>
            <a:r>
              <a:rPr lang="en-US" dirty="0"/>
              <a:t>Implement Continuous Deployment: automated deployment of changes at any given point in time </a:t>
            </a:r>
          </a:p>
          <a:p>
            <a:pPr lvl="1"/>
            <a:r>
              <a:rPr lang="en-US" dirty="0"/>
              <a:t>Involve customers and business stakeholders already in deployment process </a:t>
            </a:r>
          </a:p>
          <a:p>
            <a:r>
              <a:rPr lang="en-US" dirty="0"/>
              <a:t>Benefits: </a:t>
            </a:r>
          </a:p>
          <a:p>
            <a:pPr lvl="1"/>
            <a:r>
              <a:rPr lang="en-US" dirty="0"/>
              <a:t>Faster feedback cycles of customers lead to higher customer satisfaction rates since they are involved right from the beginning of feature development/deployment and not just at a fixed release date </a:t>
            </a:r>
          </a:p>
          <a:p>
            <a:endParaRPr lang="en-EG" dirty="0"/>
          </a:p>
        </p:txBody>
      </p:sp>
    </p:spTree>
    <p:extLst>
      <p:ext uri="{BB962C8B-B14F-4D97-AF65-F5344CB8AC3E}">
        <p14:creationId xmlns:p14="http://schemas.microsoft.com/office/powerpoint/2010/main" val="140872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AEE1-3B21-DF4E-BBBE-D167CBC45064}"/>
              </a:ext>
            </a:extLst>
          </p:cNvPr>
          <p:cNvSpPr>
            <a:spLocks noGrp="1"/>
          </p:cNvSpPr>
          <p:nvPr>
            <p:ph type="title"/>
          </p:nvPr>
        </p:nvSpPr>
        <p:spPr/>
        <p:txBody>
          <a:bodyPr>
            <a:normAutofit fontScale="90000"/>
          </a:bodyPr>
          <a:lstStyle/>
          <a:p>
            <a:r>
              <a:rPr lang="en-US" b="1" dirty="0"/>
              <a:t>WHAT ARE THE CHALLENGES WE WILL BE CONFRONTED WITH? </a:t>
            </a:r>
            <a:br>
              <a:rPr lang="en-US" dirty="0"/>
            </a:br>
            <a:endParaRPr lang="en-EG" dirty="0"/>
          </a:p>
        </p:txBody>
      </p:sp>
      <p:sp>
        <p:nvSpPr>
          <p:cNvPr id="3" name="Content Placeholder 2">
            <a:extLst>
              <a:ext uri="{FF2B5EF4-FFF2-40B4-BE49-F238E27FC236}">
                <a16:creationId xmlns:a16="http://schemas.microsoft.com/office/drawing/2014/main" id="{82DFB5A7-97BE-744C-BEB9-59C170D3B643}"/>
              </a:ext>
            </a:extLst>
          </p:cNvPr>
          <p:cNvSpPr>
            <a:spLocks noGrp="1"/>
          </p:cNvSpPr>
          <p:nvPr>
            <p:ph idx="1"/>
          </p:nvPr>
        </p:nvSpPr>
        <p:spPr/>
        <p:txBody>
          <a:bodyPr/>
          <a:lstStyle/>
          <a:p>
            <a:r>
              <a:rPr lang="en-US" dirty="0"/>
              <a:t>Establishing CI/CD comes with a high amount of initial cost and learning. At first sight this might seem overwhelming compared to current best practices </a:t>
            </a:r>
          </a:p>
          <a:p>
            <a:r>
              <a:rPr lang="en-US" dirty="0"/>
              <a:t>Delivering CI/CD pipelines is not a one time effort, but requires constant support and maintenance as well as continuous development and improvement </a:t>
            </a:r>
          </a:p>
          <a:p>
            <a:r>
              <a:rPr lang="en-US"/>
              <a:t>Even though there are some challenges, CI/CD will improve overall business processes and dramatically reduce costs on the long run </a:t>
            </a:r>
          </a:p>
        </p:txBody>
      </p:sp>
    </p:spTree>
    <p:extLst>
      <p:ext uri="{BB962C8B-B14F-4D97-AF65-F5344CB8AC3E}">
        <p14:creationId xmlns:p14="http://schemas.microsoft.com/office/powerpoint/2010/main" val="4395119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TotalTime>
  <Words>675</Words>
  <Application>Microsoft Macintosh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UDAPEOPLE  </vt:lpstr>
      <vt:lpstr>UDAPEOPLE - CI/CD BENEFITS PROPOSAL  </vt:lpstr>
      <vt:lpstr>WHAT DOES CI/CD STAND FOR? THE CONCEPTS EXPLAINED  </vt:lpstr>
      <vt:lpstr>WHAT ARE OUR CURRENT PAIN POINTS?  </vt:lpstr>
      <vt:lpstr>CI/CD TO THE RESCUE. HOW WE COULD BENEFIT FROM DEVOPS PRINCIPLES (1/3)  </vt:lpstr>
      <vt:lpstr>CI/CD TO THE RESCUE. HOW WE COULD BENEFIT FROM DEVOPS PRINCIPLES (2/3)  </vt:lpstr>
      <vt:lpstr>CI/CD TO THE RESCUE. HOW WE COULD BENEFIT FROM DEVOPS PRINCIPLES (3/3)  </vt:lpstr>
      <vt:lpstr>WHAT ARE THE CHALLENGES WE WILL BE CONFRONTED WITH?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UDAPEOPLE  </dc:title>
  <dc:creator>Microsoft Office User</dc:creator>
  <cp:lastModifiedBy>Microsoft Office User</cp:lastModifiedBy>
  <cp:revision>1</cp:revision>
  <dcterms:created xsi:type="dcterms:W3CDTF">2021-02-20T00:47:51Z</dcterms:created>
  <dcterms:modified xsi:type="dcterms:W3CDTF">2021-02-20T00:55:49Z</dcterms:modified>
</cp:coreProperties>
</file>