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4" r:id="rId2"/>
    <p:sldId id="355" r:id="rId3"/>
    <p:sldId id="452" r:id="rId4"/>
    <p:sldId id="367" r:id="rId5"/>
    <p:sldId id="354" r:id="rId6"/>
    <p:sldId id="453" r:id="rId7"/>
    <p:sldId id="454" r:id="rId8"/>
    <p:sldId id="455" r:id="rId9"/>
    <p:sldId id="297" r:id="rId10"/>
    <p:sldId id="456" r:id="rId11"/>
    <p:sldId id="457" r:id="rId12"/>
    <p:sldId id="391" r:id="rId13"/>
    <p:sldId id="458" r:id="rId14"/>
    <p:sldId id="256" r:id="rId15"/>
    <p:sldId id="279" r:id="rId16"/>
    <p:sldId id="459" r:id="rId17"/>
    <p:sldId id="327" r:id="rId18"/>
    <p:sldId id="460" r:id="rId19"/>
    <p:sldId id="461" r:id="rId20"/>
    <p:sldId id="462" r:id="rId21"/>
    <p:sldId id="463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77" r:id="rId35"/>
    <p:sldId id="478" r:id="rId36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5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B8B271-0E52-4F83-82D9-0B0B2F41FC99}" type="datetimeFigureOut">
              <a:rPr lang="ar-EG" smtClean="0"/>
              <a:t>01/01/1446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4452C7A-E3E4-4136-B246-A2921DEA33C7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0541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المطلوب تنفيذه اليوم ؟</a:t>
            </a:r>
          </a:p>
          <a:p>
            <a:endParaRPr lang="ar-EG" dirty="0"/>
          </a:p>
          <a:p>
            <a:r>
              <a:rPr lang="ar-EG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اختاروا فكرة تجارية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23A7-FDE5-4555-AB7B-2BBB96A8A4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89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3" name="Google Shape;12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2" name="Google Shape;146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3" name="Google Shape;12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2" name="Google Shape;146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3" name="Google Shape;12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2" name="Google Shape;146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3" name="Google Shape;12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2" name="Google Shape;146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3" name="Google Shape;12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2" name="Google Shape;146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3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3" name="Google Shape;12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2" name="Google Shape;146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3" name="Google Shape;12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2" name="Google Shape;146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3" name="Google Shape;12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2" name="Google Shape;146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3" name="Google Shape;12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2" name="Google Shape;146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3" name="Google Shape;12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2" name="Google Shape;146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6A4D5-2CDA-4C77-8D41-28B9E43071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22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3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6A4D5-2CDA-4C77-8D41-28B9E43071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2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63621-2E60-B848-8968-B0341E26A3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23A7-FDE5-4555-AB7B-2BBB96A8A4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8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23A7-FDE5-4555-AB7B-2BBB96A8A4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89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223A7-FDE5-4555-AB7B-2BBB96A8A4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8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6D0-9A17-2C4D-2807-4F00A575A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BA1EB-A0FC-B241-162C-4A4EA93A6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C8A3-ED07-6171-810F-9C4233DC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4D65-042E-4AE3-A504-603C9C9F8A59}" type="datetimeFigureOut">
              <a:rPr lang="ar-EG" smtClean="0"/>
              <a:t>01/01/1446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53564-6B05-5876-44F9-2460FA0C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510A4-BB14-6603-0BD4-26A82D0E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C6E-3027-4005-A70F-9CB3E70981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5087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5F49-573B-6EAC-CAC3-0FEEEB23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136ED-4D0B-DA30-77FF-84BCE2342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7DC02-B1C1-92FE-33E3-7C2B877E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4D65-042E-4AE3-A504-603C9C9F8A59}" type="datetimeFigureOut">
              <a:rPr lang="ar-EG" smtClean="0"/>
              <a:t>01/01/1446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A37A-8307-854E-05AC-F69A59EF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1867-7E25-4B8D-421B-CC20C83D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C6E-3027-4005-A70F-9CB3E70981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2420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ACF31-5BDB-1CBF-42C0-490417134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654B9-7D20-9643-A007-04E3F3A12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A791C-DDF4-9EAB-4833-A6730CA8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4D65-042E-4AE3-A504-603C9C9F8A59}" type="datetimeFigureOut">
              <a:rPr lang="ar-EG" smtClean="0"/>
              <a:t>01/01/1446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6F515-A2D8-7EC8-5104-7AC07659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F6F6-3B1C-09EC-97E7-526D3C59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C6E-3027-4005-A70F-9CB3E70981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7996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1DAE-B472-3257-2E05-FE0A38AC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EF6E-63BC-058B-8B73-169D91079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7F98C-F5B2-9DF9-48CA-527F294D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4D65-042E-4AE3-A504-603C9C9F8A59}" type="datetimeFigureOut">
              <a:rPr lang="ar-EG" smtClean="0"/>
              <a:t>01/01/1446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D1165-060B-F370-147C-053A54DB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D93F-B3DC-BAAA-45E3-269F5110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C6E-3027-4005-A70F-9CB3E70981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6087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270C-5E85-5EF0-0F43-16903BB8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6A883-BD58-0E30-8506-B3FF0A34A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B1978-1E49-EDCE-FAAE-C09AD17A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4D65-042E-4AE3-A504-603C9C9F8A59}" type="datetimeFigureOut">
              <a:rPr lang="ar-EG" smtClean="0"/>
              <a:t>01/01/1446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0A0E6-8F68-E429-D90D-45C8C253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24637-3564-2302-AA95-1F426A59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C6E-3027-4005-A70F-9CB3E70981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7168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D61C-FE42-C4C8-EEEF-4D84B758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9BAE-BA92-A288-8371-469C6C7B6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8D67E-7088-E156-92BA-7D1D47808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0EDC6-731E-222B-3CA4-E06D5A5B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4D65-042E-4AE3-A504-603C9C9F8A59}" type="datetimeFigureOut">
              <a:rPr lang="ar-EG" smtClean="0"/>
              <a:t>01/01/1446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E008C-2BEE-DF13-BB7C-735572AC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7181D-C978-194C-E842-EB8496D1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C6E-3027-4005-A70F-9CB3E70981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3589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E902-ADC0-2C85-D043-EAF30313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4CDF2-AAF8-38DF-D06A-B322C05B2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1C144-E3E2-D261-A763-8556D5573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F9658-E667-DE29-FB74-E4B7FD4F1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F3363-CC25-5CCD-4A4A-A14FFFA94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18DFB-75F8-457E-CECB-EDD21D49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4D65-042E-4AE3-A504-603C9C9F8A59}" type="datetimeFigureOut">
              <a:rPr lang="ar-EG" smtClean="0"/>
              <a:t>01/01/1446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0094A-AC24-B0AC-AAF5-001ED34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DEEE4-38B5-B4F8-5736-35D7955B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C6E-3027-4005-A70F-9CB3E70981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7201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6471-D358-9F2E-E3E2-B0CF6F27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E63EB-7C0E-76B1-A244-6C4E5D2E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4D65-042E-4AE3-A504-603C9C9F8A59}" type="datetimeFigureOut">
              <a:rPr lang="ar-EG" smtClean="0"/>
              <a:t>01/01/1446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AA8CF-C23E-46E1-75A1-6CCC12DB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D9144-FB78-D893-9EA0-004CC659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C6E-3027-4005-A70F-9CB3E70981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352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98822-DBA4-B77E-7BF7-A5D532F2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4D65-042E-4AE3-A504-603C9C9F8A59}" type="datetimeFigureOut">
              <a:rPr lang="ar-EG" smtClean="0"/>
              <a:t>01/01/1446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145C5-2076-6BC5-0EFC-25B0AC09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0B2D2-9006-4399-EB62-F80F1B05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C6E-3027-4005-A70F-9CB3E70981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3118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6059-74DB-F875-3061-3D392612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08EC-8005-A4EB-BFBE-A08D50647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7739F-23CF-8EF2-E072-B354E0BD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82246-55CD-98A3-9D9A-F46FE0EB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4D65-042E-4AE3-A504-603C9C9F8A59}" type="datetimeFigureOut">
              <a:rPr lang="ar-EG" smtClean="0"/>
              <a:t>01/01/1446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CA1C9-C0F4-6866-DB5B-4B0D8A17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FF305-8174-DD0E-3E91-F58F653E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C6E-3027-4005-A70F-9CB3E70981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1928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C4AE-4C97-3017-E4A6-71FD7351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6115E-E4B5-2DB6-5D07-9405EC3C4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7673E-6AE2-8080-0F8C-EB6232CC7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6C9F4-C155-877B-4B08-82BA0141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4D65-042E-4AE3-A504-603C9C9F8A59}" type="datetimeFigureOut">
              <a:rPr lang="ar-EG" smtClean="0"/>
              <a:t>01/01/1446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40AFA-FA83-0A1F-FBE9-4FD029BE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B7CE6-27D4-81D0-7DCE-C7810A9F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8C6E-3027-4005-A70F-9CB3E70981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8158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926C9-B429-15DD-F5CD-BC23AF77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D9FC-B419-DEE2-AA7F-BC8369835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F2BEB-8FC7-6B48-ADA5-92619B47F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4D65-042E-4AE3-A504-603C9C9F8A59}" type="datetimeFigureOut">
              <a:rPr lang="ar-EG" smtClean="0"/>
              <a:t>01/01/1446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8A3E8-F652-2C80-1DD9-83ABFBD6B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4CB5-D75A-6E79-6586-7785DCE4A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78C6E-3027-4005-A70F-9CB3E70981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4609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f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36FF-56D5-B2A8-CAF7-4A1D8E7A8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2504848"/>
            <a:ext cx="9144000" cy="2387600"/>
          </a:xfrm>
        </p:spPr>
        <p:txBody>
          <a:bodyPr/>
          <a:lstStyle/>
          <a:p>
            <a:r>
              <a:rPr lang="en-US" dirty="0">
                <a:latin typeface="Söhne"/>
              </a:rPr>
              <a:t>Digital Marketing Specialist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9DE92-BF09-18B7-EA23-C7DD041A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86E2-348B-4282-AAB8-BE9D6DA885A8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0B66-9776-1769-3710-74383D24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46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2003-05E9-4CD8-8474-3E2CF594E952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7601" y="2434773"/>
            <a:ext cx="4583289" cy="4433711"/>
          </a:xfrm>
          <a:prstGeom prst="rect">
            <a:avLst/>
          </a:prstGeom>
          <a:solidFill>
            <a:srgbClr val="1869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 useBgFill="1">
        <p:nvSpPr>
          <p:cNvPr id="7" name="Freeform 35"/>
          <p:cNvSpPr>
            <a:spLocks/>
          </p:cNvSpPr>
          <p:nvPr/>
        </p:nvSpPr>
        <p:spPr bwMode="auto">
          <a:xfrm flipH="1">
            <a:off x="4267200" y="1837861"/>
            <a:ext cx="3068891" cy="9098193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7879 w 10000"/>
              <a:gd name="connsiteY5" fmla="*/ 392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7879 w 10000"/>
              <a:gd name="connsiteY5" fmla="*/ 3928 h 10067"/>
              <a:gd name="connsiteX6" fmla="*/ 8918 w 10000"/>
              <a:gd name="connsiteY6" fmla="*/ 4669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7680" y="491"/>
                  <a:pt x="6278" y="786"/>
                </a:cubicBezTo>
                <a:lnTo>
                  <a:pt x="5435" y="1707"/>
                </a:lnTo>
                <a:cubicBezTo>
                  <a:pt x="5450" y="1987"/>
                  <a:pt x="5466" y="2267"/>
                  <a:pt x="5481" y="2547"/>
                </a:cubicBezTo>
                <a:lnTo>
                  <a:pt x="6326" y="3174"/>
                </a:lnTo>
                <a:lnTo>
                  <a:pt x="7879" y="3928"/>
                </a:lnTo>
                <a:lnTo>
                  <a:pt x="8918" y="4669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 useBgFill="1">
        <p:nvSpPr>
          <p:cNvPr id="8" name="Freeform 35"/>
          <p:cNvSpPr>
            <a:spLocks/>
          </p:cNvSpPr>
          <p:nvPr/>
        </p:nvSpPr>
        <p:spPr bwMode="auto">
          <a:xfrm>
            <a:off x="0" y="1837861"/>
            <a:ext cx="3068891" cy="9098193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163" y="600"/>
                  <a:pt x="4485" y="895"/>
                </a:cubicBezTo>
                <a:lnTo>
                  <a:pt x="3412" y="1551"/>
                </a:lnTo>
                <a:lnTo>
                  <a:pt x="3412" y="2375"/>
                </a:lnTo>
                <a:lnTo>
                  <a:pt x="4349" y="3174"/>
                </a:lnTo>
                <a:lnTo>
                  <a:pt x="4936" y="4568"/>
                </a:ln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838200" y="475641"/>
            <a:ext cx="105156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rgbClr val="1869A6"/>
                </a:solidFill>
                <a:latin typeface="Söhne."/>
              </a:rPr>
              <a:t>Assignment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auto">
          <a:xfrm>
            <a:off x="1196637" y="6940945"/>
            <a:ext cx="5000668" cy="4436500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96966" y="3394737"/>
            <a:ext cx="5405823" cy="95410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GB" sz="2800" b="1" dirty="0"/>
              <a:t>Write a story for your product based on Storytelling frameworks</a:t>
            </a:r>
          </a:p>
        </p:txBody>
      </p:sp>
      <p:sp>
        <p:nvSpPr>
          <p:cNvPr id="15" name="Freeform 36"/>
          <p:cNvSpPr>
            <a:spLocks noEditPoints="1"/>
          </p:cNvSpPr>
          <p:nvPr/>
        </p:nvSpPr>
        <p:spPr bwMode="auto">
          <a:xfrm>
            <a:off x="696131" y="1621973"/>
            <a:ext cx="5110428" cy="6978543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86752" y="2909451"/>
            <a:ext cx="801989" cy="1323021"/>
            <a:chOff x="6531329" y="2691707"/>
            <a:chExt cx="444716" cy="733318"/>
          </a:xfrm>
        </p:grpSpPr>
        <p:sp>
          <p:nvSpPr>
            <p:cNvPr id="17" name="Freeform 95"/>
            <p:cNvSpPr>
              <a:spLocks/>
            </p:cNvSpPr>
            <p:nvPr/>
          </p:nvSpPr>
          <p:spPr bwMode="auto">
            <a:xfrm>
              <a:off x="6652002" y="3283678"/>
              <a:ext cx="203371" cy="52742"/>
            </a:xfrm>
            <a:custGeom>
              <a:avLst/>
              <a:gdLst>
                <a:gd name="T0" fmla="*/ 177 w 204"/>
                <a:gd name="T1" fmla="*/ 0 h 53"/>
                <a:gd name="T2" fmla="*/ 26 w 204"/>
                <a:gd name="T3" fmla="*/ 0 h 53"/>
                <a:gd name="T4" fmla="*/ 0 w 204"/>
                <a:gd name="T5" fmla="*/ 26 h 53"/>
                <a:gd name="T6" fmla="*/ 26 w 204"/>
                <a:gd name="T7" fmla="*/ 53 h 53"/>
                <a:gd name="T8" fmla="*/ 177 w 204"/>
                <a:gd name="T9" fmla="*/ 53 h 53"/>
                <a:gd name="T10" fmla="*/ 204 w 204"/>
                <a:gd name="T11" fmla="*/ 26 h 53"/>
                <a:gd name="T12" fmla="*/ 177 w 204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3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92" y="53"/>
                    <a:pt x="204" y="41"/>
                    <a:pt x="204" y="26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6652002" y="3336419"/>
              <a:ext cx="203371" cy="54007"/>
            </a:xfrm>
            <a:custGeom>
              <a:avLst/>
              <a:gdLst>
                <a:gd name="T0" fmla="*/ 177 w 204"/>
                <a:gd name="T1" fmla="*/ 0 h 54"/>
                <a:gd name="T2" fmla="*/ 26 w 204"/>
                <a:gd name="T3" fmla="*/ 0 h 54"/>
                <a:gd name="T4" fmla="*/ 0 w 204"/>
                <a:gd name="T5" fmla="*/ 27 h 54"/>
                <a:gd name="T6" fmla="*/ 26 w 204"/>
                <a:gd name="T7" fmla="*/ 54 h 54"/>
                <a:gd name="T8" fmla="*/ 177 w 204"/>
                <a:gd name="T9" fmla="*/ 54 h 54"/>
                <a:gd name="T10" fmla="*/ 204 w 204"/>
                <a:gd name="T11" fmla="*/ 27 h 54"/>
                <a:gd name="T12" fmla="*/ 177 w 20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4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19" name="Freeform 97"/>
            <p:cNvSpPr>
              <a:spLocks/>
            </p:cNvSpPr>
            <p:nvPr/>
          </p:nvSpPr>
          <p:spPr bwMode="auto">
            <a:xfrm>
              <a:off x="6687866" y="3390427"/>
              <a:ext cx="131643" cy="34598"/>
            </a:xfrm>
            <a:custGeom>
              <a:avLst/>
              <a:gdLst>
                <a:gd name="T0" fmla="*/ 0 w 132"/>
                <a:gd name="T1" fmla="*/ 0 h 35"/>
                <a:gd name="T2" fmla="*/ 66 w 132"/>
                <a:gd name="T3" fmla="*/ 35 h 35"/>
                <a:gd name="T4" fmla="*/ 132 w 132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cubicBezTo>
                    <a:pt x="0" y="19"/>
                    <a:pt x="29" y="35"/>
                    <a:pt x="66" y="35"/>
                  </a:cubicBezTo>
                  <a:cubicBezTo>
                    <a:pt x="102" y="35"/>
                    <a:pt x="132" y="19"/>
                    <a:pt x="132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20" name="Freeform 98"/>
            <p:cNvSpPr>
              <a:spLocks/>
            </p:cNvSpPr>
            <p:nvPr/>
          </p:nvSpPr>
          <p:spPr bwMode="auto">
            <a:xfrm>
              <a:off x="6531329" y="2691707"/>
              <a:ext cx="444716" cy="537964"/>
            </a:xfrm>
            <a:custGeom>
              <a:avLst/>
              <a:gdLst>
                <a:gd name="T0" fmla="*/ 223 w 446"/>
                <a:gd name="T1" fmla="*/ 0 h 540"/>
                <a:gd name="T2" fmla="*/ 0 w 446"/>
                <a:gd name="T3" fmla="*/ 223 h 540"/>
                <a:gd name="T4" fmla="*/ 62 w 446"/>
                <a:gd name="T5" fmla="*/ 379 h 540"/>
                <a:gd name="T6" fmla="*/ 94 w 446"/>
                <a:gd name="T7" fmla="*/ 440 h 540"/>
                <a:gd name="T8" fmla="*/ 94 w 446"/>
                <a:gd name="T9" fmla="*/ 484 h 540"/>
                <a:gd name="T10" fmla="*/ 150 w 446"/>
                <a:gd name="T11" fmla="*/ 540 h 540"/>
                <a:gd name="T12" fmla="*/ 296 w 446"/>
                <a:gd name="T13" fmla="*/ 540 h 540"/>
                <a:gd name="T14" fmla="*/ 352 w 446"/>
                <a:gd name="T15" fmla="*/ 484 h 540"/>
                <a:gd name="T16" fmla="*/ 352 w 446"/>
                <a:gd name="T17" fmla="*/ 440 h 540"/>
                <a:gd name="T18" fmla="*/ 383 w 446"/>
                <a:gd name="T19" fmla="*/ 379 h 540"/>
                <a:gd name="T20" fmla="*/ 446 w 446"/>
                <a:gd name="T21" fmla="*/ 223 h 540"/>
                <a:gd name="T22" fmla="*/ 223 w 446"/>
                <a:gd name="T2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6" h="540">
                  <a:moveTo>
                    <a:pt x="223" y="0"/>
                  </a:moveTo>
                  <a:cubicBezTo>
                    <a:pt x="99" y="0"/>
                    <a:pt x="0" y="100"/>
                    <a:pt x="0" y="223"/>
                  </a:cubicBezTo>
                  <a:cubicBezTo>
                    <a:pt x="0" y="284"/>
                    <a:pt x="22" y="339"/>
                    <a:pt x="62" y="379"/>
                  </a:cubicBezTo>
                  <a:cubicBezTo>
                    <a:pt x="83" y="399"/>
                    <a:pt x="94" y="415"/>
                    <a:pt x="94" y="440"/>
                  </a:cubicBezTo>
                  <a:cubicBezTo>
                    <a:pt x="94" y="466"/>
                    <a:pt x="94" y="484"/>
                    <a:pt x="94" y="484"/>
                  </a:cubicBezTo>
                  <a:cubicBezTo>
                    <a:pt x="94" y="515"/>
                    <a:pt x="119" y="540"/>
                    <a:pt x="150" y="540"/>
                  </a:cubicBezTo>
                  <a:cubicBezTo>
                    <a:pt x="296" y="540"/>
                    <a:pt x="296" y="540"/>
                    <a:pt x="296" y="540"/>
                  </a:cubicBezTo>
                  <a:cubicBezTo>
                    <a:pt x="327" y="540"/>
                    <a:pt x="352" y="515"/>
                    <a:pt x="352" y="484"/>
                  </a:cubicBezTo>
                  <a:cubicBezTo>
                    <a:pt x="352" y="484"/>
                    <a:pt x="352" y="466"/>
                    <a:pt x="352" y="440"/>
                  </a:cubicBezTo>
                  <a:cubicBezTo>
                    <a:pt x="352" y="415"/>
                    <a:pt x="362" y="399"/>
                    <a:pt x="383" y="379"/>
                  </a:cubicBezTo>
                  <a:cubicBezTo>
                    <a:pt x="423" y="339"/>
                    <a:pt x="446" y="284"/>
                    <a:pt x="446" y="223"/>
                  </a:cubicBezTo>
                  <a:cubicBezTo>
                    <a:pt x="446" y="100"/>
                    <a:pt x="347" y="0"/>
                    <a:pt x="223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21" name="Freeform 99"/>
            <p:cNvSpPr>
              <a:spLocks/>
            </p:cNvSpPr>
            <p:nvPr/>
          </p:nvSpPr>
          <p:spPr bwMode="auto">
            <a:xfrm>
              <a:off x="6652002" y="3229670"/>
              <a:ext cx="203371" cy="54007"/>
            </a:xfrm>
            <a:custGeom>
              <a:avLst/>
              <a:gdLst>
                <a:gd name="T0" fmla="*/ 177 w 204"/>
                <a:gd name="T1" fmla="*/ 0 h 54"/>
                <a:gd name="T2" fmla="*/ 26 w 204"/>
                <a:gd name="T3" fmla="*/ 0 h 54"/>
                <a:gd name="T4" fmla="*/ 0 w 204"/>
                <a:gd name="T5" fmla="*/ 27 h 54"/>
                <a:gd name="T6" fmla="*/ 26 w 204"/>
                <a:gd name="T7" fmla="*/ 54 h 54"/>
                <a:gd name="T8" fmla="*/ 177 w 204"/>
                <a:gd name="T9" fmla="*/ 54 h 54"/>
                <a:gd name="T10" fmla="*/ 204 w 204"/>
                <a:gd name="T11" fmla="*/ 27 h 54"/>
                <a:gd name="T12" fmla="*/ 177 w 20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4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</p:grpSp>
    </p:spTree>
    <p:extLst>
      <p:ext uri="{BB962C8B-B14F-4D97-AF65-F5344CB8AC3E}">
        <p14:creationId xmlns:p14="http://schemas.microsoft.com/office/powerpoint/2010/main" val="3797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2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499" y="1285875"/>
            <a:ext cx="7459579" cy="4448175"/>
          </a:xfrm>
        </p:spPr>
        <p:txBody>
          <a:bodyPr/>
          <a:lstStyle/>
          <a:p>
            <a:r>
              <a:rPr lang="en-US" b="1" dirty="0">
                <a:latin typeface="Söhne."/>
              </a:rPr>
              <a:t>Basics of SEO</a:t>
            </a:r>
            <a:br>
              <a:rPr lang="en-US" b="1" dirty="0">
                <a:latin typeface="Söhne."/>
              </a:rPr>
            </a:br>
            <a:br>
              <a:rPr lang="en-US" b="1" dirty="0">
                <a:latin typeface="Söhne."/>
              </a:rPr>
            </a:br>
            <a:r>
              <a:rPr lang="en-US" b="1" dirty="0">
                <a:latin typeface="Söhne."/>
              </a:rPr>
              <a:t>Search Engine Optimization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968ED-5741-B239-07A0-FABC001B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D1DA-6BF6-4E79-BA81-9E7CF4C884A6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5FAC0-E845-EE58-8E92-9D411078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97D796F6-89F5-C4A7-992D-331CC80E5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" y="2420172"/>
            <a:ext cx="3090647" cy="19262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336EA8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3161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927E-4EC6-4B5B-81DE-03417B29C47D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7601" y="2434773"/>
            <a:ext cx="4583289" cy="4433711"/>
          </a:xfrm>
          <a:prstGeom prst="rect">
            <a:avLst/>
          </a:prstGeom>
          <a:solidFill>
            <a:srgbClr val="1869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 useBgFill="1">
        <p:nvSpPr>
          <p:cNvPr id="7" name="Freeform 35"/>
          <p:cNvSpPr>
            <a:spLocks/>
          </p:cNvSpPr>
          <p:nvPr/>
        </p:nvSpPr>
        <p:spPr bwMode="auto">
          <a:xfrm flipH="1">
            <a:off x="4267200" y="1837861"/>
            <a:ext cx="3068891" cy="9098193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7879 w 10000"/>
              <a:gd name="connsiteY5" fmla="*/ 392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7879 w 10000"/>
              <a:gd name="connsiteY5" fmla="*/ 3928 h 10067"/>
              <a:gd name="connsiteX6" fmla="*/ 8918 w 10000"/>
              <a:gd name="connsiteY6" fmla="*/ 4669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7680" y="491"/>
                  <a:pt x="6278" y="786"/>
                </a:cubicBezTo>
                <a:lnTo>
                  <a:pt x="5435" y="1707"/>
                </a:lnTo>
                <a:cubicBezTo>
                  <a:pt x="5450" y="1987"/>
                  <a:pt x="5466" y="2267"/>
                  <a:pt x="5481" y="2547"/>
                </a:cubicBezTo>
                <a:lnTo>
                  <a:pt x="6326" y="3174"/>
                </a:lnTo>
                <a:lnTo>
                  <a:pt x="7879" y="3928"/>
                </a:lnTo>
                <a:lnTo>
                  <a:pt x="8918" y="4669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 useBgFill="1">
        <p:nvSpPr>
          <p:cNvPr id="8" name="Freeform 35"/>
          <p:cNvSpPr>
            <a:spLocks/>
          </p:cNvSpPr>
          <p:nvPr/>
        </p:nvSpPr>
        <p:spPr bwMode="auto">
          <a:xfrm>
            <a:off x="0" y="1837861"/>
            <a:ext cx="3068891" cy="9098193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163" y="600"/>
                  <a:pt x="4485" y="895"/>
                </a:cubicBezTo>
                <a:lnTo>
                  <a:pt x="3412" y="1551"/>
                </a:lnTo>
                <a:lnTo>
                  <a:pt x="3412" y="2375"/>
                </a:lnTo>
                <a:lnTo>
                  <a:pt x="4349" y="3174"/>
                </a:lnTo>
                <a:lnTo>
                  <a:pt x="4936" y="4568"/>
                </a:ln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838200" y="475641"/>
            <a:ext cx="105156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rgbClr val="1869A6"/>
                </a:solidFill>
                <a:latin typeface="Söhne."/>
              </a:rPr>
              <a:t>Activity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auto">
          <a:xfrm>
            <a:off x="1196637" y="6940945"/>
            <a:ext cx="5000668" cy="4436500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02400" y="2231572"/>
            <a:ext cx="993421" cy="99342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Rectangle 11"/>
          <p:cNvSpPr/>
          <p:nvPr/>
        </p:nvSpPr>
        <p:spPr>
          <a:xfrm>
            <a:off x="7593239" y="2728282"/>
            <a:ext cx="4180929" cy="181588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2800" b="1" dirty="0"/>
              <a:t>Practice on Google Keyword Planner&amp; Analyze keyword search volume, competition, and relevance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818" y="2550359"/>
            <a:ext cx="798588" cy="355848"/>
          </a:xfrm>
          <a:prstGeom prst="rect">
            <a:avLst/>
          </a:prstGeom>
          <a:ln>
            <a:noFill/>
          </a:ln>
        </p:spPr>
      </p:pic>
      <p:cxnSp>
        <p:nvCxnSpPr>
          <p:cNvPr id="14" name="Straight Connector 13"/>
          <p:cNvCxnSpPr/>
          <p:nvPr/>
        </p:nvCxnSpPr>
        <p:spPr>
          <a:xfrm flipH="1">
            <a:off x="5384800" y="2746023"/>
            <a:ext cx="1196624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36"/>
          <p:cNvSpPr>
            <a:spLocks noEditPoints="1"/>
          </p:cNvSpPr>
          <p:nvPr/>
        </p:nvSpPr>
        <p:spPr bwMode="auto">
          <a:xfrm>
            <a:off x="696131" y="1621973"/>
            <a:ext cx="5110428" cy="6978543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86752" y="2909451"/>
            <a:ext cx="801989" cy="1323021"/>
            <a:chOff x="6531329" y="2691707"/>
            <a:chExt cx="444716" cy="733318"/>
          </a:xfrm>
        </p:grpSpPr>
        <p:sp>
          <p:nvSpPr>
            <p:cNvPr id="17" name="Freeform 95"/>
            <p:cNvSpPr>
              <a:spLocks/>
            </p:cNvSpPr>
            <p:nvPr/>
          </p:nvSpPr>
          <p:spPr bwMode="auto">
            <a:xfrm>
              <a:off x="6652002" y="3283678"/>
              <a:ext cx="203371" cy="52742"/>
            </a:xfrm>
            <a:custGeom>
              <a:avLst/>
              <a:gdLst>
                <a:gd name="T0" fmla="*/ 177 w 204"/>
                <a:gd name="T1" fmla="*/ 0 h 53"/>
                <a:gd name="T2" fmla="*/ 26 w 204"/>
                <a:gd name="T3" fmla="*/ 0 h 53"/>
                <a:gd name="T4" fmla="*/ 0 w 204"/>
                <a:gd name="T5" fmla="*/ 26 h 53"/>
                <a:gd name="T6" fmla="*/ 26 w 204"/>
                <a:gd name="T7" fmla="*/ 53 h 53"/>
                <a:gd name="T8" fmla="*/ 177 w 204"/>
                <a:gd name="T9" fmla="*/ 53 h 53"/>
                <a:gd name="T10" fmla="*/ 204 w 204"/>
                <a:gd name="T11" fmla="*/ 26 h 53"/>
                <a:gd name="T12" fmla="*/ 177 w 204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3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92" y="53"/>
                    <a:pt x="204" y="41"/>
                    <a:pt x="204" y="26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6652002" y="3336419"/>
              <a:ext cx="203371" cy="54007"/>
            </a:xfrm>
            <a:custGeom>
              <a:avLst/>
              <a:gdLst>
                <a:gd name="T0" fmla="*/ 177 w 204"/>
                <a:gd name="T1" fmla="*/ 0 h 54"/>
                <a:gd name="T2" fmla="*/ 26 w 204"/>
                <a:gd name="T3" fmla="*/ 0 h 54"/>
                <a:gd name="T4" fmla="*/ 0 w 204"/>
                <a:gd name="T5" fmla="*/ 27 h 54"/>
                <a:gd name="T6" fmla="*/ 26 w 204"/>
                <a:gd name="T7" fmla="*/ 54 h 54"/>
                <a:gd name="T8" fmla="*/ 177 w 204"/>
                <a:gd name="T9" fmla="*/ 54 h 54"/>
                <a:gd name="T10" fmla="*/ 204 w 204"/>
                <a:gd name="T11" fmla="*/ 27 h 54"/>
                <a:gd name="T12" fmla="*/ 177 w 20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4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19" name="Freeform 97"/>
            <p:cNvSpPr>
              <a:spLocks/>
            </p:cNvSpPr>
            <p:nvPr/>
          </p:nvSpPr>
          <p:spPr bwMode="auto">
            <a:xfrm>
              <a:off x="6687866" y="3390427"/>
              <a:ext cx="131643" cy="34598"/>
            </a:xfrm>
            <a:custGeom>
              <a:avLst/>
              <a:gdLst>
                <a:gd name="T0" fmla="*/ 0 w 132"/>
                <a:gd name="T1" fmla="*/ 0 h 35"/>
                <a:gd name="T2" fmla="*/ 66 w 132"/>
                <a:gd name="T3" fmla="*/ 35 h 35"/>
                <a:gd name="T4" fmla="*/ 132 w 132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cubicBezTo>
                    <a:pt x="0" y="19"/>
                    <a:pt x="29" y="35"/>
                    <a:pt x="66" y="35"/>
                  </a:cubicBezTo>
                  <a:cubicBezTo>
                    <a:pt x="102" y="35"/>
                    <a:pt x="132" y="19"/>
                    <a:pt x="132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20" name="Freeform 98"/>
            <p:cNvSpPr>
              <a:spLocks/>
            </p:cNvSpPr>
            <p:nvPr/>
          </p:nvSpPr>
          <p:spPr bwMode="auto">
            <a:xfrm>
              <a:off x="6531329" y="2691707"/>
              <a:ext cx="444716" cy="537964"/>
            </a:xfrm>
            <a:custGeom>
              <a:avLst/>
              <a:gdLst>
                <a:gd name="T0" fmla="*/ 223 w 446"/>
                <a:gd name="T1" fmla="*/ 0 h 540"/>
                <a:gd name="T2" fmla="*/ 0 w 446"/>
                <a:gd name="T3" fmla="*/ 223 h 540"/>
                <a:gd name="T4" fmla="*/ 62 w 446"/>
                <a:gd name="T5" fmla="*/ 379 h 540"/>
                <a:gd name="T6" fmla="*/ 94 w 446"/>
                <a:gd name="T7" fmla="*/ 440 h 540"/>
                <a:gd name="T8" fmla="*/ 94 w 446"/>
                <a:gd name="T9" fmla="*/ 484 h 540"/>
                <a:gd name="T10" fmla="*/ 150 w 446"/>
                <a:gd name="T11" fmla="*/ 540 h 540"/>
                <a:gd name="T12" fmla="*/ 296 w 446"/>
                <a:gd name="T13" fmla="*/ 540 h 540"/>
                <a:gd name="T14" fmla="*/ 352 w 446"/>
                <a:gd name="T15" fmla="*/ 484 h 540"/>
                <a:gd name="T16" fmla="*/ 352 w 446"/>
                <a:gd name="T17" fmla="*/ 440 h 540"/>
                <a:gd name="T18" fmla="*/ 383 w 446"/>
                <a:gd name="T19" fmla="*/ 379 h 540"/>
                <a:gd name="T20" fmla="*/ 446 w 446"/>
                <a:gd name="T21" fmla="*/ 223 h 540"/>
                <a:gd name="T22" fmla="*/ 223 w 446"/>
                <a:gd name="T2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6" h="540">
                  <a:moveTo>
                    <a:pt x="223" y="0"/>
                  </a:moveTo>
                  <a:cubicBezTo>
                    <a:pt x="99" y="0"/>
                    <a:pt x="0" y="100"/>
                    <a:pt x="0" y="223"/>
                  </a:cubicBezTo>
                  <a:cubicBezTo>
                    <a:pt x="0" y="284"/>
                    <a:pt x="22" y="339"/>
                    <a:pt x="62" y="379"/>
                  </a:cubicBezTo>
                  <a:cubicBezTo>
                    <a:pt x="83" y="399"/>
                    <a:pt x="94" y="415"/>
                    <a:pt x="94" y="440"/>
                  </a:cubicBezTo>
                  <a:cubicBezTo>
                    <a:pt x="94" y="466"/>
                    <a:pt x="94" y="484"/>
                    <a:pt x="94" y="484"/>
                  </a:cubicBezTo>
                  <a:cubicBezTo>
                    <a:pt x="94" y="515"/>
                    <a:pt x="119" y="540"/>
                    <a:pt x="150" y="540"/>
                  </a:cubicBezTo>
                  <a:cubicBezTo>
                    <a:pt x="296" y="540"/>
                    <a:pt x="296" y="540"/>
                    <a:pt x="296" y="540"/>
                  </a:cubicBezTo>
                  <a:cubicBezTo>
                    <a:pt x="327" y="540"/>
                    <a:pt x="352" y="515"/>
                    <a:pt x="352" y="484"/>
                  </a:cubicBezTo>
                  <a:cubicBezTo>
                    <a:pt x="352" y="484"/>
                    <a:pt x="352" y="466"/>
                    <a:pt x="352" y="440"/>
                  </a:cubicBezTo>
                  <a:cubicBezTo>
                    <a:pt x="352" y="415"/>
                    <a:pt x="362" y="399"/>
                    <a:pt x="383" y="379"/>
                  </a:cubicBezTo>
                  <a:cubicBezTo>
                    <a:pt x="423" y="339"/>
                    <a:pt x="446" y="284"/>
                    <a:pt x="446" y="223"/>
                  </a:cubicBezTo>
                  <a:cubicBezTo>
                    <a:pt x="446" y="100"/>
                    <a:pt x="347" y="0"/>
                    <a:pt x="223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21" name="Freeform 99"/>
            <p:cNvSpPr>
              <a:spLocks/>
            </p:cNvSpPr>
            <p:nvPr/>
          </p:nvSpPr>
          <p:spPr bwMode="auto">
            <a:xfrm>
              <a:off x="6652002" y="3229670"/>
              <a:ext cx="203371" cy="54007"/>
            </a:xfrm>
            <a:custGeom>
              <a:avLst/>
              <a:gdLst>
                <a:gd name="T0" fmla="*/ 177 w 204"/>
                <a:gd name="T1" fmla="*/ 0 h 54"/>
                <a:gd name="T2" fmla="*/ 26 w 204"/>
                <a:gd name="T3" fmla="*/ 0 h 54"/>
                <a:gd name="T4" fmla="*/ 0 w 204"/>
                <a:gd name="T5" fmla="*/ 27 h 54"/>
                <a:gd name="T6" fmla="*/ 26 w 204"/>
                <a:gd name="T7" fmla="*/ 54 h 54"/>
                <a:gd name="T8" fmla="*/ 177 w 204"/>
                <a:gd name="T9" fmla="*/ 54 h 54"/>
                <a:gd name="T10" fmla="*/ 204 w 204"/>
                <a:gd name="T11" fmla="*/ 27 h 54"/>
                <a:gd name="T12" fmla="*/ 177 w 20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4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53340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53340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09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2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2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1" grpId="0" animBg="1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2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2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2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1" grpId="0" animBg="1"/>
          <p:bldP spid="12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2003-05E9-4CD8-8474-3E2CF594E952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7601" y="2434773"/>
            <a:ext cx="4583289" cy="4433711"/>
          </a:xfrm>
          <a:prstGeom prst="rect">
            <a:avLst/>
          </a:prstGeom>
          <a:solidFill>
            <a:srgbClr val="1869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 useBgFill="1">
        <p:nvSpPr>
          <p:cNvPr id="7" name="Freeform 35"/>
          <p:cNvSpPr>
            <a:spLocks/>
          </p:cNvSpPr>
          <p:nvPr/>
        </p:nvSpPr>
        <p:spPr bwMode="auto">
          <a:xfrm flipH="1">
            <a:off x="4267200" y="1837861"/>
            <a:ext cx="3068891" cy="9098193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7879 w 10000"/>
              <a:gd name="connsiteY5" fmla="*/ 392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7879 w 10000"/>
              <a:gd name="connsiteY5" fmla="*/ 3928 h 10067"/>
              <a:gd name="connsiteX6" fmla="*/ 8918 w 10000"/>
              <a:gd name="connsiteY6" fmla="*/ 4669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7680" y="491"/>
                  <a:pt x="6278" y="786"/>
                </a:cubicBezTo>
                <a:lnTo>
                  <a:pt x="5435" y="1707"/>
                </a:lnTo>
                <a:cubicBezTo>
                  <a:pt x="5450" y="1987"/>
                  <a:pt x="5466" y="2267"/>
                  <a:pt x="5481" y="2547"/>
                </a:cubicBezTo>
                <a:lnTo>
                  <a:pt x="6326" y="3174"/>
                </a:lnTo>
                <a:lnTo>
                  <a:pt x="7879" y="3928"/>
                </a:lnTo>
                <a:lnTo>
                  <a:pt x="8918" y="4669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 useBgFill="1">
        <p:nvSpPr>
          <p:cNvPr id="8" name="Freeform 35"/>
          <p:cNvSpPr>
            <a:spLocks/>
          </p:cNvSpPr>
          <p:nvPr/>
        </p:nvSpPr>
        <p:spPr bwMode="auto">
          <a:xfrm>
            <a:off x="0" y="1837861"/>
            <a:ext cx="3068891" cy="9098193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163" y="600"/>
                  <a:pt x="4485" y="895"/>
                </a:cubicBezTo>
                <a:lnTo>
                  <a:pt x="3412" y="1551"/>
                </a:lnTo>
                <a:lnTo>
                  <a:pt x="3412" y="2375"/>
                </a:lnTo>
                <a:lnTo>
                  <a:pt x="4349" y="3174"/>
                </a:lnTo>
                <a:lnTo>
                  <a:pt x="4936" y="4568"/>
                </a:ln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838200" y="475641"/>
            <a:ext cx="105156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rgbClr val="1869A6"/>
                </a:solidFill>
                <a:latin typeface="Söhne."/>
              </a:rPr>
              <a:t>Assignment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auto">
          <a:xfrm>
            <a:off x="1196637" y="6940945"/>
            <a:ext cx="5000668" cy="4436500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96966" y="3394737"/>
            <a:ext cx="5405823" cy="95410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GB" sz="2800" b="1" dirty="0"/>
              <a:t>Conduct a Keyword research for your project</a:t>
            </a:r>
          </a:p>
        </p:txBody>
      </p:sp>
      <p:sp>
        <p:nvSpPr>
          <p:cNvPr id="15" name="Freeform 36"/>
          <p:cNvSpPr>
            <a:spLocks noEditPoints="1"/>
          </p:cNvSpPr>
          <p:nvPr/>
        </p:nvSpPr>
        <p:spPr bwMode="auto">
          <a:xfrm>
            <a:off x="696131" y="1621973"/>
            <a:ext cx="5110428" cy="6978543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86752" y="2909451"/>
            <a:ext cx="801989" cy="1323021"/>
            <a:chOff x="6531329" y="2691707"/>
            <a:chExt cx="444716" cy="733318"/>
          </a:xfrm>
        </p:grpSpPr>
        <p:sp>
          <p:nvSpPr>
            <p:cNvPr id="17" name="Freeform 95"/>
            <p:cNvSpPr>
              <a:spLocks/>
            </p:cNvSpPr>
            <p:nvPr/>
          </p:nvSpPr>
          <p:spPr bwMode="auto">
            <a:xfrm>
              <a:off x="6652002" y="3283678"/>
              <a:ext cx="203371" cy="52742"/>
            </a:xfrm>
            <a:custGeom>
              <a:avLst/>
              <a:gdLst>
                <a:gd name="T0" fmla="*/ 177 w 204"/>
                <a:gd name="T1" fmla="*/ 0 h 53"/>
                <a:gd name="T2" fmla="*/ 26 w 204"/>
                <a:gd name="T3" fmla="*/ 0 h 53"/>
                <a:gd name="T4" fmla="*/ 0 w 204"/>
                <a:gd name="T5" fmla="*/ 26 h 53"/>
                <a:gd name="T6" fmla="*/ 26 w 204"/>
                <a:gd name="T7" fmla="*/ 53 h 53"/>
                <a:gd name="T8" fmla="*/ 177 w 204"/>
                <a:gd name="T9" fmla="*/ 53 h 53"/>
                <a:gd name="T10" fmla="*/ 204 w 204"/>
                <a:gd name="T11" fmla="*/ 26 h 53"/>
                <a:gd name="T12" fmla="*/ 177 w 204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3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92" y="53"/>
                    <a:pt x="204" y="41"/>
                    <a:pt x="204" y="26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6652002" y="3336419"/>
              <a:ext cx="203371" cy="54007"/>
            </a:xfrm>
            <a:custGeom>
              <a:avLst/>
              <a:gdLst>
                <a:gd name="T0" fmla="*/ 177 w 204"/>
                <a:gd name="T1" fmla="*/ 0 h 54"/>
                <a:gd name="T2" fmla="*/ 26 w 204"/>
                <a:gd name="T3" fmla="*/ 0 h 54"/>
                <a:gd name="T4" fmla="*/ 0 w 204"/>
                <a:gd name="T5" fmla="*/ 27 h 54"/>
                <a:gd name="T6" fmla="*/ 26 w 204"/>
                <a:gd name="T7" fmla="*/ 54 h 54"/>
                <a:gd name="T8" fmla="*/ 177 w 204"/>
                <a:gd name="T9" fmla="*/ 54 h 54"/>
                <a:gd name="T10" fmla="*/ 204 w 204"/>
                <a:gd name="T11" fmla="*/ 27 h 54"/>
                <a:gd name="T12" fmla="*/ 177 w 20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4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19" name="Freeform 97"/>
            <p:cNvSpPr>
              <a:spLocks/>
            </p:cNvSpPr>
            <p:nvPr/>
          </p:nvSpPr>
          <p:spPr bwMode="auto">
            <a:xfrm>
              <a:off x="6687866" y="3390427"/>
              <a:ext cx="131643" cy="34598"/>
            </a:xfrm>
            <a:custGeom>
              <a:avLst/>
              <a:gdLst>
                <a:gd name="T0" fmla="*/ 0 w 132"/>
                <a:gd name="T1" fmla="*/ 0 h 35"/>
                <a:gd name="T2" fmla="*/ 66 w 132"/>
                <a:gd name="T3" fmla="*/ 35 h 35"/>
                <a:gd name="T4" fmla="*/ 132 w 132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cubicBezTo>
                    <a:pt x="0" y="19"/>
                    <a:pt x="29" y="35"/>
                    <a:pt x="66" y="35"/>
                  </a:cubicBezTo>
                  <a:cubicBezTo>
                    <a:pt x="102" y="35"/>
                    <a:pt x="132" y="19"/>
                    <a:pt x="132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20" name="Freeform 98"/>
            <p:cNvSpPr>
              <a:spLocks/>
            </p:cNvSpPr>
            <p:nvPr/>
          </p:nvSpPr>
          <p:spPr bwMode="auto">
            <a:xfrm>
              <a:off x="6531329" y="2691707"/>
              <a:ext cx="444716" cy="537964"/>
            </a:xfrm>
            <a:custGeom>
              <a:avLst/>
              <a:gdLst>
                <a:gd name="T0" fmla="*/ 223 w 446"/>
                <a:gd name="T1" fmla="*/ 0 h 540"/>
                <a:gd name="T2" fmla="*/ 0 w 446"/>
                <a:gd name="T3" fmla="*/ 223 h 540"/>
                <a:gd name="T4" fmla="*/ 62 w 446"/>
                <a:gd name="T5" fmla="*/ 379 h 540"/>
                <a:gd name="T6" fmla="*/ 94 w 446"/>
                <a:gd name="T7" fmla="*/ 440 h 540"/>
                <a:gd name="T8" fmla="*/ 94 w 446"/>
                <a:gd name="T9" fmla="*/ 484 h 540"/>
                <a:gd name="T10" fmla="*/ 150 w 446"/>
                <a:gd name="T11" fmla="*/ 540 h 540"/>
                <a:gd name="T12" fmla="*/ 296 w 446"/>
                <a:gd name="T13" fmla="*/ 540 h 540"/>
                <a:gd name="T14" fmla="*/ 352 w 446"/>
                <a:gd name="T15" fmla="*/ 484 h 540"/>
                <a:gd name="T16" fmla="*/ 352 w 446"/>
                <a:gd name="T17" fmla="*/ 440 h 540"/>
                <a:gd name="T18" fmla="*/ 383 w 446"/>
                <a:gd name="T19" fmla="*/ 379 h 540"/>
                <a:gd name="T20" fmla="*/ 446 w 446"/>
                <a:gd name="T21" fmla="*/ 223 h 540"/>
                <a:gd name="T22" fmla="*/ 223 w 446"/>
                <a:gd name="T2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6" h="540">
                  <a:moveTo>
                    <a:pt x="223" y="0"/>
                  </a:moveTo>
                  <a:cubicBezTo>
                    <a:pt x="99" y="0"/>
                    <a:pt x="0" y="100"/>
                    <a:pt x="0" y="223"/>
                  </a:cubicBezTo>
                  <a:cubicBezTo>
                    <a:pt x="0" y="284"/>
                    <a:pt x="22" y="339"/>
                    <a:pt x="62" y="379"/>
                  </a:cubicBezTo>
                  <a:cubicBezTo>
                    <a:pt x="83" y="399"/>
                    <a:pt x="94" y="415"/>
                    <a:pt x="94" y="440"/>
                  </a:cubicBezTo>
                  <a:cubicBezTo>
                    <a:pt x="94" y="466"/>
                    <a:pt x="94" y="484"/>
                    <a:pt x="94" y="484"/>
                  </a:cubicBezTo>
                  <a:cubicBezTo>
                    <a:pt x="94" y="515"/>
                    <a:pt x="119" y="540"/>
                    <a:pt x="150" y="540"/>
                  </a:cubicBezTo>
                  <a:cubicBezTo>
                    <a:pt x="296" y="540"/>
                    <a:pt x="296" y="540"/>
                    <a:pt x="296" y="540"/>
                  </a:cubicBezTo>
                  <a:cubicBezTo>
                    <a:pt x="327" y="540"/>
                    <a:pt x="352" y="515"/>
                    <a:pt x="352" y="484"/>
                  </a:cubicBezTo>
                  <a:cubicBezTo>
                    <a:pt x="352" y="484"/>
                    <a:pt x="352" y="466"/>
                    <a:pt x="352" y="440"/>
                  </a:cubicBezTo>
                  <a:cubicBezTo>
                    <a:pt x="352" y="415"/>
                    <a:pt x="362" y="399"/>
                    <a:pt x="383" y="379"/>
                  </a:cubicBezTo>
                  <a:cubicBezTo>
                    <a:pt x="423" y="339"/>
                    <a:pt x="446" y="284"/>
                    <a:pt x="446" y="223"/>
                  </a:cubicBezTo>
                  <a:cubicBezTo>
                    <a:pt x="446" y="100"/>
                    <a:pt x="347" y="0"/>
                    <a:pt x="223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21" name="Freeform 99"/>
            <p:cNvSpPr>
              <a:spLocks/>
            </p:cNvSpPr>
            <p:nvPr/>
          </p:nvSpPr>
          <p:spPr bwMode="auto">
            <a:xfrm>
              <a:off x="6652002" y="3229670"/>
              <a:ext cx="203371" cy="54007"/>
            </a:xfrm>
            <a:custGeom>
              <a:avLst/>
              <a:gdLst>
                <a:gd name="T0" fmla="*/ 177 w 204"/>
                <a:gd name="T1" fmla="*/ 0 h 54"/>
                <a:gd name="T2" fmla="*/ 26 w 204"/>
                <a:gd name="T3" fmla="*/ 0 h 54"/>
                <a:gd name="T4" fmla="*/ 0 w 204"/>
                <a:gd name="T5" fmla="*/ 27 h 54"/>
                <a:gd name="T6" fmla="*/ 26 w 204"/>
                <a:gd name="T7" fmla="*/ 54 h 54"/>
                <a:gd name="T8" fmla="*/ 177 w 204"/>
                <a:gd name="T9" fmla="*/ 54 h 54"/>
                <a:gd name="T10" fmla="*/ 204 w 204"/>
                <a:gd name="T11" fmla="*/ 27 h 54"/>
                <a:gd name="T12" fmla="*/ 177 w 20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4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</p:grpSp>
    </p:spTree>
    <p:extLst>
      <p:ext uri="{BB962C8B-B14F-4D97-AF65-F5344CB8AC3E}">
        <p14:creationId xmlns:p14="http://schemas.microsoft.com/office/powerpoint/2010/main" val="21429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2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 txBox="1">
            <a:spLocks/>
          </p:cNvSpPr>
          <p:nvPr/>
        </p:nvSpPr>
        <p:spPr>
          <a:xfrm>
            <a:off x="6089650" y="1905000"/>
            <a:ext cx="655955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Söhne."/>
              </a:rPr>
              <a:t>Visual Content</a:t>
            </a:r>
          </a:p>
          <a:p>
            <a:r>
              <a:rPr lang="en-US" b="1" dirty="0">
                <a:latin typeface="Söhne."/>
              </a:rPr>
              <a:t>Creation</a:t>
            </a:r>
            <a:br>
              <a:rPr lang="en-US" b="1" dirty="0">
                <a:latin typeface="Söhne."/>
              </a:rPr>
            </a:br>
            <a:br>
              <a:rPr lang="en-US" b="1" dirty="0">
                <a:latin typeface="Söhne."/>
              </a:rPr>
            </a:br>
            <a:endParaRPr lang="en-US" b="1" dirty="0">
              <a:latin typeface="Söhne."/>
            </a:endParaRPr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id="{97D796F6-89F5-C4A7-992D-331CC80E5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69" y="2472179"/>
            <a:ext cx="3614531" cy="24808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336EA8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24"/>
          <p:cNvSpPr/>
          <p:nvPr/>
        </p:nvSpPr>
        <p:spPr>
          <a:xfrm>
            <a:off x="1117601" y="1803401"/>
            <a:ext cx="4583289" cy="4433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6" name="Google Shape;1466;p24"/>
          <p:cNvSpPr/>
          <p:nvPr/>
        </p:nvSpPr>
        <p:spPr>
          <a:xfrm flipH="1">
            <a:off x="426720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7680" y="491"/>
                  <a:pt x="6278" y="786"/>
                </a:cubicBezTo>
                <a:lnTo>
                  <a:pt x="5435" y="1707"/>
                </a:lnTo>
                <a:cubicBezTo>
                  <a:pt x="5450" y="1987"/>
                  <a:pt x="5466" y="2267"/>
                  <a:pt x="5481" y="2547"/>
                </a:cubicBezTo>
                <a:lnTo>
                  <a:pt x="6326" y="3174"/>
                </a:lnTo>
                <a:lnTo>
                  <a:pt x="7879" y="3928"/>
                </a:lnTo>
                <a:lnTo>
                  <a:pt x="8918" y="4669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24"/>
          <p:cNvSpPr/>
          <p:nvPr/>
        </p:nvSpPr>
        <p:spPr>
          <a:xfrm>
            <a:off x="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6163" y="600"/>
                  <a:pt x="4485" y="895"/>
                </a:cubicBezTo>
                <a:lnTo>
                  <a:pt x="3412" y="1551"/>
                </a:lnTo>
                <a:lnTo>
                  <a:pt x="3412" y="2375"/>
                </a:lnTo>
                <a:lnTo>
                  <a:pt x="4349" y="3174"/>
                </a:lnTo>
                <a:lnTo>
                  <a:pt x="4936" y="4568"/>
                </a:ln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24"/>
          <p:cNvSpPr txBox="1"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69A6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869A6"/>
                </a:solidFill>
                <a:latin typeface="Arial"/>
                <a:ea typeface="Arial"/>
                <a:cs typeface="Arial"/>
                <a:sym typeface="Arial"/>
              </a:rPr>
              <a:t>The Assignment</a:t>
            </a:r>
            <a:endParaRPr/>
          </a:p>
        </p:txBody>
      </p:sp>
      <p:sp>
        <p:nvSpPr>
          <p:cNvPr id="1469" name="Google Shape;1469;p24"/>
          <p:cNvSpPr/>
          <p:nvPr/>
        </p:nvSpPr>
        <p:spPr>
          <a:xfrm>
            <a:off x="1196637" y="6309573"/>
            <a:ext cx="5000668" cy="4436500"/>
          </a:xfrm>
          <a:custGeom>
            <a:avLst/>
            <a:gdLst/>
            <a:ahLst/>
            <a:cxnLst/>
            <a:rect l="l" t="t" r="r" b="b"/>
            <a:pathLst>
              <a:path w="1554" h="1379" extrusionOk="0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0" name="Google Shape;147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9818" y="1918987"/>
            <a:ext cx="798588" cy="35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9452" y="2897638"/>
            <a:ext cx="499317" cy="633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24"/>
          <p:cNvSpPr/>
          <p:nvPr/>
        </p:nvSpPr>
        <p:spPr>
          <a:xfrm>
            <a:off x="696131" y="990601"/>
            <a:ext cx="5110428" cy="6978543"/>
          </a:xfrm>
          <a:custGeom>
            <a:avLst/>
            <a:gdLst/>
            <a:ahLst/>
            <a:cxnLst/>
            <a:rect l="l" t="t" r="r" b="b"/>
            <a:pathLst>
              <a:path w="1589" h="2169" extrusionOk="0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3" name="Google Shape;1473;p24"/>
          <p:cNvGrpSpPr/>
          <p:nvPr/>
        </p:nvGrpSpPr>
        <p:grpSpPr>
          <a:xfrm>
            <a:off x="3186752" y="2278079"/>
            <a:ext cx="801989" cy="1323021"/>
            <a:chOff x="6531329" y="2691707"/>
            <a:chExt cx="444716" cy="733318"/>
          </a:xfrm>
        </p:grpSpPr>
        <p:sp>
          <p:nvSpPr>
            <p:cNvPr id="1474" name="Google Shape;1474;p24"/>
            <p:cNvSpPr/>
            <p:nvPr/>
          </p:nvSpPr>
          <p:spPr>
            <a:xfrm>
              <a:off x="6652002" y="3283678"/>
              <a:ext cx="203371" cy="52742"/>
            </a:xfrm>
            <a:custGeom>
              <a:avLst/>
              <a:gdLst/>
              <a:ahLst/>
              <a:cxnLst/>
              <a:rect l="l" t="t" r="r" b="b"/>
              <a:pathLst>
                <a:path w="204" h="53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92" y="53"/>
                    <a:pt x="204" y="41"/>
                    <a:pt x="204" y="26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5" name="Google Shape;1475;p24"/>
            <p:cNvSpPr/>
            <p:nvPr/>
          </p:nvSpPr>
          <p:spPr>
            <a:xfrm>
              <a:off x="6652002" y="3336419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6" name="Google Shape;1476;p24"/>
            <p:cNvSpPr/>
            <p:nvPr/>
          </p:nvSpPr>
          <p:spPr>
            <a:xfrm>
              <a:off x="6687866" y="3390427"/>
              <a:ext cx="131643" cy="34598"/>
            </a:xfrm>
            <a:custGeom>
              <a:avLst/>
              <a:gdLst/>
              <a:ahLst/>
              <a:cxnLst/>
              <a:rect l="l" t="t" r="r" b="b"/>
              <a:pathLst>
                <a:path w="132" h="35" extrusionOk="0">
                  <a:moveTo>
                    <a:pt x="0" y="0"/>
                  </a:moveTo>
                  <a:cubicBezTo>
                    <a:pt x="0" y="19"/>
                    <a:pt x="29" y="35"/>
                    <a:pt x="66" y="35"/>
                  </a:cubicBezTo>
                  <a:cubicBezTo>
                    <a:pt x="102" y="35"/>
                    <a:pt x="132" y="19"/>
                    <a:pt x="132" y="0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7" name="Google Shape;1477;p24"/>
            <p:cNvSpPr/>
            <p:nvPr/>
          </p:nvSpPr>
          <p:spPr>
            <a:xfrm>
              <a:off x="6531329" y="2691707"/>
              <a:ext cx="444716" cy="537964"/>
            </a:xfrm>
            <a:custGeom>
              <a:avLst/>
              <a:gdLst/>
              <a:ahLst/>
              <a:cxnLst/>
              <a:rect l="l" t="t" r="r" b="b"/>
              <a:pathLst>
                <a:path w="446" h="540" extrusionOk="0">
                  <a:moveTo>
                    <a:pt x="223" y="0"/>
                  </a:moveTo>
                  <a:cubicBezTo>
                    <a:pt x="99" y="0"/>
                    <a:pt x="0" y="100"/>
                    <a:pt x="0" y="223"/>
                  </a:cubicBezTo>
                  <a:cubicBezTo>
                    <a:pt x="0" y="284"/>
                    <a:pt x="22" y="339"/>
                    <a:pt x="62" y="379"/>
                  </a:cubicBezTo>
                  <a:cubicBezTo>
                    <a:pt x="83" y="399"/>
                    <a:pt x="94" y="415"/>
                    <a:pt x="94" y="440"/>
                  </a:cubicBezTo>
                  <a:cubicBezTo>
                    <a:pt x="94" y="466"/>
                    <a:pt x="94" y="484"/>
                    <a:pt x="94" y="484"/>
                  </a:cubicBezTo>
                  <a:cubicBezTo>
                    <a:pt x="94" y="515"/>
                    <a:pt x="119" y="540"/>
                    <a:pt x="150" y="540"/>
                  </a:cubicBezTo>
                  <a:cubicBezTo>
                    <a:pt x="296" y="540"/>
                    <a:pt x="296" y="540"/>
                    <a:pt x="296" y="540"/>
                  </a:cubicBezTo>
                  <a:cubicBezTo>
                    <a:pt x="327" y="540"/>
                    <a:pt x="352" y="515"/>
                    <a:pt x="352" y="484"/>
                  </a:cubicBezTo>
                  <a:cubicBezTo>
                    <a:pt x="352" y="484"/>
                    <a:pt x="352" y="466"/>
                    <a:pt x="352" y="440"/>
                  </a:cubicBezTo>
                  <a:cubicBezTo>
                    <a:pt x="352" y="415"/>
                    <a:pt x="362" y="399"/>
                    <a:pt x="383" y="379"/>
                  </a:cubicBezTo>
                  <a:cubicBezTo>
                    <a:pt x="423" y="339"/>
                    <a:pt x="446" y="284"/>
                    <a:pt x="446" y="223"/>
                  </a:cubicBezTo>
                  <a:cubicBezTo>
                    <a:pt x="446" y="100"/>
                    <a:pt x="347" y="0"/>
                    <a:pt x="2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6652002" y="3229670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479" name="Google Shape;1479;p24"/>
          <p:cNvSpPr txBox="1"/>
          <p:nvPr/>
        </p:nvSpPr>
        <p:spPr>
          <a:xfrm>
            <a:off x="6142038" y="3214512"/>
            <a:ext cx="5861648" cy="196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b="1" dirty="0">
                <a:solidFill>
                  <a:srgbClr val="595959"/>
                </a:solidFill>
                <a:latin typeface="Calibri"/>
              </a:rPr>
              <a:t>Create Video, blog post, Email banner, and One Landing Page website by using </a:t>
            </a:r>
            <a:r>
              <a:rPr lang="en-US" sz="2400" b="1" dirty="0" err="1">
                <a:solidFill>
                  <a:srgbClr val="595959"/>
                </a:solidFill>
                <a:latin typeface="Calibri"/>
              </a:rPr>
              <a:t>Canva</a:t>
            </a:r>
            <a:endParaRPr lang="en-US" sz="2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0" y="3213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 txBox="1">
            <a:spLocks/>
          </p:cNvSpPr>
          <p:nvPr/>
        </p:nvSpPr>
        <p:spPr>
          <a:xfrm>
            <a:off x="6089650" y="1905000"/>
            <a:ext cx="655955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Söhne."/>
              </a:rPr>
              <a:t>Content Strategy Development</a:t>
            </a:r>
          </a:p>
          <a:p>
            <a:endParaRPr lang="en-US" b="1" dirty="0">
              <a:latin typeface="Söhne."/>
            </a:endParaRPr>
          </a:p>
          <a:p>
            <a:r>
              <a:rPr lang="en-US" b="1" dirty="0">
                <a:latin typeface="Söhne."/>
              </a:rPr>
              <a:t>Content planning</a:t>
            </a:r>
          </a:p>
          <a:p>
            <a:r>
              <a:rPr lang="en-US" b="1" dirty="0">
                <a:latin typeface="Söhne."/>
              </a:rPr>
              <a:t>part I </a:t>
            </a:r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id="{97D796F6-89F5-C4A7-992D-331CC80E5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71800"/>
            <a:ext cx="4370782" cy="21148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336EA8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24"/>
          <p:cNvSpPr/>
          <p:nvPr/>
        </p:nvSpPr>
        <p:spPr>
          <a:xfrm>
            <a:off x="1117601" y="1803401"/>
            <a:ext cx="4583289" cy="4433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6" name="Google Shape;1466;p24"/>
          <p:cNvSpPr/>
          <p:nvPr/>
        </p:nvSpPr>
        <p:spPr>
          <a:xfrm flipH="1">
            <a:off x="426720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7680" y="491"/>
                  <a:pt x="6278" y="786"/>
                </a:cubicBezTo>
                <a:lnTo>
                  <a:pt x="5435" y="1707"/>
                </a:lnTo>
                <a:cubicBezTo>
                  <a:pt x="5450" y="1987"/>
                  <a:pt x="5466" y="2267"/>
                  <a:pt x="5481" y="2547"/>
                </a:cubicBezTo>
                <a:lnTo>
                  <a:pt x="6326" y="3174"/>
                </a:lnTo>
                <a:lnTo>
                  <a:pt x="7879" y="3928"/>
                </a:lnTo>
                <a:lnTo>
                  <a:pt x="8918" y="4669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24"/>
          <p:cNvSpPr/>
          <p:nvPr/>
        </p:nvSpPr>
        <p:spPr>
          <a:xfrm>
            <a:off x="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6163" y="600"/>
                  <a:pt x="4485" y="895"/>
                </a:cubicBezTo>
                <a:lnTo>
                  <a:pt x="3412" y="1551"/>
                </a:lnTo>
                <a:lnTo>
                  <a:pt x="3412" y="2375"/>
                </a:lnTo>
                <a:lnTo>
                  <a:pt x="4349" y="3174"/>
                </a:lnTo>
                <a:lnTo>
                  <a:pt x="4936" y="4568"/>
                </a:ln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24"/>
          <p:cNvSpPr txBox="1"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69A6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869A6"/>
                </a:solidFill>
                <a:latin typeface="Arial"/>
                <a:ea typeface="Arial"/>
                <a:cs typeface="Arial"/>
                <a:sym typeface="Arial"/>
              </a:rPr>
              <a:t>The Assignment</a:t>
            </a:r>
            <a:endParaRPr/>
          </a:p>
        </p:txBody>
      </p:sp>
      <p:sp>
        <p:nvSpPr>
          <p:cNvPr id="1469" name="Google Shape;1469;p24"/>
          <p:cNvSpPr/>
          <p:nvPr/>
        </p:nvSpPr>
        <p:spPr>
          <a:xfrm>
            <a:off x="1196637" y="6309573"/>
            <a:ext cx="5000668" cy="4436500"/>
          </a:xfrm>
          <a:custGeom>
            <a:avLst/>
            <a:gdLst/>
            <a:ahLst/>
            <a:cxnLst/>
            <a:rect l="l" t="t" r="r" b="b"/>
            <a:pathLst>
              <a:path w="1554" h="1379" extrusionOk="0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0" name="Google Shape;147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9818" y="1918987"/>
            <a:ext cx="798588" cy="35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9452" y="2897638"/>
            <a:ext cx="499317" cy="633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24"/>
          <p:cNvSpPr/>
          <p:nvPr/>
        </p:nvSpPr>
        <p:spPr>
          <a:xfrm>
            <a:off x="696131" y="990601"/>
            <a:ext cx="5110428" cy="6978543"/>
          </a:xfrm>
          <a:custGeom>
            <a:avLst/>
            <a:gdLst/>
            <a:ahLst/>
            <a:cxnLst/>
            <a:rect l="l" t="t" r="r" b="b"/>
            <a:pathLst>
              <a:path w="1589" h="2169" extrusionOk="0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3" name="Google Shape;1473;p24"/>
          <p:cNvGrpSpPr/>
          <p:nvPr/>
        </p:nvGrpSpPr>
        <p:grpSpPr>
          <a:xfrm>
            <a:off x="3186752" y="2278079"/>
            <a:ext cx="801989" cy="1323021"/>
            <a:chOff x="6531329" y="2691707"/>
            <a:chExt cx="444716" cy="733318"/>
          </a:xfrm>
        </p:grpSpPr>
        <p:sp>
          <p:nvSpPr>
            <p:cNvPr id="1474" name="Google Shape;1474;p24"/>
            <p:cNvSpPr/>
            <p:nvPr/>
          </p:nvSpPr>
          <p:spPr>
            <a:xfrm>
              <a:off x="6652002" y="3283678"/>
              <a:ext cx="203371" cy="52742"/>
            </a:xfrm>
            <a:custGeom>
              <a:avLst/>
              <a:gdLst/>
              <a:ahLst/>
              <a:cxnLst/>
              <a:rect l="l" t="t" r="r" b="b"/>
              <a:pathLst>
                <a:path w="204" h="53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92" y="53"/>
                    <a:pt x="204" y="41"/>
                    <a:pt x="204" y="26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5" name="Google Shape;1475;p24"/>
            <p:cNvSpPr/>
            <p:nvPr/>
          </p:nvSpPr>
          <p:spPr>
            <a:xfrm>
              <a:off x="6652002" y="3336419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6" name="Google Shape;1476;p24"/>
            <p:cNvSpPr/>
            <p:nvPr/>
          </p:nvSpPr>
          <p:spPr>
            <a:xfrm>
              <a:off x="6687866" y="3390427"/>
              <a:ext cx="131643" cy="34598"/>
            </a:xfrm>
            <a:custGeom>
              <a:avLst/>
              <a:gdLst/>
              <a:ahLst/>
              <a:cxnLst/>
              <a:rect l="l" t="t" r="r" b="b"/>
              <a:pathLst>
                <a:path w="132" h="35" extrusionOk="0">
                  <a:moveTo>
                    <a:pt x="0" y="0"/>
                  </a:moveTo>
                  <a:cubicBezTo>
                    <a:pt x="0" y="19"/>
                    <a:pt x="29" y="35"/>
                    <a:pt x="66" y="35"/>
                  </a:cubicBezTo>
                  <a:cubicBezTo>
                    <a:pt x="102" y="35"/>
                    <a:pt x="132" y="19"/>
                    <a:pt x="132" y="0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7" name="Google Shape;1477;p24"/>
            <p:cNvSpPr/>
            <p:nvPr/>
          </p:nvSpPr>
          <p:spPr>
            <a:xfrm>
              <a:off x="6531329" y="2691707"/>
              <a:ext cx="444716" cy="537964"/>
            </a:xfrm>
            <a:custGeom>
              <a:avLst/>
              <a:gdLst/>
              <a:ahLst/>
              <a:cxnLst/>
              <a:rect l="l" t="t" r="r" b="b"/>
              <a:pathLst>
                <a:path w="446" h="540" extrusionOk="0">
                  <a:moveTo>
                    <a:pt x="223" y="0"/>
                  </a:moveTo>
                  <a:cubicBezTo>
                    <a:pt x="99" y="0"/>
                    <a:pt x="0" y="100"/>
                    <a:pt x="0" y="223"/>
                  </a:cubicBezTo>
                  <a:cubicBezTo>
                    <a:pt x="0" y="284"/>
                    <a:pt x="22" y="339"/>
                    <a:pt x="62" y="379"/>
                  </a:cubicBezTo>
                  <a:cubicBezTo>
                    <a:pt x="83" y="399"/>
                    <a:pt x="94" y="415"/>
                    <a:pt x="94" y="440"/>
                  </a:cubicBezTo>
                  <a:cubicBezTo>
                    <a:pt x="94" y="466"/>
                    <a:pt x="94" y="484"/>
                    <a:pt x="94" y="484"/>
                  </a:cubicBezTo>
                  <a:cubicBezTo>
                    <a:pt x="94" y="515"/>
                    <a:pt x="119" y="540"/>
                    <a:pt x="150" y="540"/>
                  </a:cubicBezTo>
                  <a:cubicBezTo>
                    <a:pt x="296" y="540"/>
                    <a:pt x="296" y="540"/>
                    <a:pt x="296" y="540"/>
                  </a:cubicBezTo>
                  <a:cubicBezTo>
                    <a:pt x="327" y="540"/>
                    <a:pt x="352" y="515"/>
                    <a:pt x="352" y="484"/>
                  </a:cubicBezTo>
                  <a:cubicBezTo>
                    <a:pt x="352" y="484"/>
                    <a:pt x="352" y="466"/>
                    <a:pt x="352" y="440"/>
                  </a:cubicBezTo>
                  <a:cubicBezTo>
                    <a:pt x="352" y="415"/>
                    <a:pt x="362" y="399"/>
                    <a:pt x="383" y="379"/>
                  </a:cubicBezTo>
                  <a:cubicBezTo>
                    <a:pt x="423" y="339"/>
                    <a:pt x="446" y="284"/>
                    <a:pt x="446" y="223"/>
                  </a:cubicBezTo>
                  <a:cubicBezTo>
                    <a:pt x="446" y="100"/>
                    <a:pt x="347" y="0"/>
                    <a:pt x="2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6652002" y="3229670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479" name="Google Shape;1479;p24"/>
          <p:cNvSpPr txBox="1"/>
          <p:nvPr/>
        </p:nvSpPr>
        <p:spPr>
          <a:xfrm>
            <a:off x="5943600" y="3214512"/>
            <a:ext cx="6248400" cy="196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/>
              </a:rPr>
              <a:t>Define content objectives for your project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alibri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/>
              </a:rPr>
              <a:t>Undergo competitor analysis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alibri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/>
              </a:rPr>
              <a:t>Define your key message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alibri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0" y="3213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0" y="2446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 txBox="1">
            <a:spLocks/>
          </p:cNvSpPr>
          <p:nvPr/>
        </p:nvSpPr>
        <p:spPr>
          <a:xfrm>
            <a:off x="6089650" y="1905000"/>
            <a:ext cx="655955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Söhne."/>
              </a:rPr>
              <a:t>Content Strategy Development</a:t>
            </a:r>
          </a:p>
          <a:p>
            <a:endParaRPr lang="en-US" b="1" dirty="0">
              <a:latin typeface="Söhne."/>
            </a:endParaRPr>
          </a:p>
          <a:p>
            <a:r>
              <a:rPr lang="en-US" b="1" dirty="0">
                <a:latin typeface="Söhne."/>
              </a:rPr>
              <a:t>Content planning</a:t>
            </a:r>
          </a:p>
          <a:p>
            <a:r>
              <a:rPr lang="en-US" b="1" dirty="0">
                <a:latin typeface="Söhne."/>
              </a:rPr>
              <a:t>part II</a:t>
            </a:r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id="{97D796F6-89F5-C4A7-992D-331CC80E5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71800"/>
            <a:ext cx="4370782" cy="21148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336EA8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F873014-5FF5-4C79-93C6-385AAA966AED}" type="datetime1">
              <a:rPr lang="en-US" smtClean="0"/>
              <a:t>7/7/2024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24"/>
          <p:cNvSpPr/>
          <p:nvPr/>
        </p:nvSpPr>
        <p:spPr>
          <a:xfrm>
            <a:off x="1117601" y="1803401"/>
            <a:ext cx="4583289" cy="4433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6" name="Google Shape;1466;p24"/>
          <p:cNvSpPr/>
          <p:nvPr/>
        </p:nvSpPr>
        <p:spPr>
          <a:xfrm flipH="1">
            <a:off x="426720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7680" y="491"/>
                  <a:pt x="6278" y="786"/>
                </a:cubicBezTo>
                <a:lnTo>
                  <a:pt x="5435" y="1707"/>
                </a:lnTo>
                <a:cubicBezTo>
                  <a:pt x="5450" y="1987"/>
                  <a:pt x="5466" y="2267"/>
                  <a:pt x="5481" y="2547"/>
                </a:cubicBezTo>
                <a:lnTo>
                  <a:pt x="6326" y="3174"/>
                </a:lnTo>
                <a:lnTo>
                  <a:pt x="7879" y="3928"/>
                </a:lnTo>
                <a:lnTo>
                  <a:pt x="8918" y="4669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24"/>
          <p:cNvSpPr/>
          <p:nvPr/>
        </p:nvSpPr>
        <p:spPr>
          <a:xfrm>
            <a:off x="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6163" y="600"/>
                  <a:pt x="4485" y="895"/>
                </a:cubicBezTo>
                <a:lnTo>
                  <a:pt x="3412" y="1551"/>
                </a:lnTo>
                <a:lnTo>
                  <a:pt x="3412" y="2375"/>
                </a:lnTo>
                <a:lnTo>
                  <a:pt x="4349" y="3174"/>
                </a:lnTo>
                <a:lnTo>
                  <a:pt x="4936" y="4568"/>
                </a:ln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24"/>
          <p:cNvSpPr txBox="1"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69A6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869A6"/>
                </a:solidFill>
                <a:latin typeface="Arial"/>
                <a:ea typeface="Arial"/>
                <a:cs typeface="Arial"/>
                <a:sym typeface="Arial"/>
              </a:rPr>
              <a:t>The Assignment</a:t>
            </a:r>
            <a:endParaRPr/>
          </a:p>
        </p:txBody>
      </p:sp>
      <p:sp>
        <p:nvSpPr>
          <p:cNvPr id="1469" name="Google Shape;1469;p24"/>
          <p:cNvSpPr/>
          <p:nvPr/>
        </p:nvSpPr>
        <p:spPr>
          <a:xfrm>
            <a:off x="1196637" y="6309573"/>
            <a:ext cx="5000668" cy="4436500"/>
          </a:xfrm>
          <a:custGeom>
            <a:avLst/>
            <a:gdLst/>
            <a:ahLst/>
            <a:cxnLst/>
            <a:rect l="l" t="t" r="r" b="b"/>
            <a:pathLst>
              <a:path w="1554" h="1379" extrusionOk="0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0" name="Google Shape;147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9818" y="1918987"/>
            <a:ext cx="798588" cy="35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9452" y="2897638"/>
            <a:ext cx="499317" cy="633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24"/>
          <p:cNvSpPr/>
          <p:nvPr/>
        </p:nvSpPr>
        <p:spPr>
          <a:xfrm>
            <a:off x="696131" y="990601"/>
            <a:ext cx="5110428" cy="6978543"/>
          </a:xfrm>
          <a:custGeom>
            <a:avLst/>
            <a:gdLst/>
            <a:ahLst/>
            <a:cxnLst/>
            <a:rect l="l" t="t" r="r" b="b"/>
            <a:pathLst>
              <a:path w="1589" h="2169" extrusionOk="0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3" name="Google Shape;1473;p24"/>
          <p:cNvGrpSpPr/>
          <p:nvPr/>
        </p:nvGrpSpPr>
        <p:grpSpPr>
          <a:xfrm>
            <a:off x="3186752" y="2278079"/>
            <a:ext cx="801989" cy="1323021"/>
            <a:chOff x="6531329" y="2691707"/>
            <a:chExt cx="444716" cy="733318"/>
          </a:xfrm>
        </p:grpSpPr>
        <p:sp>
          <p:nvSpPr>
            <p:cNvPr id="1474" name="Google Shape;1474;p24"/>
            <p:cNvSpPr/>
            <p:nvPr/>
          </p:nvSpPr>
          <p:spPr>
            <a:xfrm>
              <a:off x="6652002" y="3283678"/>
              <a:ext cx="203371" cy="52742"/>
            </a:xfrm>
            <a:custGeom>
              <a:avLst/>
              <a:gdLst/>
              <a:ahLst/>
              <a:cxnLst/>
              <a:rect l="l" t="t" r="r" b="b"/>
              <a:pathLst>
                <a:path w="204" h="53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92" y="53"/>
                    <a:pt x="204" y="41"/>
                    <a:pt x="204" y="26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5" name="Google Shape;1475;p24"/>
            <p:cNvSpPr/>
            <p:nvPr/>
          </p:nvSpPr>
          <p:spPr>
            <a:xfrm>
              <a:off x="6652002" y="3336419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6" name="Google Shape;1476;p24"/>
            <p:cNvSpPr/>
            <p:nvPr/>
          </p:nvSpPr>
          <p:spPr>
            <a:xfrm>
              <a:off x="6687866" y="3390427"/>
              <a:ext cx="131643" cy="34598"/>
            </a:xfrm>
            <a:custGeom>
              <a:avLst/>
              <a:gdLst/>
              <a:ahLst/>
              <a:cxnLst/>
              <a:rect l="l" t="t" r="r" b="b"/>
              <a:pathLst>
                <a:path w="132" h="35" extrusionOk="0">
                  <a:moveTo>
                    <a:pt x="0" y="0"/>
                  </a:moveTo>
                  <a:cubicBezTo>
                    <a:pt x="0" y="19"/>
                    <a:pt x="29" y="35"/>
                    <a:pt x="66" y="35"/>
                  </a:cubicBezTo>
                  <a:cubicBezTo>
                    <a:pt x="102" y="35"/>
                    <a:pt x="132" y="19"/>
                    <a:pt x="132" y="0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7" name="Google Shape;1477;p24"/>
            <p:cNvSpPr/>
            <p:nvPr/>
          </p:nvSpPr>
          <p:spPr>
            <a:xfrm>
              <a:off x="6531329" y="2691707"/>
              <a:ext cx="444716" cy="537964"/>
            </a:xfrm>
            <a:custGeom>
              <a:avLst/>
              <a:gdLst/>
              <a:ahLst/>
              <a:cxnLst/>
              <a:rect l="l" t="t" r="r" b="b"/>
              <a:pathLst>
                <a:path w="446" h="540" extrusionOk="0">
                  <a:moveTo>
                    <a:pt x="223" y="0"/>
                  </a:moveTo>
                  <a:cubicBezTo>
                    <a:pt x="99" y="0"/>
                    <a:pt x="0" y="100"/>
                    <a:pt x="0" y="223"/>
                  </a:cubicBezTo>
                  <a:cubicBezTo>
                    <a:pt x="0" y="284"/>
                    <a:pt x="22" y="339"/>
                    <a:pt x="62" y="379"/>
                  </a:cubicBezTo>
                  <a:cubicBezTo>
                    <a:pt x="83" y="399"/>
                    <a:pt x="94" y="415"/>
                    <a:pt x="94" y="440"/>
                  </a:cubicBezTo>
                  <a:cubicBezTo>
                    <a:pt x="94" y="466"/>
                    <a:pt x="94" y="484"/>
                    <a:pt x="94" y="484"/>
                  </a:cubicBezTo>
                  <a:cubicBezTo>
                    <a:pt x="94" y="515"/>
                    <a:pt x="119" y="540"/>
                    <a:pt x="150" y="540"/>
                  </a:cubicBezTo>
                  <a:cubicBezTo>
                    <a:pt x="296" y="540"/>
                    <a:pt x="296" y="540"/>
                    <a:pt x="296" y="540"/>
                  </a:cubicBezTo>
                  <a:cubicBezTo>
                    <a:pt x="327" y="540"/>
                    <a:pt x="352" y="515"/>
                    <a:pt x="352" y="484"/>
                  </a:cubicBezTo>
                  <a:cubicBezTo>
                    <a:pt x="352" y="484"/>
                    <a:pt x="352" y="466"/>
                    <a:pt x="352" y="440"/>
                  </a:cubicBezTo>
                  <a:cubicBezTo>
                    <a:pt x="352" y="415"/>
                    <a:pt x="362" y="399"/>
                    <a:pt x="383" y="379"/>
                  </a:cubicBezTo>
                  <a:cubicBezTo>
                    <a:pt x="423" y="339"/>
                    <a:pt x="446" y="284"/>
                    <a:pt x="446" y="223"/>
                  </a:cubicBezTo>
                  <a:cubicBezTo>
                    <a:pt x="446" y="100"/>
                    <a:pt x="347" y="0"/>
                    <a:pt x="2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6652002" y="3229670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479" name="Google Shape;1479;p24"/>
          <p:cNvSpPr txBox="1"/>
          <p:nvPr/>
        </p:nvSpPr>
        <p:spPr>
          <a:xfrm>
            <a:off x="5943600" y="3214512"/>
            <a:ext cx="6248400" cy="196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/>
              </a:rPr>
              <a:t>Create a content calendar for your project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/>
              </a:rPr>
              <a:t>Set the objectives you want to accomplish according to the buyers' journey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/>
              </a:rPr>
              <a:t>Define the content tools you would utilize with your team in your </a:t>
            </a:r>
            <a:r>
              <a:rPr lang="en-US" sz="2400" b="1">
                <a:solidFill>
                  <a:schemeClr val="tx1"/>
                </a:solidFill>
                <a:latin typeface="Calibri"/>
              </a:rPr>
              <a:t>content plan</a:t>
            </a:r>
            <a:endParaRPr lang="en-US" sz="2400" b="1" dirty="0">
              <a:solidFill>
                <a:schemeClr val="tx1"/>
              </a:solidFill>
              <a:latin typeface="Calibri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/>
              </a:rPr>
              <a:t>Set the possible KPIs to monitor your progress in your content plan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0" y="3213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0" y="2446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7E5D8B-2ED1-4460-9F13-812265CD896F}" type="datetime1">
              <a:rPr lang="en-US" smtClean="0"/>
              <a:t>7/7/2024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8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2003-05E9-4CD8-8474-3E2CF594E952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7601" y="2434773"/>
            <a:ext cx="4583289" cy="4433711"/>
          </a:xfrm>
          <a:prstGeom prst="rect">
            <a:avLst/>
          </a:prstGeom>
          <a:solidFill>
            <a:srgbClr val="1869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 useBgFill="1">
        <p:nvSpPr>
          <p:cNvPr id="7" name="Freeform 35"/>
          <p:cNvSpPr>
            <a:spLocks/>
          </p:cNvSpPr>
          <p:nvPr/>
        </p:nvSpPr>
        <p:spPr bwMode="auto">
          <a:xfrm flipH="1">
            <a:off x="4267200" y="1837861"/>
            <a:ext cx="3068891" cy="9098193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7879 w 10000"/>
              <a:gd name="connsiteY5" fmla="*/ 392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7879 w 10000"/>
              <a:gd name="connsiteY5" fmla="*/ 3928 h 10067"/>
              <a:gd name="connsiteX6" fmla="*/ 8918 w 10000"/>
              <a:gd name="connsiteY6" fmla="*/ 4669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7680" y="491"/>
                  <a:pt x="6278" y="786"/>
                </a:cubicBezTo>
                <a:lnTo>
                  <a:pt x="5435" y="1707"/>
                </a:lnTo>
                <a:cubicBezTo>
                  <a:pt x="5450" y="1987"/>
                  <a:pt x="5466" y="2267"/>
                  <a:pt x="5481" y="2547"/>
                </a:cubicBezTo>
                <a:lnTo>
                  <a:pt x="6326" y="3174"/>
                </a:lnTo>
                <a:lnTo>
                  <a:pt x="7879" y="3928"/>
                </a:lnTo>
                <a:lnTo>
                  <a:pt x="8918" y="4669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 useBgFill="1">
        <p:nvSpPr>
          <p:cNvPr id="8" name="Freeform 35"/>
          <p:cNvSpPr>
            <a:spLocks/>
          </p:cNvSpPr>
          <p:nvPr/>
        </p:nvSpPr>
        <p:spPr bwMode="auto">
          <a:xfrm>
            <a:off x="0" y="1837861"/>
            <a:ext cx="3068891" cy="9098193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163" y="600"/>
                  <a:pt x="4485" y="895"/>
                </a:cubicBezTo>
                <a:lnTo>
                  <a:pt x="3412" y="1551"/>
                </a:lnTo>
                <a:lnTo>
                  <a:pt x="3412" y="2375"/>
                </a:lnTo>
                <a:lnTo>
                  <a:pt x="4349" y="3174"/>
                </a:lnTo>
                <a:lnTo>
                  <a:pt x="4936" y="4568"/>
                </a:ln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838200" y="475641"/>
            <a:ext cx="105156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rgbClr val="1869A6"/>
                </a:solidFill>
                <a:latin typeface="Söhne."/>
              </a:rPr>
              <a:t>Assignment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auto">
          <a:xfrm>
            <a:off x="1196637" y="6940945"/>
            <a:ext cx="5000668" cy="4436500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96966" y="3394737"/>
            <a:ext cx="5405823" cy="95410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GB" sz="2800" dirty="0">
                <a:latin typeface="Söhne."/>
              </a:rPr>
              <a:t>In your teams choose business idea.</a:t>
            </a:r>
          </a:p>
        </p:txBody>
      </p:sp>
      <p:sp>
        <p:nvSpPr>
          <p:cNvPr id="15" name="Freeform 36"/>
          <p:cNvSpPr>
            <a:spLocks noEditPoints="1"/>
          </p:cNvSpPr>
          <p:nvPr/>
        </p:nvSpPr>
        <p:spPr bwMode="auto">
          <a:xfrm>
            <a:off x="696131" y="1621973"/>
            <a:ext cx="5110428" cy="6978543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86752" y="2909451"/>
            <a:ext cx="801989" cy="1323021"/>
            <a:chOff x="6531329" y="2691707"/>
            <a:chExt cx="444716" cy="733318"/>
          </a:xfrm>
        </p:grpSpPr>
        <p:sp>
          <p:nvSpPr>
            <p:cNvPr id="17" name="Freeform 95"/>
            <p:cNvSpPr>
              <a:spLocks/>
            </p:cNvSpPr>
            <p:nvPr/>
          </p:nvSpPr>
          <p:spPr bwMode="auto">
            <a:xfrm>
              <a:off x="6652002" y="3283678"/>
              <a:ext cx="203371" cy="52742"/>
            </a:xfrm>
            <a:custGeom>
              <a:avLst/>
              <a:gdLst>
                <a:gd name="T0" fmla="*/ 177 w 204"/>
                <a:gd name="T1" fmla="*/ 0 h 53"/>
                <a:gd name="T2" fmla="*/ 26 w 204"/>
                <a:gd name="T3" fmla="*/ 0 h 53"/>
                <a:gd name="T4" fmla="*/ 0 w 204"/>
                <a:gd name="T5" fmla="*/ 26 h 53"/>
                <a:gd name="T6" fmla="*/ 26 w 204"/>
                <a:gd name="T7" fmla="*/ 53 h 53"/>
                <a:gd name="T8" fmla="*/ 177 w 204"/>
                <a:gd name="T9" fmla="*/ 53 h 53"/>
                <a:gd name="T10" fmla="*/ 204 w 204"/>
                <a:gd name="T11" fmla="*/ 26 h 53"/>
                <a:gd name="T12" fmla="*/ 177 w 204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3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92" y="53"/>
                    <a:pt x="204" y="41"/>
                    <a:pt x="204" y="26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18" name="Freeform 96"/>
            <p:cNvSpPr>
              <a:spLocks/>
            </p:cNvSpPr>
            <p:nvPr/>
          </p:nvSpPr>
          <p:spPr bwMode="auto">
            <a:xfrm>
              <a:off x="6652002" y="3336419"/>
              <a:ext cx="203371" cy="54007"/>
            </a:xfrm>
            <a:custGeom>
              <a:avLst/>
              <a:gdLst>
                <a:gd name="T0" fmla="*/ 177 w 204"/>
                <a:gd name="T1" fmla="*/ 0 h 54"/>
                <a:gd name="T2" fmla="*/ 26 w 204"/>
                <a:gd name="T3" fmla="*/ 0 h 54"/>
                <a:gd name="T4" fmla="*/ 0 w 204"/>
                <a:gd name="T5" fmla="*/ 27 h 54"/>
                <a:gd name="T6" fmla="*/ 26 w 204"/>
                <a:gd name="T7" fmla="*/ 54 h 54"/>
                <a:gd name="T8" fmla="*/ 177 w 204"/>
                <a:gd name="T9" fmla="*/ 54 h 54"/>
                <a:gd name="T10" fmla="*/ 204 w 204"/>
                <a:gd name="T11" fmla="*/ 27 h 54"/>
                <a:gd name="T12" fmla="*/ 177 w 20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4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19" name="Freeform 97"/>
            <p:cNvSpPr>
              <a:spLocks/>
            </p:cNvSpPr>
            <p:nvPr/>
          </p:nvSpPr>
          <p:spPr bwMode="auto">
            <a:xfrm>
              <a:off x="6687866" y="3390427"/>
              <a:ext cx="131643" cy="34598"/>
            </a:xfrm>
            <a:custGeom>
              <a:avLst/>
              <a:gdLst>
                <a:gd name="T0" fmla="*/ 0 w 132"/>
                <a:gd name="T1" fmla="*/ 0 h 35"/>
                <a:gd name="T2" fmla="*/ 66 w 132"/>
                <a:gd name="T3" fmla="*/ 35 h 35"/>
                <a:gd name="T4" fmla="*/ 132 w 132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cubicBezTo>
                    <a:pt x="0" y="19"/>
                    <a:pt x="29" y="35"/>
                    <a:pt x="66" y="35"/>
                  </a:cubicBezTo>
                  <a:cubicBezTo>
                    <a:pt x="102" y="35"/>
                    <a:pt x="132" y="19"/>
                    <a:pt x="132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20" name="Freeform 98"/>
            <p:cNvSpPr>
              <a:spLocks/>
            </p:cNvSpPr>
            <p:nvPr/>
          </p:nvSpPr>
          <p:spPr bwMode="auto">
            <a:xfrm>
              <a:off x="6531329" y="2691707"/>
              <a:ext cx="444716" cy="537964"/>
            </a:xfrm>
            <a:custGeom>
              <a:avLst/>
              <a:gdLst>
                <a:gd name="T0" fmla="*/ 223 w 446"/>
                <a:gd name="T1" fmla="*/ 0 h 540"/>
                <a:gd name="T2" fmla="*/ 0 w 446"/>
                <a:gd name="T3" fmla="*/ 223 h 540"/>
                <a:gd name="T4" fmla="*/ 62 w 446"/>
                <a:gd name="T5" fmla="*/ 379 h 540"/>
                <a:gd name="T6" fmla="*/ 94 w 446"/>
                <a:gd name="T7" fmla="*/ 440 h 540"/>
                <a:gd name="T8" fmla="*/ 94 w 446"/>
                <a:gd name="T9" fmla="*/ 484 h 540"/>
                <a:gd name="T10" fmla="*/ 150 w 446"/>
                <a:gd name="T11" fmla="*/ 540 h 540"/>
                <a:gd name="T12" fmla="*/ 296 w 446"/>
                <a:gd name="T13" fmla="*/ 540 h 540"/>
                <a:gd name="T14" fmla="*/ 352 w 446"/>
                <a:gd name="T15" fmla="*/ 484 h 540"/>
                <a:gd name="T16" fmla="*/ 352 w 446"/>
                <a:gd name="T17" fmla="*/ 440 h 540"/>
                <a:gd name="T18" fmla="*/ 383 w 446"/>
                <a:gd name="T19" fmla="*/ 379 h 540"/>
                <a:gd name="T20" fmla="*/ 446 w 446"/>
                <a:gd name="T21" fmla="*/ 223 h 540"/>
                <a:gd name="T22" fmla="*/ 223 w 446"/>
                <a:gd name="T2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6" h="540">
                  <a:moveTo>
                    <a:pt x="223" y="0"/>
                  </a:moveTo>
                  <a:cubicBezTo>
                    <a:pt x="99" y="0"/>
                    <a:pt x="0" y="100"/>
                    <a:pt x="0" y="223"/>
                  </a:cubicBezTo>
                  <a:cubicBezTo>
                    <a:pt x="0" y="284"/>
                    <a:pt x="22" y="339"/>
                    <a:pt x="62" y="379"/>
                  </a:cubicBezTo>
                  <a:cubicBezTo>
                    <a:pt x="83" y="399"/>
                    <a:pt x="94" y="415"/>
                    <a:pt x="94" y="440"/>
                  </a:cubicBezTo>
                  <a:cubicBezTo>
                    <a:pt x="94" y="466"/>
                    <a:pt x="94" y="484"/>
                    <a:pt x="94" y="484"/>
                  </a:cubicBezTo>
                  <a:cubicBezTo>
                    <a:pt x="94" y="515"/>
                    <a:pt x="119" y="540"/>
                    <a:pt x="150" y="540"/>
                  </a:cubicBezTo>
                  <a:cubicBezTo>
                    <a:pt x="296" y="540"/>
                    <a:pt x="296" y="540"/>
                    <a:pt x="296" y="540"/>
                  </a:cubicBezTo>
                  <a:cubicBezTo>
                    <a:pt x="327" y="540"/>
                    <a:pt x="352" y="515"/>
                    <a:pt x="352" y="484"/>
                  </a:cubicBezTo>
                  <a:cubicBezTo>
                    <a:pt x="352" y="484"/>
                    <a:pt x="352" y="466"/>
                    <a:pt x="352" y="440"/>
                  </a:cubicBezTo>
                  <a:cubicBezTo>
                    <a:pt x="352" y="415"/>
                    <a:pt x="362" y="399"/>
                    <a:pt x="383" y="379"/>
                  </a:cubicBezTo>
                  <a:cubicBezTo>
                    <a:pt x="423" y="339"/>
                    <a:pt x="446" y="284"/>
                    <a:pt x="446" y="223"/>
                  </a:cubicBezTo>
                  <a:cubicBezTo>
                    <a:pt x="446" y="100"/>
                    <a:pt x="347" y="0"/>
                    <a:pt x="223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21" name="Freeform 99"/>
            <p:cNvSpPr>
              <a:spLocks/>
            </p:cNvSpPr>
            <p:nvPr/>
          </p:nvSpPr>
          <p:spPr bwMode="auto">
            <a:xfrm>
              <a:off x="6652002" y="3229670"/>
              <a:ext cx="203371" cy="54007"/>
            </a:xfrm>
            <a:custGeom>
              <a:avLst/>
              <a:gdLst>
                <a:gd name="T0" fmla="*/ 177 w 204"/>
                <a:gd name="T1" fmla="*/ 0 h 54"/>
                <a:gd name="T2" fmla="*/ 26 w 204"/>
                <a:gd name="T3" fmla="*/ 0 h 54"/>
                <a:gd name="T4" fmla="*/ 0 w 204"/>
                <a:gd name="T5" fmla="*/ 27 h 54"/>
                <a:gd name="T6" fmla="*/ 26 w 204"/>
                <a:gd name="T7" fmla="*/ 54 h 54"/>
                <a:gd name="T8" fmla="*/ 177 w 204"/>
                <a:gd name="T9" fmla="*/ 54 h 54"/>
                <a:gd name="T10" fmla="*/ 204 w 204"/>
                <a:gd name="T11" fmla="*/ 27 h 54"/>
                <a:gd name="T12" fmla="*/ 177 w 20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4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</p:grpSp>
    </p:spTree>
    <p:extLst>
      <p:ext uri="{BB962C8B-B14F-4D97-AF65-F5344CB8AC3E}">
        <p14:creationId xmlns:p14="http://schemas.microsoft.com/office/powerpoint/2010/main" val="233479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D011-ED36-BAE9-05B8-0A2FF705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79A4E-D99F-EF0A-5C8A-6992D9986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08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976A-9873-C79A-79DA-D1AD1A08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5AE52-1C9C-422D-5E69-905F6876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23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22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 txBox="1">
            <a:spLocks/>
          </p:cNvSpPr>
          <p:nvPr/>
        </p:nvSpPr>
        <p:spPr>
          <a:xfrm>
            <a:off x="5632450" y="2105025"/>
            <a:ext cx="655955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Söhne."/>
              </a:rPr>
              <a:t>Social Media Marketing</a:t>
            </a:r>
          </a:p>
          <a:p>
            <a:endParaRPr lang="en-US" b="1" dirty="0">
              <a:latin typeface="Söhne."/>
            </a:endParaRPr>
          </a:p>
          <a:p>
            <a:r>
              <a:rPr lang="en-US" b="1" dirty="0" err="1">
                <a:latin typeface="Söhne."/>
              </a:rPr>
              <a:t>Instagram</a:t>
            </a:r>
            <a:r>
              <a:rPr lang="en-US" b="1" dirty="0">
                <a:latin typeface="Söhne."/>
              </a:rPr>
              <a:t> Marketing</a:t>
            </a:r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id="{97D796F6-89F5-C4A7-992D-331CC80E5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3463010" cy="25607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336EA8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24"/>
          <p:cNvSpPr/>
          <p:nvPr/>
        </p:nvSpPr>
        <p:spPr>
          <a:xfrm>
            <a:off x="1117601" y="1803401"/>
            <a:ext cx="4583289" cy="4433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6" name="Google Shape;1466;p24"/>
          <p:cNvSpPr/>
          <p:nvPr/>
        </p:nvSpPr>
        <p:spPr>
          <a:xfrm flipH="1">
            <a:off x="426720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7680" y="491"/>
                  <a:pt x="6278" y="786"/>
                </a:cubicBezTo>
                <a:lnTo>
                  <a:pt x="5435" y="1707"/>
                </a:lnTo>
                <a:cubicBezTo>
                  <a:pt x="5450" y="1987"/>
                  <a:pt x="5466" y="2267"/>
                  <a:pt x="5481" y="2547"/>
                </a:cubicBezTo>
                <a:lnTo>
                  <a:pt x="6326" y="3174"/>
                </a:lnTo>
                <a:lnTo>
                  <a:pt x="7879" y="3928"/>
                </a:lnTo>
                <a:lnTo>
                  <a:pt x="8918" y="4669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24"/>
          <p:cNvSpPr/>
          <p:nvPr/>
        </p:nvSpPr>
        <p:spPr>
          <a:xfrm>
            <a:off x="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6163" y="600"/>
                  <a:pt x="4485" y="895"/>
                </a:cubicBezTo>
                <a:lnTo>
                  <a:pt x="3412" y="1551"/>
                </a:lnTo>
                <a:lnTo>
                  <a:pt x="3412" y="2375"/>
                </a:lnTo>
                <a:lnTo>
                  <a:pt x="4349" y="3174"/>
                </a:lnTo>
                <a:lnTo>
                  <a:pt x="4936" y="4568"/>
                </a:ln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24"/>
          <p:cNvSpPr txBox="1"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69A6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869A6"/>
                </a:solidFill>
                <a:latin typeface="Arial"/>
                <a:ea typeface="Arial"/>
                <a:cs typeface="Arial"/>
                <a:sym typeface="Arial"/>
              </a:rPr>
              <a:t>The Assignment</a:t>
            </a:r>
            <a:endParaRPr/>
          </a:p>
        </p:txBody>
      </p:sp>
      <p:sp>
        <p:nvSpPr>
          <p:cNvPr id="1469" name="Google Shape;1469;p24"/>
          <p:cNvSpPr/>
          <p:nvPr/>
        </p:nvSpPr>
        <p:spPr>
          <a:xfrm>
            <a:off x="1196637" y="6309573"/>
            <a:ext cx="5000668" cy="4436500"/>
          </a:xfrm>
          <a:custGeom>
            <a:avLst/>
            <a:gdLst/>
            <a:ahLst/>
            <a:cxnLst/>
            <a:rect l="l" t="t" r="r" b="b"/>
            <a:pathLst>
              <a:path w="1554" h="1379" extrusionOk="0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0" name="Google Shape;147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9818" y="1918987"/>
            <a:ext cx="798588" cy="35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9452" y="2897638"/>
            <a:ext cx="499317" cy="633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24"/>
          <p:cNvSpPr/>
          <p:nvPr/>
        </p:nvSpPr>
        <p:spPr>
          <a:xfrm>
            <a:off x="696131" y="990601"/>
            <a:ext cx="5110428" cy="6978543"/>
          </a:xfrm>
          <a:custGeom>
            <a:avLst/>
            <a:gdLst/>
            <a:ahLst/>
            <a:cxnLst/>
            <a:rect l="l" t="t" r="r" b="b"/>
            <a:pathLst>
              <a:path w="1589" h="2169" extrusionOk="0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3" name="Google Shape;1473;p24"/>
          <p:cNvGrpSpPr/>
          <p:nvPr/>
        </p:nvGrpSpPr>
        <p:grpSpPr>
          <a:xfrm>
            <a:off x="3186752" y="2278079"/>
            <a:ext cx="801989" cy="1323021"/>
            <a:chOff x="6531329" y="2691707"/>
            <a:chExt cx="444716" cy="733318"/>
          </a:xfrm>
        </p:grpSpPr>
        <p:sp>
          <p:nvSpPr>
            <p:cNvPr id="1474" name="Google Shape;1474;p24"/>
            <p:cNvSpPr/>
            <p:nvPr/>
          </p:nvSpPr>
          <p:spPr>
            <a:xfrm>
              <a:off x="6652002" y="3283678"/>
              <a:ext cx="203371" cy="52742"/>
            </a:xfrm>
            <a:custGeom>
              <a:avLst/>
              <a:gdLst/>
              <a:ahLst/>
              <a:cxnLst/>
              <a:rect l="l" t="t" r="r" b="b"/>
              <a:pathLst>
                <a:path w="204" h="53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92" y="53"/>
                    <a:pt x="204" y="41"/>
                    <a:pt x="204" y="26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5" name="Google Shape;1475;p24"/>
            <p:cNvSpPr/>
            <p:nvPr/>
          </p:nvSpPr>
          <p:spPr>
            <a:xfrm>
              <a:off x="6652002" y="3336419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6" name="Google Shape;1476;p24"/>
            <p:cNvSpPr/>
            <p:nvPr/>
          </p:nvSpPr>
          <p:spPr>
            <a:xfrm>
              <a:off x="6687866" y="3390427"/>
              <a:ext cx="131643" cy="34598"/>
            </a:xfrm>
            <a:custGeom>
              <a:avLst/>
              <a:gdLst/>
              <a:ahLst/>
              <a:cxnLst/>
              <a:rect l="l" t="t" r="r" b="b"/>
              <a:pathLst>
                <a:path w="132" h="35" extrusionOk="0">
                  <a:moveTo>
                    <a:pt x="0" y="0"/>
                  </a:moveTo>
                  <a:cubicBezTo>
                    <a:pt x="0" y="19"/>
                    <a:pt x="29" y="35"/>
                    <a:pt x="66" y="35"/>
                  </a:cubicBezTo>
                  <a:cubicBezTo>
                    <a:pt x="102" y="35"/>
                    <a:pt x="132" y="19"/>
                    <a:pt x="132" y="0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7" name="Google Shape;1477;p24"/>
            <p:cNvSpPr/>
            <p:nvPr/>
          </p:nvSpPr>
          <p:spPr>
            <a:xfrm>
              <a:off x="6531329" y="2691707"/>
              <a:ext cx="444716" cy="537964"/>
            </a:xfrm>
            <a:custGeom>
              <a:avLst/>
              <a:gdLst/>
              <a:ahLst/>
              <a:cxnLst/>
              <a:rect l="l" t="t" r="r" b="b"/>
              <a:pathLst>
                <a:path w="446" h="540" extrusionOk="0">
                  <a:moveTo>
                    <a:pt x="223" y="0"/>
                  </a:moveTo>
                  <a:cubicBezTo>
                    <a:pt x="99" y="0"/>
                    <a:pt x="0" y="100"/>
                    <a:pt x="0" y="223"/>
                  </a:cubicBezTo>
                  <a:cubicBezTo>
                    <a:pt x="0" y="284"/>
                    <a:pt x="22" y="339"/>
                    <a:pt x="62" y="379"/>
                  </a:cubicBezTo>
                  <a:cubicBezTo>
                    <a:pt x="83" y="399"/>
                    <a:pt x="94" y="415"/>
                    <a:pt x="94" y="440"/>
                  </a:cubicBezTo>
                  <a:cubicBezTo>
                    <a:pt x="94" y="466"/>
                    <a:pt x="94" y="484"/>
                    <a:pt x="94" y="484"/>
                  </a:cubicBezTo>
                  <a:cubicBezTo>
                    <a:pt x="94" y="515"/>
                    <a:pt x="119" y="540"/>
                    <a:pt x="150" y="540"/>
                  </a:cubicBezTo>
                  <a:cubicBezTo>
                    <a:pt x="296" y="540"/>
                    <a:pt x="296" y="540"/>
                    <a:pt x="296" y="540"/>
                  </a:cubicBezTo>
                  <a:cubicBezTo>
                    <a:pt x="327" y="540"/>
                    <a:pt x="352" y="515"/>
                    <a:pt x="352" y="484"/>
                  </a:cubicBezTo>
                  <a:cubicBezTo>
                    <a:pt x="352" y="484"/>
                    <a:pt x="352" y="466"/>
                    <a:pt x="352" y="440"/>
                  </a:cubicBezTo>
                  <a:cubicBezTo>
                    <a:pt x="352" y="415"/>
                    <a:pt x="362" y="399"/>
                    <a:pt x="383" y="379"/>
                  </a:cubicBezTo>
                  <a:cubicBezTo>
                    <a:pt x="423" y="339"/>
                    <a:pt x="446" y="284"/>
                    <a:pt x="446" y="223"/>
                  </a:cubicBezTo>
                  <a:cubicBezTo>
                    <a:pt x="446" y="100"/>
                    <a:pt x="347" y="0"/>
                    <a:pt x="2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6652002" y="3229670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479" name="Google Shape;1479;p24"/>
          <p:cNvSpPr txBox="1"/>
          <p:nvPr/>
        </p:nvSpPr>
        <p:spPr>
          <a:xfrm>
            <a:off x="5943600" y="3214512"/>
            <a:ext cx="6248400" cy="196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/>
              </a:rPr>
              <a:t>Create and optimize a professional </a:t>
            </a:r>
            <a:r>
              <a:rPr lang="en-US" sz="2800" b="1" dirty="0" err="1">
                <a:solidFill>
                  <a:schemeClr val="tx1"/>
                </a:solidFill>
                <a:latin typeface="Calibri"/>
              </a:rPr>
              <a:t>Instagram</a:t>
            </a:r>
            <a:r>
              <a:rPr lang="en-US" sz="2800" b="1" dirty="0">
                <a:solidFill>
                  <a:schemeClr val="tx1"/>
                </a:solidFill>
                <a:latin typeface="Calibri"/>
              </a:rPr>
              <a:t> account for your project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0" y="3213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0" y="2446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7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24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 txBox="1">
            <a:spLocks/>
          </p:cNvSpPr>
          <p:nvPr/>
        </p:nvSpPr>
        <p:spPr>
          <a:xfrm>
            <a:off x="5029200" y="1981200"/>
            <a:ext cx="655955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Söhne."/>
              </a:rPr>
              <a:t>Social Media Marketing</a:t>
            </a:r>
          </a:p>
          <a:p>
            <a:endParaRPr lang="en-US" b="1" dirty="0">
              <a:latin typeface="Söhne."/>
            </a:endParaRPr>
          </a:p>
          <a:p>
            <a:r>
              <a:rPr lang="en-US" b="1" dirty="0">
                <a:latin typeface="Söhne."/>
              </a:rPr>
              <a:t>Meta Business Suite</a:t>
            </a:r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id="{97D796F6-89F5-C4A7-992D-331CC80E5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05162"/>
            <a:ext cx="3810000" cy="2000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336EA8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24"/>
          <p:cNvSpPr/>
          <p:nvPr/>
        </p:nvSpPr>
        <p:spPr>
          <a:xfrm>
            <a:off x="1117601" y="1803401"/>
            <a:ext cx="4583289" cy="4433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6" name="Google Shape;1466;p24"/>
          <p:cNvSpPr/>
          <p:nvPr/>
        </p:nvSpPr>
        <p:spPr>
          <a:xfrm flipH="1">
            <a:off x="426720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7680" y="491"/>
                  <a:pt x="6278" y="786"/>
                </a:cubicBezTo>
                <a:lnTo>
                  <a:pt x="5435" y="1707"/>
                </a:lnTo>
                <a:cubicBezTo>
                  <a:pt x="5450" y="1987"/>
                  <a:pt x="5466" y="2267"/>
                  <a:pt x="5481" y="2547"/>
                </a:cubicBezTo>
                <a:lnTo>
                  <a:pt x="6326" y="3174"/>
                </a:lnTo>
                <a:lnTo>
                  <a:pt x="7879" y="3928"/>
                </a:lnTo>
                <a:lnTo>
                  <a:pt x="8918" y="4669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24"/>
          <p:cNvSpPr/>
          <p:nvPr/>
        </p:nvSpPr>
        <p:spPr>
          <a:xfrm>
            <a:off x="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6163" y="600"/>
                  <a:pt x="4485" y="895"/>
                </a:cubicBezTo>
                <a:lnTo>
                  <a:pt x="3412" y="1551"/>
                </a:lnTo>
                <a:lnTo>
                  <a:pt x="3412" y="2375"/>
                </a:lnTo>
                <a:lnTo>
                  <a:pt x="4349" y="3174"/>
                </a:lnTo>
                <a:lnTo>
                  <a:pt x="4936" y="4568"/>
                </a:ln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24"/>
          <p:cNvSpPr txBox="1"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69A6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869A6"/>
                </a:solidFill>
                <a:latin typeface="Arial"/>
                <a:ea typeface="Arial"/>
                <a:cs typeface="Arial"/>
                <a:sym typeface="Arial"/>
              </a:rPr>
              <a:t>The Assignment</a:t>
            </a:r>
            <a:endParaRPr/>
          </a:p>
        </p:txBody>
      </p:sp>
      <p:sp>
        <p:nvSpPr>
          <p:cNvPr id="1469" name="Google Shape;1469;p24"/>
          <p:cNvSpPr/>
          <p:nvPr/>
        </p:nvSpPr>
        <p:spPr>
          <a:xfrm>
            <a:off x="1196637" y="6309573"/>
            <a:ext cx="5000668" cy="4436500"/>
          </a:xfrm>
          <a:custGeom>
            <a:avLst/>
            <a:gdLst/>
            <a:ahLst/>
            <a:cxnLst/>
            <a:rect l="l" t="t" r="r" b="b"/>
            <a:pathLst>
              <a:path w="1554" h="1379" extrusionOk="0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0" name="Google Shape;147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9818" y="1918987"/>
            <a:ext cx="798588" cy="35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9452" y="2897638"/>
            <a:ext cx="499317" cy="633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24"/>
          <p:cNvSpPr/>
          <p:nvPr/>
        </p:nvSpPr>
        <p:spPr>
          <a:xfrm>
            <a:off x="696131" y="990601"/>
            <a:ext cx="5110428" cy="6978543"/>
          </a:xfrm>
          <a:custGeom>
            <a:avLst/>
            <a:gdLst/>
            <a:ahLst/>
            <a:cxnLst/>
            <a:rect l="l" t="t" r="r" b="b"/>
            <a:pathLst>
              <a:path w="1589" h="2169" extrusionOk="0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3" name="Google Shape;1473;p24"/>
          <p:cNvGrpSpPr/>
          <p:nvPr/>
        </p:nvGrpSpPr>
        <p:grpSpPr>
          <a:xfrm>
            <a:off x="3186752" y="2278079"/>
            <a:ext cx="801989" cy="1323021"/>
            <a:chOff x="6531329" y="2691707"/>
            <a:chExt cx="444716" cy="733318"/>
          </a:xfrm>
        </p:grpSpPr>
        <p:sp>
          <p:nvSpPr>
            <p:cNvPr id="1474" name="Google Shape;1474;p24"/>
            <p:cNvSpPr/>
            <p:nvPr/>
          </p:nvSpPr>
          <p:spPr>
            <a:xfrm>
              <a:off x="6652002" y="3283678"/>
              <a:ext cx="203371" cy="52742"/>
            </a:xfrm>
            <a:custGeom>
              <a:avLst/>
              <a:gdLst/>
              <a:ahLst/>
              <a:cxnLst/>
              <a:rect l="l" t="t" r="r" b="b"/>
              <a:pathLst>
                <a:path w="204" h="53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92" y="53"/>
                    <a:pt x="204" y="41"/>
                    <a:pt x="204" y="26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5" name="Google Shape;1475;p24"/>
            <p:cNvSpPr/>
            <p:nvPr/>
          </p:nvSpPr>
          <p:spPr>
            <a:xfrm>
              <a:off x="6652002" y="3336419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6" name="Google Shape;1476;p24"/>
            <p:cNvSpPr/>
            <p:nvPr/>
          </p:nvSpPr>
          <p:spPr>
            <a:xfrm>
              <a:off x="6687866" y="3390427"/>
              <a:ext cx="131643" cy="34598"/>
            </a:xfrm>
            <a:custGeom>
              <a:avLst/>
              <a:gdLst/>
              <a:ahLst/>
              <a:cxnLst/>
              <a:rect l="l" t="t" r="r" b="b"/>
              <a:pathLst>
                <a:path w="132" h="35" extrusionOk="0">
                  <a:moveTo>
                    <a:pt x="0" y="0"/>
                  </a:moveTo>
                  <a:cubicBezTo>
                    <a:pt x="0" y="19"/>
                    <a:pt x="29" y="35"/>
                    <a:pt x="66" y="35"/>
                  </a:cubicBezTo>
                  <a:cubicBezTo>
                    <a:pt x="102" y="35"/>
                    <a:pt x="132" y="19"/>
                    <a:pt x="132" y="0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7" name="Google Shape;1477;p24"/>
            <p:cNvSpPr/>
            <p:nvPr/>
          </p:nvSpPr>
          <p:spPr>
            <a:xfrm>
              <a:off x="6531329" y="2691707"/>
              <a:ext cx="444716" cy="537964"/>
            </a:xfrm>
            <a:custGeom>
              <a:avLst/>
              <a:gdLst/>
              <a:ahLst/>
              <a:cxnLst/>
              <a:rect l="l" t="t" r="r" b="b"/>
              <a:pathLst>
                <a:path w="446" h="540" extrusionOk="0">
                  <a:moveTo>
                    <a:pt x="223" y="0"/>
                  </a:moveTo>
                  <a:cubicBezTo>
                    <a:pt x="99" y="0"/>
                    <a:pt x="0" y="100"/>
                    <a:pt x="0" y="223"/>
                  </a:cubicBezTo>
                  <a:cubicBezTo>
                    <a:pt x="0" y="284"/>
                    <a:pt x="22" y="339"/>
                    <a:pt x="62" y="379"/>
                  </a:cubicBezTo>
                  <a:cubicBezTo>
                    <a:pt x="83" y="399"/>
                    <a:pt x="94" y="415"/>
                    <a:pt x="94" y="440"/>
                  </a:cubicBezTo>
                  <a:cubicBezTo>
                    <a:pt x="94" y="466"/>
                    <a:pt x="94" y="484"/>
                    <a:pt x="94" y="484"/>
                  </a:cubicBezTo>
                  <a:cubicBezTo>
                    <a:pt x="94" y="515"/>
                    <a:pt x="119" y="540"/>
                    <a:pt x="150" y="540"/>
                  </a:cubicBezTo>
                  <a:cubicBezTo>
                    <a:pt x="296" y="540"/>
                    <a:pt x="296" y="540"/>
                    <a:pt x="296" y="540"/>
                  </a:cubicBezTo>
                  <a:cubicBezTo>
                    <a:pt x="327" y="540"/>
                    <a:pt x="352" y="515"/>
                    <a:pt x="352" y="484"/>
                  </a:cubicBezTo>
                  <a:cubicBezTo>
                    <a:pt x="352" y="484"/>
                    <a:pt x="352" y="466"/>
                    <a:pt x="352" y="440"/>
                  </a:cubicBezTo>
                  <a:cubicBezTo>
                    <a:pt x="352" y="415"/>
                    <a:pt x="362" y="399"/>
                    <a:pt x="383" y="379"/>
                  </a:cubicBezTo>
                  <a:cubicBezTo>
                    <a:pt x="423" y="339"/>
                    <a:pt x="446" y="284"/>
                    <a:pt x="446" y="223"/>
                  </a:cubicBezTo>
                  <a:cubicBezTo>
                    <a:pt x="446" y="100"/>
                    <a:pt x="347" y="0"/>
                    <a:pt x="2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6652002" y="3229670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479" name="Google Shape;1479;p24"/>
          <p:cNvSpPr txBox="1"/>
          <p:nvPr/>
        </p:nvSpPr>
        <p:spPr>
          <a:xfrm>
            <a:off x="5943600" y="3214512"/>
            <a:ext cx="6248400" cy="196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b="1" dirty="0">
                <a:solidFill>
                  <a:srgbClr val="595959"/>
                </a:solidFill>
                <a:latin typeface="Calibri"/>
              </a:rPr>
              <a:t>Connect your </a:t>
            </a:r>
            <a:r>
              <a:rPr lang="en-US" sz="2400" b="1" dirty="0" err="1">
                <a:solidFill>
                  <a:srgbClr val="595959"/>
                </a:solidFill>
                <a:latin typeface="Calibri"/>
              </a:rPr>
              <a:t>Instagram</a:t>
            </a:r>
            <a:r>
              <a:rPr lang="en-US" sz="2400" b="1" dirty="0">
                <a:solidFill>
                  <a:srgbClr val="595959"/>
                </a:solidFill>
                <a:latin typeface="Calibri"/>
              </a:rPr>
              <a:t> profile to your Facebook page </a:t>
            </a:r>
          </a:p>
          <a:p>
            <a:endParaRPr lang="en-US" sz="2400" b="1" dirty="0">
              <a:solidFill>
                <a:srgbClr val="595959"/>
              </a:solidFill>
              <a:latin typeface="Calibri"/>
            </a:endParaRPr>
          </a:p>
          <a:p>
            <a:r>
              <a:rPr lang="en-US" sz="2400" b="1" dirty="0">
                <a:solidFill>
                  <a:srgbClr val="595959"/>
                </a:solidFill>
                <a:latin typeface="Calibri"/>
              </a:rPr>
              <a:t>Monitor a topic related to your product using one of the listening tools like Google alerts, </a:t>
            </a:r>
            <a:r>
              <a:rPr lang="en-US" sz="2400" b="1" dirty="0" err="1">
                <a:solidFill>
                  <a:srgbClr val="595959"/>
                </a:solidFill>
                <a:latin typeface="Calibri"/>
              </a:rPr>
              <a:t>Buzzsumo</a:t>
            </a:r>
            <a:r>
              <a:rPr lang="en-US" sz="2400" b="1" dirty="0">
                <a:solidFill>
                  <a:srgbClr val="595959"/>
                </a:solidFill>
                <a:latin typeface="Calibri"/>
              </a:rPr>
              <a:t>, </a:t>
            </a:r>
            <a:r>
              <a:rPr lang="en-US" sz="2400" b="1" dirty="0" err="1">
                <a:solidFill>
                  <a:srgbClr val="595959"/>
                </a:solidFill>
                <a:latin typeface="Calibri"/>
              </a:rPr>
              <a:t>Hootsuite</a:t>
            </a:r>
            <a:r>
              <a:rPr lang="en-US" sz="2400" b="1" dirty="0">
                <a:solidFill>
                  <a:srgbClr val="595959"/>
                </a:solidFill>
                <a:latin typeface="Calibri"/>
              </a:rPr>
              <a:t>, Buffer or </a:t>
            </a:r>
            <a:r>
              <a:rPr lang="en-US" sz="2400" b="1" dirty="0" err="1">
                <a:solidFill>
                  <a:srgbClr val="595959"/>
                </a:solidFill>
                <a:latin typeface="Calibri"/>
              </a:rPr>
              <a:t>Databox</a:t>
            </a:r>
            <a:r>
              <a:rPr lang="en-US" sz="2400" b="1" dirty="0">
                <a:solidFill>
                  <a:srgbClr val="595959"/>
                </a:solidFill>
                <a:latin typeface="Calibri"/>
              </a:rPr>
              <a:t>.</a:t>
            </a:r>
          </a:p>
          <a:p>
            <a:endParaRPr lang="en-US" sz="2400" b="1" dirty="0">
              <a:solidFill>
                <a:srgbClr val="595959"/>
              </a:solidFill>
              <a:latin typeface="Calibri"/>
            </a:endParaRPr>
          </a:p>
          <a:p>
            <a:r>
              <a:rPr lang="en-US" sz="2400" b="1" dirty="0">
                <a:solidFill>
                  <a:srgbClr val="595959"/>
                </a:solidFill>
                <a:latin typeface="Calibri"/>
              </a:rPr>
              <a:t>Add 3-5 Facebook or </a:t>
            </a:r>
            <a:r>
              <a:rPr lang="en-US" sz="2400" b="1" dirty="0" err="1">
                <a:solidFill>
                  <a:srgbClr val="595959"/>
                </a:solidFill>
                <a:latin typeface="Calibri"/>
              </a:rPr>
              <a:t>Instagram</a:t>
            </a:r>
            <a:r>
              <a:rPr lang="en-US" sz="2400" b="1" dirty="0">
                <a:solidFill>
                  <a:srgbClr val="595959"/>
                </a:solidFill>
                <a:latin typeface="Calibri"/>
              </a:rPr>
              <a:t> business to watch on your business suite.</a:t>
            </a:r>
          </a:p>
          <a:p>
            <a:endParaRPr lang="en-US" sz="2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0" y="3213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0" y="2446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0" y="3475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0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26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 txBox="1">
            <a:spLocks/>
          </p:cNvSpPr>
          <p:nvPr/>
        </p:nvSpPr>
        <p:spPr>
          <a:xfrm>
            <a:off x="5029200" y="1981200"/>
            <a:ext cx="655955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Söhne."/>
              </a:rPr>
              <a:t>Social Media Marketing</a:t>
            </a:r>
          </a:p>
          <a:p>
            <a:endParaRPr lang="en-US" b="1" dirty="0">
              <a:latin typeface="Söhne."/>
            </a:endParaRPr>
          </a:p>
          <a:p>
            <a:r>
              <a:rPr lang="en-US" b="1" dirty="0">
                <a:latin typeface="Söhne."/>
              </a:rPr>
              <a:t>Meta Advertising</a:t>
            </a:r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id="{97D796F6-89F5-C4A7-992D-331CC80E5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" y="3205162"/>
            <a:ext cx="3100387" cy="2000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336EA8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24"/>
          <p:cNvSpPr/>
          <p:nvPr/>
        </p:nvSpPr>
        <p:spPr>
          <a:xfrm>
            <a:off x="1117601" y="1803401"/>
            <a:ext cx="4583289" cy="4433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6" name="Google Shape;1466;p24"/>
          <p:cNvSpPr/>
          <p:nvPr/>
        </p:nvSpPr>
        <p:spPr>
          <a:xfrm flipH="1">
            <a:off x="426720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7680" y="491"/>
                  <a:pt x="6278" y="786"/>
                </a:cubicBezTo>
                <a:lnTo>
                  <a:pt x="5435" y="1707"/>
                </a:lnTo>
                <a:cubicBezTo>
                  <a:pt x="5450" y="1987"/>
                  <a:pt x="5466" y="2267"/>
                  <a:pt x="5481" y="2547"/>
                </a:cubicBezTo>
                <a:lnTo>
                  <a:pt x="6326" y="3174"/>
                </a:lnTo>
                <a:lnTo>
                  <a:pt x="7879" y="3928"/>
                </a:lnTo>
                <a:lnTo>
                  <a:pt x="8918" y="4669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24"/>
          <p:cNvSpPr/>
          <p:nvPr/>
        </p:nvSpPr>
        <p:spPr>
          <a:xfrm>
            <a:off x="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6163" y="600"/>
                  <a:pt x="4485" y="895"/>
                </a:cubicBezTo>
                <a:lnTo>
                  <a:pt x="3412" y="1551"/>
                </a:lnTo>
                <a:lnTo>
                  <a:pt x="3412" y="2375"/>
                </a:lnTo>
                <a:lnTo>
                  <a:pt x="4349" y="3174"/>
                </a:lnTo>
                <a:lnTo>
                  <a:pt x="4936" y="4568"/>
                </a:ln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24"/>
          <p:cNvSpPr txBox="1"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69A6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869A6"/>
                </a:solidFill>
                <a:latin typeface="Arial"/>
                <a:ea typeface="Arial"/>
                <a:cs typeface="Arial"/>
                <a:sym typeface="Arial"/>
              </a:rPr>
              <a:t>The Assignment</a:t>
            </a:r>
            <a:endParaRPr/>
          </a:p>
        </p:txBody>
      </p:sp>
      <p:sp>
        <p:nvSpPr>
          <p:cNvPr id="1469" name="Google Shape;1469;p24"/>
          <p:cNvSpPr/>
          <p:nvPr/>
        </p:nvSpPr>
        <p:spPr>
          <a:xfrm>
            <a:off x="1196637" y="6309573"/>
            <a:ext cx="5000668" cy="4436500"/>
          </a:xfrm>
          <a:custGeom>
            <a:avLst/>
            <a:gdLst/>
            <a:ahLst/>
            <a:cxnLst/>
            <a:rect l="l" t="t" r="r" b="b"/>
            <a:pathLst>
              <a:path w="1554" h="1379" extrusionOk="0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0" name="Google Shape;147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9818" y="1918987"/>
            <a:ext cx="798588" cy="35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9452" y="2897638"/>
            <a:ext cx="499317" cy="633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24"/>
          <p:cNvSpPr/>
          <p:nvPr/>
        </p:nvSpPr>
        <p:spPr>
          <a:xfrm>
            <a:off x="696131" y="990601"/>
            <a:ext cx="5110428" cy="6978543"/>
          </a:xfrm>
          <a:custGeom>
            <a:avLst/>
            <a:gdLst/>
            <a:ahLst/>
            <a:cxnLst/>
            <a:rect l="l" t="t" r="r" b="b"/>
            <a:pathLst>
              <a:path w="1589" h="2169" extrusionOk="0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3" name="Google Shape;1473;p24"/>
          <p:cNvGrpSpPr/>
          <p:nvPr/>
        </p:nvGrpSpPr>
        <p:grpSpPr>
          <a:xfrm>
            <a:off x="3186752" y="2278079"/>
            <a:ext cx="801989" cy="1323021"/>
            <a:chOff x="6531329" y="2691707"/>
            <a:chExt cx="444716" cy="733318"/>
          </a:xfrm>
        </p:grpSpPr>
        <p:sp>
          <p:nvSpPr>
            <p:cNvPr id="1474" name="Google Shape;1474;p24"/>
            <p:cNvSpPr/>
            <p:nvPr/>
          </p:nvSpPr>
          <p:spPr>
            <a:xfrm>
              <a:off x="6652002" y="3283678"/>
              <a:ext cx="203371" cy="52742"/>
            </a:xfrm>
            <a:custGeom>
              <a:avLst/>
              <a:gdLst/>
              <a:ahLst/>
              <a:cxnLst/>
              <a:rect l="l" t="t" r="r" b="b"/>
              <a:pathLst>
                <a:path w="204" h="53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92" y="53"/>
                    <a:pt x="204" y="41"/>
                    <a:pt x="204" y="26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5" name="Google Shape;1475;p24"/>
            <p:cNvSpPr/>
            <p:nvPr/>
          </p:nvSpPr>
          <p:spPr>
            <a:xfrm>
              <a:off x="6652002" y="3336419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6" name="Google Shape;1476;p24"/>
            <p:cNvSpPr/>
            <p:nvPr/>
          </p:nvSpPr>
          <p:spPr>
            <a:xfrm>
              <a:off x="6687866" y="3390427"/>
              <a:ext cx="131643" cy="34598"/>
            </a:xfrm>
            <a:custGeom>
              <a:avLst/>
              <a:gdLst/>
              <a:ahLst/>
              <a:cxnLst/>
              <a:rect l="l" t="t" r="r" b="b"/>
              <a:pathLst>
                <a:path w="132" h="35" extrusionOk="0">
                  <a:moveTo>
                    <a:pt x="0" y="0"/>
                  </a:moveTo>
                  <a:cubicBezTo>
                    <a:pt x="0" y="19"/>
                    <a:pt x="29" y="35"/>
                    <a:pt x="66" y="35"/>
                  </a:cubicBezTo>
                  <a:cubicBezTo>
                    <a:pt x="102" y="35"/>
                    <a:pt x="132" y="19"/>
                    <a:pt x="132" y="0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7" name="Google Shape;1477;p24"/>
            <p:cNvSpPr/>
            <p:nvPr/>
          </p:nvSpPr>
          <p:spPr>
            <a:xfrm>
              <a:off x="6531329" y="2691707"/>
              <a:ext cx="444716" cy="537964"/>
            </a:xfrm>
            <a:custGeom>
              <a:avLst/>
              <a:gdLst/>
              <a:ahLst/>
              <a:cxnLst/>
              <a:rect l="l" t="t" r="r" b="b"/>
              <a:pathLst>
                <a:path w="446" h="540" extrusionOk="0">
                  <a:moveTo>
                    <a:pt x="223" y="0"/>
                  </a:moveTo>
                  <a:cubicBezTo>
                    <a:pt x="99" y="0"/>
                    <a:pt x="0" y="100"/>
                    <a:pt x="0" y="223"/>
                  </a:cubicBezTo>
                  <a:cubicBezTo>
                    <a:pt x="0" y="284"/>
                    <a:pt x="22" y="339"/>
                    <a:pt x="62" y="379"/>
                  </a:cubicBezTo>
                  <a:cubicBezTo>
                    <a:pt x="83" y="399"/>
                    <a:pt x="94" y="415"/>
                    <a:pt x="94" y="440"/>
                  </a:cubicBezTo>
                  <a:cubicBezTo>
                    <a:pt x="94" y="466"/>
                    <a:pt x="94" y="484"/>
                    <a:pt x="94" y="484"/>
                  </a:cubicBezTo>
                  <a:cubicBezTo>
                    <a:pt x="94" y="515"/>
                    <a:pt x="119" y="540"/>
                    <a:pt x="150" y="540"/>
                  </a:cubicBezTo>
                  <a:cubicBezTo>
                    <a:pt x="296" y="540"/>
                    <a:pt x="296" y="540"/>
                    <a:pt x="296" y="540"/>
                  </a:cubicBezTo>
                  <a:cubicBezTo>
                    <a:pt x="327" y="540"/>
                    <a:pt x="352" y="515"/>
                    <a:pt x="352" y="484"/>
                  </a:cubicBezTo>
                  <a:cubicBezTo>
                    <a:pt x="352" y="484"/>
                    <a:pt x="352" y="466"/>
                    <a:pt x="352" y="440"/>
                  </a:cubicBezTo>
                  <a:cubicBezTo>
                    <a:pt x="352" y="415"/>
                    <a:pt x="362" y="399"/>
                    <a:pt x="383" y="379"/>
                  </a:cubicBezTo>
                  <a:cubicBezTo>
                    <a:pt x="423" y="339"/>
                    <a:pt x="446" y="284"/>
                    <a:pt x="446" y="223"/>
                  </a:cubicBezTo>
                  <a:cubicBezTo>
                    <a:pt x="446" y="100"/>
                    <a:pt x="347" y="0"/>
                    <a:pt x="2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6652002" y="3229670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479" name="Google Shape;1479;p24"/>
          <p:cNvSpPr txBox="1"/>
          <p:nvPr/>
        </p:nvSpPr>
        <p:spPr>
          <a:xfrm>
            <a:off x="5943600" y="3214512"/>
            <a:ext cx="6248400" cy="196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b="1" dirty="0">
                <a:solidFill>
                  <a:srgbClr val="595959"/>
                </a:solidFill>
                <a:latin typeface="Calibri"/>
              </a:rPr>
              <a:t>Draft One campaign for Awareness, another one for Engagement using Ads Manager</a:t>
            </a:r>
            <a:endParaRPr lang="en-US" sz="2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0" y="3213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0" y="2446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0" y="3475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1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28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 txBox="1">
            <a:spLocks/>
          </p:cNvSpPr>
          <p:nvPr/>
        </p:nvSpPr>
        <p:spPr>
          <a:xfrm>
            <a:off x="5029200" y="1981200"/>
            <a:ext cx="655955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Söhne."/>
              </a:rPr>
              <a:t>Social Media Marketing</a:t>
            </a:r>
          </a:p>
          <a:p>
            <a:endParaRPr lang="en-US" b="1" dirty="0">
              <a:latin typeface="Söhne."/>
            </a:endParaRPr>
          </a:p>
          <a:p>
            <a:r>
              <a:rPr lang="en-US" b="1" dirty="0">
                <a:latin typeface="Söhne."/>
              </a:rPr>
              <a:t>X Marketing</a:t>
            </a:r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id="{97D796F6-89F5-C4A7-992D-331CC80E5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" y="3337179"/>
            <a:ext cx="3100387" cy="17362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336EA8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24"/>
          <p:cNvSpPr/>
          <p:nvPr/>
        </p:nvSpPr>
        <p:spPr>
          <a:xfrm>
            <a:off x="1117601" y="1803401"/>
            <a:ext cx="4583289" cy="4433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6" name="Google Shape;1466;p24"/>
          <p:cNvSpPr/>
          <p:nvPr/>
        </p:nvSpPr>
        <p:spPr>
          <a:xfrm flipH="1">
            <a:off x="426720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7680" y="491"/>
                  <a:pt x="6278" y="786"/>
                </a:cubicBezTo>
                <a:lnTo>
                  <a:pt x="5435" y="1707"/>
                </a:lnTo>
                <a:cubicBezTo>
                  <a:pt x="5450" y="1987"/>
                  <a:pt x="5466" y="2267"/>
                  <a:pt x="5481" y="2547"/>
                </a:cubicBezTo>
                <a:lnTo>
                  <a:pt x="6326" y="3174"/>
                </a:lnTo>
                <a:lnTo>
                  <a:pt x="7879" y="3928"/>
                </a:lnTo>
                <a:lnTo>
                  <a:pt x="8918" y="4669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24"/>
          <p:cNvSpPr/>
          <p:nvPr/>
        </p:nvSpPr>
        <p:spPr>
          <a:xfrm>
            <a:off x="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6163" y="600"/>
                  <a:pt x="4485" y="895"/>
                </a:cubicBezTo>
                <a:lnTo>
                  <a:pt x="3412" y="1551"/>
                </a:lnTo>
                <a:lnTo>
                  <a:pt x="3412" y="2375"/>
                </a:lnTo>
                <a:lnTo>
                  <a:pt x="4349" y="3174"/>
                </a:lnTo>
                <a:lnTo>
                  <a:pt x="4936" y="4568"/>
                </a:ln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24"/>
          <p:cNvSpPr txBox="1"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69A6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869A6"/>
                </a:solidFill>
                <a:latin typeface="Arial"/>
                <a:ea typeface="Arial"/>
                <a:cs typeface="Arial"/>
                <a:sym typeface="Arial"/>
              </a:rPr>
              <a:t>The Assignment</a:t>
            </a:r>
            <a:endParaRPr/>
          </a:p>
        </p:txBody>
      </p:sp>
      <p:sp>
        <p:nvSpPr>
          <p:cNvPr id="1469" name="Google Shape;1469;p24"/>
          <p:cNvSpPr/>
          <p:nvPr/>
        </p:nvSpPr>
        <p:spPr>
          <a:xfrm>
            <a:off x="1196637" y="6309573"/>
            <a:ext cx="5000668" cy="4436500"/>
          </a:xfrm>
          <a:custGeom>
            <a:avLst/>
            <a:gdLst/>
            <a:ahLst/>
            <a:cxnLst/>
            <a:rect l="l" t="t" r="r" b="b"/>
            <a:pathLst>
              <a:path w="1554" h="1379" extrusionOk="0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0" name="Google Shape;147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9818" y="1918987"/>
            <a:ext cx="798588" cy="35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9452" y="2897638"/>
            <a:ext cx="499317" cy="633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24"/>
          <p:cNvSpPr/>
          <p:nvPr/>
        </p:nvSpPr>
        <p:spPr>
          <a:xfrm>
            <a:off x="696131" y="990601"/>
            <a:ext cx="5110428" cy="6978543"/>
          </a:xfrm>
          <a:custGeom>
            <a:avLst/>
            <a:gdLst/>
            <a:ahLst/>
            <a:cxnLst/>
            <a:rect l="l" t="t" r="r" b="b"/>
            <a:pathLst>
              <a:path w="1589" h="2169" extrusionOk="0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3" name="Google Shape;1473;p24"/>
          <p:cNvGrpSpPr/>
          <p:nvPr/>
        </p:nvGrpSpPr>
        <p:grpSpPr>
          <a:xfrm>
            <a:off x="3186752" y="2278079"/>
            <a:ext cx="801989" cy="1323021"/>
            <a:chOff x="6531329" y="2691707"/>
            <a:chExt cx="444716" cy="733318"/>
          </a:xfrm>
        </p:grpSpPr>
        <p:sp>
          <p:nvSpPr>
            <p:cNvPr id="1474" name="Google Shape;1474;p24"/>
            <p:cNvSpPr/>
            <p:nvPr/>
          </p:nvSpPr>
          <p:spPr>
            <a:xfrm>
              <a:off x="6652002" y="3283678"/>
              <a:ext cx="203371" cy="52742"/>
            </a:xfrm>
            <a:custGeom>
              <a:avLst/>
              <a:gdLst/>
              <a:ahLst/>
              <a:cxnLst/>
              <a:rect l="l" t="t" r="r" b="b"/>
              <a:pathLst>
                <a:path w="204" h="53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92" y="53"/>
                    <a:pt x="204" y="41"/>
                    <a:pt x="204" y="26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5" name="Google Shape;1475;p24"/>
            <p:cNvSpPr/>
            <p:nvPr/>
          </p:nvSpPr>
          <p:spPr>
            <a:xfrm>
              <a:off x="6652002" y="3336419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6" name="Google Shape;1476;p24"/>
            <p:cNvSpPr/>
            <p:nvPr/>
          </p:nvSpPr>
          <p:spPr>
            <a:xfrm>
              <a:off x="6687866" y="3390427"/>
              <a:ext cx="131643" cy="34598"/>
            </a:xfrm>
            <a:custGeom>
              <a:avLst/>
              <a:gdLst/>
              <a:ahLst/>
              <a:cxnLst/>
              <a:rect l="l" t="t" r="r" b="b"/>
              <a:pathLst>
                <a:path w="132" h="35" extrusionOk="0">
                  <a:moveTo>
                    <a:pt x="0" y="0"/>
                  </a:moveTo>
                  <a:cubicBezTo>
                    <a:pt x="0" y="19"/>
                    <a:pt x="29" y="35"/>
                    <a:pt x="66" y="35"/>
                  </a:cubicBezTo>
                  <a:cubicBezTo>
                    <a:pt x="102" y="35"/>
                    <a:pt x="132" y="19"/>
                    <a:pt x="132" y="0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7" name="Google Shape;1477;p24"/>
            <p:cNvSpPr/>
            <p:nvPr/>
          </p:nvSpPr>
          <p:spPr>
            <a:xfrm>
              <a:off x="6531329" y="2691707"/>
              <a:ext cx="444716" cy="537964"/>
            </a:xfrm>
            <a:custGeom>
              <a:avLst/>
              <a:gdLst/>
              <a:ahLst/>
              <a:cxnLst/>
              <a:rect l="l" t="t" r="r" b="b"/>
              <a:pathLst>
                <a:path w="446" h="540" extrusionOk="0">
                  <a:moveTo>
                    <a:pt x="223" y="0"/>
                  </a:moveTo>
                  <a:cubicBezTo>
                    <a:pt x="99" y="0"/>
                    <a:pt x="0" y="100"/>
                    <a:pt x="0" y="223"/>
                  </a:cubicBezTo>
                  <a:cubicBezTo>
                    <a:pt x="0" y="284"/>
                    <a:pt x="22" y="339"/>
                    <a:pt x="62" y="379"/>
                  </a:cubicBezTo>
                  <a:cubicBezTo>
                    <a:pt x="83" y="399"/>
                    <a:pt x="94" y="415"/>
                    <a:pt x="94" y="440"/>
                  </a:cubicBezTo>
                  <a:cubicBezTo>
                    <a:pt x="94" y="466"/>
                    <a:pt x="94" y="484"/>
                    <a:pt x="94" y="484"/>
                  </a:cubicBezTo>
                  <a:cubicBezTo>
                    <a:pt x="94" y="515"/>
                    <a:pt x="119" y="540"/>
                    <a:pt x="150" y="540"/>
                  </a:cubicBezTo>
                  <a:cubicBezTo>
                    <a:pt x="296" y="540"/>
                    <a:pt x="296" y="540"/>
                    <a:pt x="296" y="540"/>
                  </a:cubicBezTo>
                  <a:cubicBezTo>
                    <a:pt x="327" y="540"/>
                    <a:pt x="352" y="515"/>
                    <a:pt x="352" y="484"/>
                  </a:cubicBezTo>
                  <a:cubicBezTo>
                    <a:pt x="352" y="484"/>
                    <a:pt x="352" y="466"/>
                    <a:pt x="352" y="440"/>
                  </a:cubicBezTo>
                  <a:cubicBezTo>
                    <a:pt x="352" y="415"/>
                    <a:pt x="362" y="399"/>
                    <a:pt x="383" y="379"/>
                  </a:cubicBezTo>
                  <a:cubicBezTo>
                    <a:pt x="423" y="339"/>
                    <a:pt x="446" y="284"/>
                    <a:pt x="446" y="223"/>
                  </a:cubicBezTo>
                  <a:cubicBezTo>
                    <a:pt x="446" y="100"/>
                    <a:pt x="347" y="0"/>
                    <a:pt x="2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6652002" y="3229670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479" name="Google Shape;1479;p24"/>
          <p:cNvSpPr txBox="1"/>
          <p:nvPr/>
        </p:nvSpPr>
        <p:spPr>
          <a:xfrm>
            <a:off x="5943600" y="3214512"/>
            <a:ext cx="6248400" cy="196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/>
              </a:rPr>
              <a:t>Create a professional X Account For your Business.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/>
              </a:rPr>
              <a:t>Publish 3 posts with suitable </a:t>
            </a:r>
            <a:r>
              <a:rPr lang="en-US" sz="2400" b="1" dirty="0" err="1">
                <a:solidFill>
                  <a:schemeClr val="tx1"/>
                </a:solidFill>
                <a:latin typeface="Calibri"/>
              </a:rPr>
              <a:t>hashtags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0" y="3213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0" y="2446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0" y="3475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340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2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1285875"/>
            <a:ext cx="6559550" cy="4448175"/>
          </a:xfrm>
        </p:spPr>
        <p:txBody>
          <a:bodyPr/>
          <a:lstStyle/>
          <a:p>
            <a:r>
              <a:rPr lang="en-US" dirty="0">
                <a:latin typeface="Söhne."/>
              </a:rPr>
              <a:t>Foundations of Marketing</a:t>
            </a:r>
            <a:br>
              <a:rPr lang="en-US" dirty="0">
                <a:latin typeface="Söhne."/>
              </a:rPr>
            </a:br>
            <a:r>
              <a:rPr lang="en-US" dirty="0">
                <a:latin typeface="Söhne."/>
              </a:rPr>
              <a:t>Second Lecture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968ED-5741-B239-07A0-FABC001B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5FC3-4311-416A-A38E-889026F81B69}" type="datetime1">
              <a:rPr lang="en-US" smtClean="0">
                <a:solidFill>
                  <a:prstClr val="white"/>
                </a:solidFill>
              </a:rPr>
              <a:t>7/7/2024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5FAC0-E845-EE58-8E92-9D411078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97D796F6-89F5-C4A7-992D-331CC80E5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3" y="1677910"/>
            <a:ext cx="2379910" cy="31458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336EA8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13981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30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 txBox="1">
            <a:spLocks/>
          </p:cNvSpPr>
          <p:nvPr/>
        </p:nvSpPr>
        <p:spPr>
          <a:xfrm>
            <a:off x="5029200" y="1981200"/>
            <a:ext cx="655955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Söhne."/>
              </a:rPr>
              <a:t>Social Media Marketing</a:t>
            </a:r>
          </a:p>
          <a:p>
            <a:endParaRPr lang="en-US" b="1" dirty="0">
              <a:latin typeface="Söhne."/>
            </a:endParaRPr>
          </a:p>
          <a:p>
            <a:r>
              <a:rPr lang="en-US" b="1" dirty="0" err="1">
                <a:latin typeface="Söhne."/>
              </a:rPr>
              <a:t>TikTok</a:t>
            </a:r>
            <a:r>
              <a:rPr lang="en-US" b="1" dirty="0">
                <a:latin typeface="Söhne."/>
              </a:rPr>
              <a:t> Marketing</a:t>
            </a:r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id="{97D796F6-89F5-C4A7-992D-331CC80E5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" y="3378517"/>
            <a:ext cx="3100387" cy="16535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336EA8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24"/>
          <p:cNvSpPr/>
          <p:nvPr/>
        </p:nvSpPr>
        <p:spPr>
          <a:xfrm>
            <a:off x="1117601" y="1803401"/>
            <a:ext cx="4583289" cy="4433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6" name="Google Shape;1466;p24"/>
          <p:cNvSpPr/>
          <p:nvPr/>
        </p:nvSpPr>
        <p:spPr>
          <a:xfrm flipH="1">
            <a:off x="426720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7680" y="491"/>
                  <a:pt x="6278" y="786"/>
                </a:cubicBezTo>
                <a:lnTo>
                  <a:pt x="5435" y="1707"/>
                </a:lnTo>
                <a:cubicBezTo>
                  <a:pt x="5450" y="1987"/>
                  <a:pt x="5466" y="2267"/>
                  <a:pt x="5481" y="2547"/>
                </a:cubicBezTo>
                <a:lnTo>
                  <a:pt x="6326" y="3174"/>
                </a:lnTo>
                <a:lnTo>
                  <a:pt x="7879" y="3928"/>
                </a:lnTo>
                <a:lnTo>
                  <a:pt x="8918" y="4669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24"/>
          <p:cNvSpPr/>
          <p:nvPr/>
        </p:nvSpPr>
        <p:spPr>
          <a:xfrm>
            <a:off x="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6163" y="600"/>
                  <a:pt x="4485" y="895"/>
                </a:cubicBezTo>
                <a:lnTo>
                  <a:pt x="3412" y="1551"/>
                </a:lnTo>
                <a:lnTo>
                  <a:pt x="3412" y="2375"/>
                </a:lnTo>
                <a:lnTo>
                  <a:pt x="4349" y="3174"/>
                </a:lnTo>
                <a:lnTo>
                  <a:pt x="4936" y="4568"/>
                </a:ln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24"/>
          <p:cNvSpPr txBox="1"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69A6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869A6"/>
                </a:solidFill>
                <a:latin typeface="Arial"/>
                <a:ea typeface="Arial"/>
                <a:cs typeface="Arial"/>
                <a:sym typeface="Arial"/>
              </a:rPr>
              <a:t>The Assignment</a:t>
            </a:r>
            <a:endParaRPr/>
          </a:p>
        </p:txBody>
      </p:sp>
      <p:sp>
        <p:nvSpPr>
          <p:cNvPr id="1469" name="Google Shape;1469;p24"/>
          <p:cNvSpPr/>
          <p:nvPr/>
        </p:nvSpPr>
        <p:spPr>
          <a:xfrm>
            <a:off x="1196637" y="6309573"/>
            <a:ext cx="5000668" cy="4436500"/>
          </a:xfrm>
          <a:custGeom>
            <a:avLst/>
            <a:gdLst/>
            <a:ahLst/>
            <a:cxnLst/>
            <a:rect l="l" t="t" r="r" b="b"/>
            <a:pathLst>
              <a:path w="1554" h="1379" extrusionOk="0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0" name="Google Shape;147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9818" y="1918987"/>
            <a:ext cx="798588" cy="35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9452" y="2897638"/>
            <a:ext cx="499317" cy="633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24"/>
          <p:cNvSpPr/>
          <p:nvPr/>
        </p:nvSpPr>
        <p:spPr>
          <a:xfrm>
            <a:off x="696131" y="990601"/>
            <a:ext cx="5110428" cy="6978543"/>
          </a:xfrm>
          <a:custGeom>
            <a:avLst/>
            <a:gdLst/>
            <a:ahLst/>
            <a:cxnLst/>
            <a:rect l="l" t="t" r="r" b="b"/>
            <a:pathLst>
              <a:path w="1589" h="2169" extrusionOk="0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3" name="Google Shape;1473;p24"/>
          <p:cNvGrpSpPr/>
          <p:nvPr/>
        </p:nvGrpSpPr>
        <p:grpSpPr>
          <a:xfrm>
            <a:off x="3186752" y="2278079"/>
            <a:ext cx="801989" cy="1323021"/>
            <a:chOff x="6531329" y="2691707"/>
            <a:chExt cx="444716" cy="733318"/>
          </a:xfrm>
        </p:grpSpPr>
        <p:sp>
          <p:nvSpPr>
            <p:cNvPr id="1474" name="Google Shape;1474;p24"/>
            <p:cNvSpPr/>
            <p:nvPr/>
          </p:nvSpPr>
          <p:spPr>
            <a:xfrm>
              <a:off x="6652002" y="3283678"/>
              <a:ext cx="203371" cy="52742"/>
            </a:xfrm>
            <a:custGeom>
              <a:avLst/>
              <a:gdLst/>
              <a:ahLst/>
              <a:cxnLst/>
              <a:rect l="l" t="t" r="r" b="b"/>
              <a:pathLst>
                <a:path w="204" h="53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92" y="53"/>
                    <a:pt x="204" y="41"/>
                    <a:pt x="204" y="26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5" name="Google Shape;1475;p24"/>
            <p:cNvSpPr/>
            <p:nvPr/>
          </p:nvSpPr>
          <p:spPr>
            <a:xfrm>
              <a:off x="6652002" y="3336419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6" name="Google Shape;1476;p24"/>
            <p:cNvSpPr/>
            <p:nvPr/>
          </p:nvSpPr>
          <p:spPr>
            <a:xfrm>
              <a:off x="6687866" y="3390427"/>
              <a:ext cx="131643" cy="34598"/>
            </a:xfrm>
            <a:custGeom>
              <a:avLst/>
              <a:gdLst/>
              <a:ahLst/>
              <a:cxnLst/>
              <a:rect l="l" t="t" r="r" b="b"/>
              <a:pathLst>
                <a:path w="132" h="35" extrusionOk="0">
                  <a:moveTo>
                    <a:pt x="0" y="0"/>
                  </a:moveTo>
                  <a:cubicBezTo>
                    <a:pt x="0" y="19"/>
                    <a:pt x="29" y="35"/>
                    <a:pt x="66" y="35"/>
                  </a:cubicBezTo>
                  <a:cubicBezTo>
                    <a:pt x="102" y="35"/>
                    <a:pt x="132" y="19"/>
                    <a:pt x="132" y="0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7" name="Google Shape;1477;p24"/>
            <p:cNvSpPr/>
            <p:nvPr/>
          </p:nvSpPr>
          <p:spPr>
            <a:xfrm>
              <a:off x="6531329" y="2691707"/>
              <a:ext cx="444716" cy="537964"/>
            </a:xfrm>
            <a:custGeom>
              <a:avLst/>
              <a:gdLst/>
              <a:ahLst/>
              <a:cxnLst/>
              <a:rect l="l" t="t" r="r" b="b"/>
              <a:pathLst>
                <a:path w="446" h="540" extrusionOk="0">
                  <a:moveTo>
                    <a:pt x="223" y="0"/>
                  </a:moveTo>
                  <a:cubicBezTo>
                    <a:pt x="99" y="0"/>
                    <a:pt x="0" y="100"/>
                    <a:pt x="0" y="223"/>
                  </a:cubicBezTo>
                  <a:cubicBezTo>
                    <a:pt x="0" y="284"/>
                    <a:pt x="22" y="339"/>
                    <a:pt x="62" y="379"/>
                  </a:cubicBezTo>
                  <a:cubicBezTo>
                    <a:pt x="83" y="399"/>
                    <a:pt x="94" y="415"/>
                    <a:pt x="94" y="440"/>
                  </a:cubicBezTo>
                  <a:cubicBezTo>
                    <a:pt x="94" y="466"/>
                    <a:pt x="94" y="484"/>
                    <a:pt x="94" y="484"/>
                  </a:cubicBezTo>
                  <a:cubicBezTo>
                    <a:pt x="94" y="515"/>
                    <a:pt x="119" y="540"/>
                    <a:pt x="150" y="540"/>
                  </a:cubicBezTo>
                  <a:cubicBezTo>
                    <a:pt x="296" y="540"/>
                    <a:pt x="296" y="540"/>
                    <a:pt x="296" y="540"/>
                  </a:cubicBezTo>
                  <a:cubicBezTo>
                    <a:pt x="327" y="540"/>
                    <a:pt x="352" y="515"/>
                    <a:pt x="352" y="484"/>
                  </a:cubicBezTo>
                  <a:cubicBezTo>
                    <a:pt x="352" y="484"/>
                    <a:pt x="352" y="466"/>
                    <a:pt x="352" y="440"/>
                  </a:cubicBezTo>
                  <a:cubicBezTo>
                    <a:pt x="352" y="415"/>
                    <a:pt x="362" y="399"/>
                    <a:pt x="383" y="379"/>
                  </a:cubicBezTo>
                  <a:cubicBezTo>
                    <a:pt x="423" y="339"/>
                    <a:pt x="446" y="284"/>
                    <a:pt x="446" y="223"/>
                  </a:cubicBezTo>
                  <a:cubicBezTo>
                    <a:pt x="446" y="100"/>
                    <a:pt x="347" y="0"/>
                    <a:pt x="2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6652002" y="3229670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479" name="Google Shape;1479;p24"/>
          <p:cNvSpPr txBox="1"/>
          <p:nvPr/>
        </p:nvSpPr>
        <p:spPr>
          <a:xfrm>
            <a:off x="5943600" y="3214512"/>
            <a:ext cx="6248400" cy="196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/>
              </a:rPr>
              <a:t>Create </a:t>
            </a:r>
            <a:r>
              <a:rPr lang="en-US" sz="2400" b="1" dirty="0" err="1">
                <a:solidFill>
                  <a:schemeClr val="tx1"/>
                </a:solidFill>
                <a:latin typeface="Calibri"/>
              </a:rPr>
              <a:t>TikTok</a:t>
            </a:r>
            <a:r>
              <a:rPr lang="en-US" sz="2400" b="1" dirty="0">
                <a:solidFill>
                  <a:schemeClr val="tx1"/>
                </a:solidFill>
                <a:latin typeface="Calibri"/>
              </a:rPr>
              <a:t> business account for your business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/>
              </a:rPr>
              <a:t>Create a </a:t>
            </a:r>
            <a:r>
              <a:rPr lang="en-US" sz="2400" b="1" dirty="0" err="1">
                <a:solidFill>
                  <a:schemeClr val="tx1"/>
                </a:solidFill>
                <a:latin typeface="Calibri"/>
              </a:rPr>
              <a:t>TikTok</a:t>
            </a:r>
            <a:r>
              <a:rPr lang="en-US" sz="2400" b="1" dirty="0">
                <a:solidFill>
                  <a:schemeClr val="tx1"/>
                </a:solidFill>
                <a:latin typeface="Calibri"/>
              </a:rPr>
              <a:t> content calendar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/>
              </a:rPr>
              <a:t>Publish 3 posts on your account.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0" y="3213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0" y="2446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0" y="3475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340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3340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80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32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 txBox="1">
            <a:spLocks/>
          </p:cNvSpPr>
          <p:nvPr/>
        </p:nvSpPr>
        <p:spPr>
          <a:xfrm>
            <a:off x="5029200" y="1981200"/>
            <a:ext cx="655955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Söhne."/>
              </a:rPr>
              <a:t>Social Media Marketing</a:t>
            </a:r>
          </a:p>
          <a:p>
            <a:endParaRPr lang="en-US" b="1" dirty="0">
              <a:latin typeface="Söhne."/>
            </a:endParaRPr>
          </a:p>
          <a:p>
            <a:r>
              <a:rPr lang="en-US" b="1" dirty="0" err="1">
                <a:latin typeface="Söhne."/>
              </a:rPr>
              <a:t>Snapchat</a:t>
            </a:r>
            <a:r>
              <a:rPr lang="en-US" b="1" dirty="0">
                <a:latin typeface="Söhne."/>
              </a:rPr>
              <a:t> Marketing</a:t>
            </a:r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id="{97D796F6-89F5-C4A7-992D-331CC80E5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68286"/>
            <a:ext cx="2948582" cy="24657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336EA8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24"/>
          <p:cNvSpPr/>
          <p:nvPr/>
        </p:nvSpPr>
        <p:spPr>
          <a:xfrm>
            <a:off x="1117601" y="1803401"/>
            <a:ext cx="4583289" cy="4433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6" name="Google Shape;1466;p24"/>
          <p:cNvSpPr/>
          <p:nvPr/>
        </p:nvSpPr>
        <p:spPr>
          <a:xfrm flipH="1">
            <a:off x="426720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7680" y="491"/>
                  <a:pt x="6278" y="786"/>
                </a:cubicBezTo>
                <a:lnTo>
                  <a:pt x="5435" y="1707"/>
                </a:lnTo>
                <a:cubicBezTo>
                  <a:pt x="5450" y="1987"/>
                  <a:pt x="5466" y="2267"/>
                  <a:pt x="5481" y="2547"/>
                </a:cubicBezTo>
                <a:lnTo>
                  <a:pt x="6326" y="3174"/>
                </a:lnTo>
                <a:lnTo>
                  <a:pt x="7879" y="3928"/>
                </a:lnTo>
                <a:lnTo>
                  <a:pt x="8918" y="4669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24"/>
          <p:cNvSpPr/>
          <p:nvPr/>
        </p:nvSpPr>
        <p:spPr>
          <a:xfrm>
            <a:off x="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6163" y="600"/>
                  <a:pt x="4485" y="895"/>
                </a:cubicBezTo>
                <a:lnTo>
                  <a:pt x="3412" y="1551"/>
                </a:lnTo>
                <a:lnTo>
                  <a:pt x="3412" y="2375"/>
                </a:lnTo>
                <a:lnTo>
                  <a:pt x="4349" y="3174"/>
                </a:lnTo>
                <a:lnTo>
                  <a:pt x="4936" y="4568"/>
                </a:ln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24"/>
          <p:cNvSpPr txBox="1"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69A6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869A6"/>
                </a:solidFill>
                <a:latin typeface="Arial"/>
                <a:ea typeface="Arial"/>
                <a:cs typeface="Arial"/>
                <a:sym typeface="Arial"/>
              </a:rPr>
              <a:t>The Assignment</a:t>
            </a:r>
            <a:endParaRPr/>
          </a:p>
        </p:txBody>
      </p:sp>
      <p:sp>
        <p:nvSpPr>
          <p:cNvPr id="1469" name="Google Shape;1469;p24"/>
          <p:cNvSpPr/>
          <p:nvPr/>
        </p:nvSpPr>
        <p:spPr>
          <a:xfrm>
            <a:off x="1196637" y="6309573"/>
            <a:ext cx="5000668" cy="4436500"/>
          </a:xfrm>
          <a:custGeom>
            <a:avLst/>
            <a:gdLst/>
            <a:ahLst/>
            <a:cxnLst/>
            <a:rect l="l" t="t" r="r" b="b"/>
            <a:pathLst>
              <a:path w="1554" h="1379" extrusionOk="0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0" name="Google Shape;147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9818" y="1918987"/>
            <a:ext cx="798588" cy="35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9452" y="2897638"/>
            <a:ext cx="499317" cy="633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24"/>
          <p:cNvSpPr/>
          <p:nvPr/>
        </p:nvSpPr>
        <p:spPr>
          <a:xfrm>
            <a:off x="696131" y="990601"/>
            <a:ext cx="5110428" cy="6978543"/>
          </a:xfrm>
          <a:custGeom>
            <a:avLst/>
            <a:gdLst/>
            <a:ahLst/>
            <a:cxnLst/>
            <a:rect l="l" t="t" r="r" b="b"/>
            <a:pathLst>
              <a:path w="1589" h="2169" extrusionOk="0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3" name="Google Shape;1473;p24"/>
          <p:cNvGrpSpPr/>
          <p:nvPr/>
        </p:nvGrpSpPr>
        <p:grpSpPr>
          <a:xfrm>
            <a:off x="3186752" y="2278079"/>
            <a:ext cx="801989" cy="1323021"/>
            <a:chOff x="6531329" y="2691707"/>
            <a:chExt cx="444716" cy="733318"/>
          </a:xfrm>
        </p:grpSpPr>
        <p:sp>
          <p:nvSpPr>
            <p:cNvPr id="1474" name="Google Shape;1474;p24"/>
            <p:cNvSpPr/>
            <p:nvPr/>
          </p:nvSpPr>
          <p:spPr>
            <a:xfrm>
              <a:off x="6652002" y="3283678"/>
              <a:ext cx="203371" cy="52742"/>
            </a:xfrm>
            <a:custGeom>
              <a:avLst/>
              <a:gdLst/>
              <a:ahLst/>
              <a:cxnLst/>
              <a:rect l="l" t="t" r="r" b="b"/>
              <a:pathLst>
                <a:path w="204" h="53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92" y="53"/>
                    <a:pt x="204" y="41"/>
                    <a:pt x="204" y="26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5" name="Google Shape;1475;p24"/>
            <p:cNvSpPr/>
            <p:nvPr/>
          </p:nvSpPr>
          <p:spPr>
            <a:xfrm>
              <a:off x="6652002" y="3336419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6" name="Google Shape;1476;p24"/>
            <p:cNvSpPr/>
            <p:nvPr/>
          </p:nvSpPr>
          <p:spPr>
            <a:xfrm>
              <a:off x="6687866" y="3390427"/>
              <a:ext cx="131643" cy="34598"/>
            </a:xfrm>
            <a:custGeom>
              <a:avLst/>
              <a:gdLst/>
              <a:ahLst/>
              <a:cxnLst/>
              <a:rect l="l" t="t" r="r" b="b"/>
              <a:pathLst>
                <a:path w="132" h="35" extrusionOk="0">
                  <a:moveTo>
                    <a:pt x="0" y="0"/>
                  </a:moveTo>
                  <a:cubicBezTo>
                    <a:pt x="0" y="19"/>
                    <a:pt x="29" y="35"/>
                    <a:pt x="66" y="35"/>
                  </a:cubicBezTo>
                  <a:cubicBezTo>
                    <a:pt x="102" y="35"/>
                    <a:pt x="132" y="19"/>
                    <a:pt x="132" y="0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7" name="Google Shape;1477;p24"/>
            <p:cNvSpPr/>
            <p:nvPr/>
          </p:nvSpPr>
          <p:spPr>
            <a:xfrm>
              <a:off x="6531329" y="2691707"/>
              <a:ext cx="444716" cy="537964"/>
            </a:xfrm>
            <a:custGeom>
              <a:avLst/>
              <a:gdLst/>
              <a:ahLst/>
              <a:cxnLst/>
              <a:rect l="l" t="t" r="r" b="b"/>
              <a:pathLst>
                <a:path w="446" h="540" extrusionOk="0">
                  <a:moveTo>
                    <a:pt x="223" y="0"/>
                  </a:moveTo>
                  <a:cubicBezTo>
                    <a:pt x="99" y="0"/>
                    <a:pt x="0" y="100"/>
                    <a:pt x="0" y="223"/>
                  </a:cubicBezTo>
                  <a:cubicBezTo>
                    <a:pt x="0" y="284"/>
                    <a:pt x="22" y="339"/>
                    <a:pt x="62" y="379"/>
                  </a:cubicBezTo>
                  <a:cubicBezTo>
                    <a:pt x="83" y="399"/>
                    <a:pt x="94" y="415"/>
                    <a:pt x="94" y="440"/>
                  </a:cubicBezTo>
                  <a:cubicBezTo>
                    <a:pt x="94" y="466"/>
                    <a:pt x="94" y="484"/>
                    <a:pt x="94" y="484"/>
                  </a:cubicBezTo>
                  <a:cubicBezTo>
                    <a:pt x="94" y="515"/>
                    <a:pt x="119" y="540"/>
                    <a:pt x="150" y="540"/>
                  </a:cubicBezTo>
                  <a:cubicBezTo>
                    <a:pt x="296" y="540"/>
                    <a:pt x="296" y="540"/>
                    <a:pt x="296" y="540"/>
                  </a:cubicBezTo>
                  <a:cubicBezTo>
                    <a:pt x="327" y="540"/>
                    <a:pt x="352" y="515"/>
                    <a:pt x="352" y="484"/>
                  </a:cubicBezTo>
                  <a:cubicBezTo>
                    <a:pt x="352" y="484"/>
                    <a:pt x="352" y="466"/>
                    <a:pt x="352" y="440"/>
                  </a:cubicBezTo>
                  <a:cubicBezTo>
                    <a:pt x="352" y="415"/>
                    <a:pt x="362" y="399"/>
                    <a:pt x="383" y="379"/>
                  </a:cubicBezTo>
                  <a:cubicBezTo>
                    <a:pt x="423" y="339"/>
                    <a:pt x="446" y="284"/>
                    <a:pt x="446" y="223"/>
                  </a:cubicBezTo>
                  <a:cubicBezTo>
                    <a:pt x="446" y="100"/>
                    <a:pt x="347" y="0"/>
                    <a:pt x="2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6652002" y="3229670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479" name="Google Shape;1479;p24"/>
          <p:cNvSpPr txBox="1"/>
          <p:nvPr/>
        </p:nvSpPr>
        <p:spPr>
          <a:xfrm>
            <a:off x="5943600" y="3214512"/>
            <a:ext cx="6248400" cy="196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/>
              </a:rPr>
              <a:t>Create </a:t>
            </a:r>
            <a:r>
              <a:rPr lang="en-US" sz="2400" b="1" dirty="0" err="1">
                <a:solidFill>
                  <a:schemeClr val="tx1"/>
                </a:solidFill>
                <a:latin typeface="Calibri"/>
              </a:rPr>
              <a:t>Snapchat</a:t>
            </a:r>
            <a:r>
              <a:rPr lang="en-US" sz="2400" b="1" dirty="0">
                <a:solidFill>
                  <a:schemeClr val="tx1"/>
                </a:solidFill>
                <a:latin typeface="Calibri"/>
              </a:rPr>
              <a:t> account for your business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/>
              </a:rPr>
              <a:t>Publish 3 posts using </a:t>
            </a:r>
            <a:r>
              <a:rPr lang="en-US" sz="2400" b="1" dirty="0" err="1">
                <a:solidFill>
                  <a:schemeClr val="tx1"/>
                </a:solidFill>
                <a:latin typeface="Calibri"/>
              </a:rPr>
              <a:t>Snapchat</a:t>
            </a:r>
            <a:r>
              <a:rPr lang="en-US" sz="2400" b="1" dirty="0">
                <a:solidFill>
                  <a:schemeClr val="tx1"/>
                </a:solidFill>
                <a:latin typeface="Calibri"/>
              </a:rPr>
              <a:t> features.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0" y="3213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0" y="2446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0" y="3475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340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3340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1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34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 txBox="1">
            <a:spLocks/>
          </p:cNvSpPr>
          <p:nvPr/>
        </p:nvSpPr>
        <p:spPr>
          <a:xfrm>
            <a:off x="5029200" y="1981200"/>
            <a:ext cx="655955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latin typeface="Söhne."/>
              </a:rPr>
              <a:t>Social Media Marketing</a:t>
            </a:r>
          </a:p>
          <a:p>
            <a:endParaRPr lang="en-US" b="1" dirty="0">
              <a:latin typeface="Söhne."/>
            </a:endParaRPr>
          </a:p>
          <a:p>
            <a:r>
              <a:rPr lang="en-US" b="1" dirty="0" err="1">
                <a:latin typeface="Söhne."/>
              </a:rPr>
              <a:t>Linkedin</a:t>
            </a:r>
            <a:r>
              <a:rPr lang="en-US" b="1" dirty="0">
                <a:latin typeface="Söhne."/>
              </a:rPr>
              <a:t> Marketing</a:t>
            </a:r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id="{97D796F6-89F5-C4A7-992D-331CC80E5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96848"/>
            <a:ext cx="2948582" cy="22085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336EA8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24"/>
          <p:cNvSpPr/>
          <p:nvPr/>
        </p:nvSpPr>
        <p:spPr>
          <a:xfrm>
            <a:off x="1117601" y="1803401"/>
            <a:ext cx="4583289" cy="4433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6" name="Google Shape;1466;p24"/>
          <p:cNvSpPr/>
          <p:nvPr/>
        </p:nvSpPr>
        <p:spPr>
          <a:xfrm flipH="1">
            <a:off x="426720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7680" y="491"/>
                  <a:pt x="6278" y="786"/>
                </a:cubicBezTo>
                <a:lnTo>
                  <a:pt x="5435" y="1707"/>
                </a:lnTo>
                <a:cubicBezTo>
                  <a:pt x="5450" y="1987"/>
                  <a:pt x="5466" y="2267"/>
                  <a:pt x="5481" y="2547"/>
                </a:cubicBezTo>
                <a:lnTo>
                  <a:pt x="6326" y="3174"/>
                </a:lnTo>
                <a:lnTo>
                  <a:pt x="7879" y="3928"/>
                </a:lnTo>
                <a:lnTo>
                  <a:pt x="8918" y="4669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24"/>
          <p:cNvSpPr/>
          <p:nvPr/>
        </p:nvSpPr>
        <p:spPr>
          <a:xfrm>
            <a:off x="0" y="1206489"/>
            <a:ext cx="3068891" cy="9098193"/>
          </a:xfrm>
          <a:custGeom>
            <a:avLst/>
            <a:gdLst/>
            <a:ahLst/>
            <a:cxnLst/>
            <a:rect l="l" t="t" r="r" b="b"/>
            <a:pathLst>
              <a:path w="10000" h="10067" extrusionOk="0">
                <a:moveTo>
                  <a:pt x="9519" y="11"/>
                </a:moveTo>
                <a:cubicBezTo>
                  <a:pt x="6737" y="306"/>
                  <a:pt x="6163" y="600"/>
                  <a:pt x="4485" y="895"/>
                </a:cubicBezTo>
                <a:lnTo>
                  <a:pt x="3412" y="1551"/>
                </a:lnTo>
                <a:lnTo>
                  <a:pt x="3412" y="2375"/>
                </a:lnTo>
                <a:lnTo>
                  <a:pt x="4349" y="3174"/>
                </a:lnTo>
                <a:lnTo>
                  <a:pt x="4936" y="4568"/>
                </a:ln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24"/>
          <p:cNvSpPr txBox="1"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69A6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rgbClr val="1869A6"/>
                </a:solidFill>
                <a:latin typeface="Arial"/>
                <a:ea typeface="Arial"/>
                <a:cs typeface="Arial"/>
                <a:sym typeface="Arial"/>
              </a:rPr>
              <a:t>The Assignment</a:t>
            </a:r>
            <a:endParaRPr dirty="0"/>
          </a:p>
        </p:txBody>
      </p:sp>
      <p:sp>
        <p:nvSpPr>
          <p:cNvPr id="1469" name="Google Shape;1469;p24"/>
          <p:cNvSpPr/>
          <p:nvPr/>
        </p:nvSpPr>
        <p:spPr>
          <a:xfrm>
            <a:off x="1196637" y="6309573"/>
            <a:ext cx="5000668" cy="4436500"/>
          </a:xfrm>
          <a:custGeom>
            <a:avLst/>
            <a:gdLst/>
            <a:ahLst/>
            <a:cxnLst/>
            <a:rect l="l" t="t" r="r" b="b"/>
            <a:pathLst>
              <a:path w="1554" h="1379" extrusionOk="0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0" name="Google Shape;147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9818" y="1918987"/>
            <a:ext cx="798588" cy="35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1" name="Google Shape;147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9452" y="2897638"/>
            <a:ext cx="499317" cy="633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24"/>
          <p:cNvSpPr/>
          <p:nvPr/>
        </p:nvSpPr>
        <p:spPr>
          <a:xfrm>
            <a:off x="696131" y="990601"/>
            <a:ext cx="5110428" cy="6978543"/>
          </a:xfrm>
          <a:custGeom>
            <a:avLst/>
            <a:gdLst/>
            <a:ahLst/>
            <a:cxnLst/>
            <a:rect l="l" t="t" r="r" b="b"/>
            <a:pathLst>
              <a:path w="1589" h="2169" extrusionOk="0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3" name="Google Shape;1473;p24"/>
          <p:cNvGrpSpPr/>
          <p:nvPr/>
        </p:nvGrpSpPr>
        <p:grpSpPr>
          <a:xfrm>
            <a:off x="3186752" y="2278079"/>
            <a:ext cx="801989" cy="1323021"/>
            <a:chOff x="6531329" y="2691707"/>
            <a:chExt cx="444716" cy="733318"/>
          </a:xfrm>
        </p:grpSpPr>
        <p:sp>
          <p:nvSpPr>
            <p:cNvPr id="1474" name="Google Shape;1474;p24"/>
            <p:cNvSpPr/>
            <p:nvPr/>
          </p:nvSpPr>
          <p:spPr>
            <a:xfrm>
              <a:off x="6652002" y="3283678"/>
              <a:ext cx="203371" cy="52742"/>
            </a:xfrm>
            <a:custGeom>
              <a:avLst/>
              <a:gdLst/>
              <a:ahLst/>
              <a:cxnLst/>
              <a:rect l="l" t="t" r="r" b="b"/>
              <a:pathLst>
                <a:path w="204" h="53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92" y="53"/>
                    <a:pt x="204" y="41"/>
                    <a:pt x="204" y="26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5" name="Google Shape;1475;p24"/>
            <p:cNvSpPr/>
            <p:nvPr/>
          </p:nvSpPr>
          <p:spPr>
            <a:xfrm>
              <a:off x="6652002" y="3336419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6" name="Google Shape;1476;p24"/>
            <p:cNvSpPr/>
            <p:nvPr/>
          </p:nvSpPr>
          <p:spPr>
            <a:xfrm>
              <a:off x="6687866" y="3390427"/>
              <a:ext cx="131643" cy="34598"/>
            </a:xfrm>
            <a:custGeom>
              <a:avLst/>
              <a:gdLst/>
              <a:ahLst/>
              <a:cxnLst/>
              <a:rect l="l" t="t" r="r" b="b"/>
              <a:pathLst>
                <a:path w="132" h="35" extrusionOk="0">
                  <a:moveTo>
                    <a:pt x="0" y="0"/>
                  </a:moveTo>
                  <a:cubicBezTo>
                    <a:pt x="0" y="19"/>
                    <a:pt x="29" y="35"/>
                    <a:pt x="66" y="35"/>
                  </a:cubicBezTo>
                  <a:cubicBezTo>
                    <a:pt x="102" y="35"/>
                    <a:pt x="132" y="19"/>
                    <a:pt x="132" y="0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7" name="Google Shape;1477;p24"/>
            <p:cNvSpPr/>
            <p:nvPr/>
          </p:nvSpPr>
          <p:spPr>
            <a:xfrm>
              <a:off x="6531329" y="2691707"/>
              <a:ext cx="444716" cy="537964"/>
            </a:xfrm>
            <a:custGeom>
              <a:avLst/>
              <a:gdLst/>
              <a:ahLst/>
              <a:cxnLst/>
              <a:rect l="l" t="t" r="r" b="b"/>
              <a:pathLst>
                <a:path w="446" h="540" extrusionOk="0">
                  <a:moveTo>
                    <a:pt x="223" y="0"/>
                  </a:moveTo>
                  <a:cubicBezTo>
                    <a:pt x="99" y="0"/>
                    <a:pt x="0" y="100"/>
                    <a:pt x="0" y="223"/>
                  </a:cubicBezTo>
                  <a:cubicBezTo>
                    <a:pt x="0" y="284"/>
                    <a:pt x="22" y="339"/>
                    <a:pt x="62" y="379"/>
                  </a:cubicBezTo>
                  <a:cubicBezTo>
                    <a:pt x="83" y="399"/>
                    <a:pt x="94" y="415"/>
                    <a:pt x="94" y="440"/>
                  </a:cubicBezTo>
                  <a:cubicBezTo>
                    <a:pt x="94" y="466"/>
                    <a:pt x="94" y="484"/>
                    <a:pt x="94" y="484"/>
                  </a:cubicBezTo>
                  <a:cubicBezTo>
                    <a:pt x="94" y="515"/>
                    <a:pt x="119" y="540"/>
                    <a:pt x="150" y="540"/>
                  </a:cubicBezTo>
                  <a:cubicBezTo>
                    <a:pt x="296" y="540"/>
                    <a:pt x="296" y="540"/>
                    <a:pt x="296" y="540"/>
                  </a:cubicBezTo>
                  <a:cubicBezTo>
                    <a:pt x="327" y="540"/>
                    <a:pt x="352" y="515"/>
                    <a:pt x="352" y="484"/>
                  </a:cubicBezTo>
                  <a:cubicBezTo>
                    <a:pt x="352" y="484"/>
                    <a:pt x="352" y="466"/>
                    <a:pt x="352" y="440"/>
                  </a:cubicBezTo>
                  <a:cubicBezTo>
                    <a:pt x="352" y="415"/>
                    <a:pt x="362" y="399"/>
                    <a:pt x="383" y="379"/>
                  </a:cubicBezTo>
                  <a:cubicBezTo>
                    <a:pt x="423" y="339"/>
                    <a:pt x="446" y="284"/>
                    <a:pt x="446" y="223"/>
                  </a:cubicBezTo>
                  <a:cubicBezTo>
                    <a:pt x="446" y="100"/>
                    <a:pt x="347" y="0"/>
                    <a:pt x="223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6652002" y="3229670"/>
              <a:ext cx="203371" cy="54007"/>
            </a:xfrm>
            <a:custGeom>
              <a:avLst/>
              <a:gdLst/>
              <a:ahLst/>
              <a:cxnLst/>
              <a:rect l="l" t="t" r="r" b="b"/>
              <a:pathLst>
                <a:path w="204" h="54" extrusionOk="0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479" name="Google Shape;1479;p24"/>
          <p:cNvSpPr txBox="1"/>
          <p:nvPr/>
        </p:nvSpPr>
        <p:spPr>
          <a:xfrm>
            <a:off x="5943600" y="3214512"/>
            <a:ext cx="6248400" cy="196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595959"/>
                </a:solidFill>
                <a:latin typeface="Calibri"/>
              </a:rPr>
              <a:t>Optimize your LinkedIn Profile adding a post that you are currently studying at DEPI.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595959"/>
                </a:solidFill>
                <a:latin typeface="Calibri"/>
              </a:rPr>
              <a:t>Create LinkedIn Page For your Business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595959"/>
                </a:solidFill>
                <a:latin typeface="Calibri"/>
              </a:rPr>
              <a:t>Add 3 Posts suitable to your business &amp; LinkedIn Target Audience</a:t>
            </a:r>
            <a:endParaRPr lang="en-US" sz="2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34000" y="3213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0" y="2446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0" y="3475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340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334000" y="3681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334000" y="3544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17601" y="1803401"/>
            <a:ext cx="4583289" cy="443371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 useBgFill="1">
        <p:nvSpPr>
          <p:cNvPr id="31" name="Freeform 35"/>
          <p:cNvSpPr>
            <a:spLocks/>
          </p:cNvSpPr>
          <p:nvPr/>
        </p:nvSpPr>
        <p:spPr bwMode="auto">
          <a:xfrm flipH="1">
            <a:off x="4267200" y="1206489"/>
            <a:ext cx="3068891" cy="9098193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7879 w 10000"/>
              <a:gd name="connsiteY5" fmla="*/ 392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7879 w 10000"/>
              <a:gd name="connsiteY5" fmla="*/ 3928 h 10067"/>
              <a:gd name="connsiteX6" fmla="*/ 8918 w 10000"/>
              <a:gd name="connsiteY6" fmla="*/ 4669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7680" y="491"/>
                  <a:pt x="6278" y="786"/>
                </a:cubicBezTo>
                <a:lnTo>
                  <a:pt x="5435" y="1707"/>
                </a:lnTo>
                <a:cubicBezTo>
                  <a:pt x="5450" y="1987"/>
                  <a:pt x="5466" y="2267"/>
                  <a:pt x="5481" y="2547"/>
                </a:cubicBezTo>
                <a:lnTo>
                  <a:pt x="6326" y="3174"/>
                </a:lnTo>
                <a:lnTo>
                  <a:pt x="7879" y="3928"/>
                </a:lnTo>
                <a:lnTo>
                  <a:pt x="8918" y="4669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 useBgFill="1">
        <p:nvSpPr>
          <p:cNvPr id="8" name="Freeform 35"/>
          <p:cNvSpPr>
            <a:spLocks/>
          </p:cNvSpPr>
          <p:nvPr/>
        </p:nvSpPr>
        <p:spPr bwMode="auto">
          <a:xfrm>
            <a:off x="0" y="1206489"/>
            <a:ext cx="3068891" cy="9098193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163" y="600"/>
                  <a:pt x="4485" y="895"/>
                </a:cubicBezTo>
                <a:lnTo>
                  <a:pt x="3412" y="1551"/>
                </a:lnTo>
                <a:lnTo>
                  <a:pt x="3412" y="2375"/>
                </a:lnTo>
                <a:lnTo>
                  <a:pt x="4349" y="3174"/>
                </a:lnTo>
                <a:lnTo>
                  <a:pt x="4936" y="4568"/>
                </a:ln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4400" kern="1200" dirty="0">
                <a:solidFill>
                  <a:srgbClr val="1869A6"/>
                </a:solidFill>
                <a:latin typeface="Söhne."/>
              </a:rPr>
              <a:t>The Assignment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auto">
          <a:xfrm>
            <a:off x="1196637" y="6309573"/>
            <a:ext cx="5000668" cy="4436500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818" y="1918987"/>
            <a:ext cx="798588" cy="355848"/>
          </a:xfrm>
          <a:prstGeom prst="rect">
            <a:avLst/>
          </a:prstGeom>
          <a:ln>
            <a:noFill/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452" y="2897638"/>
            <a:ext cx="499317" cy="633748"/>
          </a:xfrm>
          <a:prstGeom prst="rect">
            <a:avLst/>
          </a:prstGeom>
          <a:ln>
            <a:noFill/>
          </a:ln>
        </p:spPr>
      </p:pic>
      <p:sp>
        <p:nvSpPr>
          <p:cNvPr id="9" name="Freeform 36"/>
          <p:cNvSpPr>
            <a:spLocks noEditPoints="1"/>
          </p:cNvSpPr>
          <p:nvPr/>
        </p:nvSpPr>
        <p:spPr bwMode="auto">
          <a:xfrm>
            <a:off x="696131" y="990601"/>
            <a:ext cx="5110428" cy="6978543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186752" y="2278079"/>
            <a:ext cx="801989" cy="1323021"/>
            <a:chOff x="6531329" y="2691707"/>
            <a:chExt cx="444716" cy="733318"/>
          </a:xfrm>
        </p:grpSpPr>
        <p:sp>
          <p:nvSpPr>
            <p:cNvPr id="66" name="Freeform 95"/>
            <p:cNvSpPr>
              <a:spLocks/>
            </p:cNvSpPr>
            <p:nvPr/>
          </p:nvSpPr>
          <p:spPr bwMode="auto">
            <a:xfrm>
              <a:off x="6652002" y="3283678"/>
              <a:ext cx="203371" cy="52742"/>
            </a:xfrm>
            <a:custGeom>
              <a:avLst/>
              <a:gdLst>
                <a:gd name="T0" fmla="*/ 177 w 204"/>
                <a:gd name="T1" fmla="*/ 0 h 53"/>
                <a:gd name="T2" fmla="*/ 26 w 204"/>
                <a:gd name="T3" fmla="*/ 0 h 53"/>
                <a:gd name="T4" fmla="*/ 0 w 204"/>
                <a:gd name="T5" fmla="*/ 26 h 53"/>
                <a:gd name="T6" fmla="*/ 26 w 204"/>
                <a:gd name="T7" fmla="*/ 53 h 53"/>
                <a:gd name="T8" fmla="*/ 177 w 204"/>
                <a:gd name="T9" fmla="*/ 53 h 53"/>
                <a:gd name="T10" fmla="*/ 204 w 204"/>
                <a:gd name="T11" fmla="*/ 26 h 53"/>
                <a:gd name="T12" fmla="*/ 177 w 204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3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92" y="53"/>
                    <a:pt x="204" y="41"/>
                    <a:pt x="204" y="26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67" name="Freeform 96"/>
            <p:cNvSpPr>
              <a:spLocks/>
            </p:cNvSpPr>
            <p:nvPr/>
          </p:nvSpPr>
          <p:spPr bwMode="auto">
            <a:xfrm>
              <a:off x="6652002" y="3336419"/>
              <a:ext cx="203371" cy="54007"/>
            </a:xfrm>
            <a:custGeom>
              <a:avLst/>
              <a:gdLst>
                <a:gd name="T0" fmla="*/ 177 w 204"/>
                <a:gd name="T1" fmla="*/ 0 h 54"/>
                <a:gd name="T2" fmla="*/ 26 w 204"/>
                <a:gd name="T3" fmla="*/ 0 h 54"/>
                <a:gd name="T4" fmla="*/ 0 w 204"/>
                <a:gd name="T5" fmla="*/ 27 h 54"/>
                <a:gd name="T6" fmla="*/ 26 w 204"/>
                <a:gd name="T7" fmla="*/ 54 h 54"/>
                <a:gd name="T8" fmla="*/ 177 w 204"/>
                <a:gd name="T9" fmla="*/ 54 h 54"/>
                <a:gd name="T10" fmla="*/ 204 w 204"/>
                <a:gd name="T11" fmla="*/ 27 h 54"/>
                <a:gd name="T12" fmla="*/ 177 w 20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4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68" name="Freeform 97"/>
            <p:cNvSpPr>
              <a:spLocks/>
            </p:cNvSpPr>
            <p:nvPr/>
          </p:nvSpPr>
          <p:spPr bwMode="auto">
            <a:xfrm>
              <a:off x="6687866" y="3390427"/>
              <a:ext cx="131643" cy="34598"/>
            </a:xfrm>
            <a:custGeom>
              <a:avLst/>
              <a:gdLst>
                <a:gd name="T0" fmla="*/ 0 w 132"/>
                <a:gd name="T1" fmla="*/ 0 h 35"/>
                <a:gd name="T2" fmla="*/ 66 w 132"/>
                <a:gd name="T3" fmla="*/ 35 h 35"/>
                <a:gd name="T4" fmla="*/ 132 w 132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cubicBezTo>
                    <a:pt x="0" y="19"/>
                    <a:pt x="29" y="35"/>
                    <a:pt x="66" y="35"/>
                  </a:cubicBezTo>
                  <a:cubicBezTo>
                    <a:pt x="102" y="35"/>
                    <a:pt x="132" y="19"/>
                    <a:pt x="132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69" name="Freeform 98"/>
            <p:cNvSpPr>
              <a:spLocks/>
            </p:cNvSpPr>
            <p:nvPr/>
          </p:nvSpPr>
          <p:spPr bwMode="auto">
            <a:xfrm>
              <a:off x="6531329" y="2691707"/>
              <a:ext cx="444716" cy="537964"/>
            </a:xfrm>
            <a:custGeom>
              <a:avLst/>
              <a:gdLst>
                <a:gd name="T0" fmla="*/ 223 w 446"/>
                <a:gd name="T1" fmla="*/ 0 h 540"/>
                <a:gd name="T2" fmla="*/ 0 w 446"/>
                <a:gd name="T3" fmla="*/ 223 h 540"/>
                <a:gd name="T4" fmla="*/ 62 w 446"/>
                <a:gd name="T5" fmla="*/ 379 h 540"/>
                <a:gd name="T6" fmla="*/ 94 w 446"/>
                <a:gd name="T7" fmla="*/ 440 h 540"/>
                <a:gd name="T8" fmla="*/ 94 w 446"/>
                <a:gd name="T9" fmla="*/ 484 h 540"/>
                <a:gd name="T10" fmla="*/ 150 w 446"/>
                <a:gd name="T11" fmla="*/ 540 h 540"/>
                <a:gd name="T12" fmla="*/ 296 w 446"/>
                <a:gd name="T13" fmla="*/ 540 h 540"/>
                <a:gd name="T14" fmla="*/ 352 w 446"/>
                <a:gd name="T15" fmla="*/ 484 h 540"/>
                <a:gd name="T16" fmla="*/ 352 w 446"/>
                <a:gd name="T17" fmla="*/ 440 h 540"/>
                <a:gd name="T18" fmla="*/ 383 w 446"/>
                <a:gd name="T19" fmla="*/ 379 h 540"/>
                <a:gd name="T20" fmla="*/ 446 w 446"/>
                <a:gd name="T21" fmla="*/ 223 h 540"/>
                <a:gd name="T22" fmla="*/ 223 w 446"/>
                <a:gd name="T2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6" h="540">
                  <a:moveTo>
                    <a:pt x="223" y="0"/>
                  </a:moveTo>
                  <a:cubicBezTo>
                    <a:pt x="99" y="0"/>
                    <a:pt x="0" y="100"/>
                    <a:pt x="0" y="223"/>
                  </a:cubicBezTo>
                  <a:cubicBezTo>
                    <a:pt x="0" y="284"/>
                    <a:pt x="22" y="339"/>
                    <a:pt x="62" y="379"/>
                  </a:cubicBezTo>
                  <a:cubicBezTo>
                    <a:pt x="83" y="399"/>
                    <a:pt x="94" y="415"/>
                    <a:pt x="94" y="440"/>
                  </a:cubicBezTo>
                  <a:cubicBezTo>
                    <a:pt x="94" y="466"/>
                    <a:pt x="94" y="484"/>
                    <a:pt x="94" y="484"/>
                  </a:cubicBezTo>
                  <a:cubicBezTo>
                    <a:pt x="94" y="515"/>
                    <a:pt x="119" y="540"/>
                    <a:pt x="150" y="540"/>
                  </a:cubicBezTo>
                  <a:cubicBezTo>
                    <a:pt x="296" y="540"/>
                    <a:pt x="296" y="540"/>
                    <a:pt x="296" y="540"/>
                  </a:cubicBezTo>
                  <a:cubicBezTo>
                    <a:pt x="327" y="540"/>
                    <a:pt x="352" y="515"/>
                    <a:pt x="352" y="484"/>
                  </a:cubicBezTo>
                  <a:cubicBezTo>
                    <a:pt x="352" y="484"/>
                    <a:pt x="352" y="466"/>
                    <a:pt x="352" y="440"/>
                  </a:cubicBezTo>
                  <a:cubicBezTo>
                    <a:pt x="352" y="415"/>
                    <a:pt x="362" y="399"/>
                    <a:pt x="383" y="379"/>
                  </a:cubicBezTo>
                  <a:cubicBezTo>
                    <a:pt x="423" y="339"/>
                    <a:pt x="446" y="284"/>
                    <a:pt x="446" y="223"/>
                  </a:cubicBezTo>
                  <a:cubicBezTo>
                    <a:pt x="446" y="100"/>
                    <a:pt x="347" y="0"/>
                    <a:pt x="223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70" name="Freeform 99"/>
            <p:cNvSpPr>
              <a:spLocks/>
            </p:cNvSpPr>
            <p:nvPr/>
          </p:nvSpPr>
          <p:spPr bwMode="auto">
            <a:xfrm>
              <a:off x="6652002" y="3229670"/>
              <a:ext cx="203371" cy="54007"/>
            </a:xfrm>
            <a:custGeom>
              <a:avLst/>
              <a:gdLst>
                <a:gd name="T0" fmla="*/ 177 w 204"/>
                <a:gd name="T1" fmla="*/ 0 h 54"/>
                <a:gd name="T2" fmla="*/ 26 w 204"/>
                <a:gd name="T3" fmla="*/ 0 h 54"/>
                <a:gd name="T4" fmla="*/ 0 w 204"/>
                <a:gd name="T5" fmla="*/ 27 h 54"/>
                <a:gd name="T6" fmla="*/ 26 w 204"/>
                <a:gd name="T7" fmla="*/ 54 h 54"/>
                <a:gd name="T8" fmla="*/ 177 w 204"/>
                <a:gd name="T9" fmla="*/ 54 h 54"/>
                <a:gd name="T10" fmla="*/ 204 w 204"/>
                <a:gd name="T11" fmla="*/ 27 h 54"/>
                <a:gd name="T12" fmla="*/ 177 w 20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4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</p:grp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17AF0820-DECD-C13B-C36F-8BFB9D93DE81}"/>
              </a:ext>
            </a:extLst>
          </p:cNvPr>
          <p:cNvSpPr txBox="1">
            <a:spLocks/>
          </p:cNvSpPr>
          <p:nvPr/>
        </p:nvSpPr>
        <p:spPr>
          <a:xfrm>
            <a:off x="6142038" y="3214512"/>
            <a:ext cx="5861648" cy="19605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594" indent="-228594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800" spc="-1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9306" indent="-230712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900" indent="-228594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6494" indent="-228594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5089" indent="-228594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öhne."/>
              </a:rPr>
              <a:t>In your teams Explain the importance of understanding the marketplace and customers through a product or a service from your choice explaining: </a:t>
            </a:r>
            <a:endParaRPr lang="en-US" dirty="0">
              <a:latin typeface="Söhne."/>
            </a:endParaRPr>
          </a:p>
          <a:p>
            <a:pPr lvl="0"/>
            <a:r>
              <a:rPr lang="en-GB" dirty="0">
                <a:latin typeface="Söhne."/>
              </a:rPr>
              <a:t>Your target market</a:t>
            </a:r>
            <a:endParaRPr lang="en-US" dirty="0">
              <a:latin typeface="Söhne."/>
            </a:endParaRPr>
          </a:p>
          <a:p>
            <a:pPr lvl="0"/>
            <a:r>
              <a:rPr lang="en-GB" dirty="0">
                <a:latin typeface="Söhne."/>
              </a:rPr>
              <a:t>Customers’ needs and wants</a:t>
            </a:r>
            <a:endParaRPr lang="en-US" dirty="0">
              <a:latin typeface="Söhne."/>
            </a:endParaRPr>
          </a:p>
          <a:p>
            <a:pPr lvl="0"/>
            <a:r>
              <a:rPr lang="en-GB" dirty="0">
                <a:latin typeface="Söhne."/>
              </a:rPr>
              <a:t>Choosing your value proposition&amp; brand voice </a:t>
            </a:r>
            <a:endParaRPr lang="en-US" dirty="0">
              <a:latin typeface="Söhne."/>
            </a:endParaRPr>
          </a:p>
          <a:p>
            <a:pPr lvl="0"/>
            <a:r>
              <a:rPr lang="en-US" dirty="0">
                <a:latin typeface="Söhne."/>
              </a:rPr>
              <a:t>Create SMART Objectives</a:t>
            </a:r>
          </a:p>
          <a:p>
            <a:pPr lvl="0"/>
            <a:r>
              <a:rPr lang="en-US" dirty="0">
                <a:latin typeface="Söhne."/>
              </a:rPr>
              <a:t>SWOT Analysis</a:t>
            </a:r>
          </a:p>
          <a:p>
            <a:pPr lvl="0"/>
            <a:r>
              <a:rPr lang="en-US" dirty="0">
                <a:latin typeface="Söhne."/>
              </a:rPr>
              <a:t>Product, Pricing, Place, and Promotion Strategy</a:t>
            </a:r>
          </a:p>
          <a:p>
            <a:r>
              <a:rPr lang="en-US" dirty="0">
                <a:latin typeface="Söhne."/>
              </a:rPr>
              <a:t>Segmentation, Targeting</a:t>
            </a:r>
            <a:endParaRPr lang="en-GB" dirty="0">
              <a:latin typeface="Söhne."/>
            </a:endParaRPr>
          </a:p>
        </p:txBody>
      </p:sp>
    </p:spTree>
    <p:extLst>
      <p:ext uri="{BB962C8B-B14F-4D97-AF65-F5344CB8AC3E}">
        <p14:creationId xmlns:p14="http://schemas.microsoft.com/office/powerpoint/2010/main" val="426548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715" y="2575742"/>
            <a:ext cx="4699379" cy="817561"/>
          </a:xfrm>
        </p:spPr>
        <p:txBody>
          <a:bodyPr>
            <a:noAutofit/>
          </a:bodyPr>
          <a:lstStyle/>
          <a:p>
            <a:r>
              <a:rPr lang="en-US" dirty="0">
                <a:latin typeface="Söhne"/>
              </a:rPr>
              <a:t>Introduction of Digital Marketing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332"/>
            <a:ext cx="5600917" cy="5510854"/>
          </a:xfrm>
          <a:prstGeom prst="rect">
            <a:avLst/>
          </a:prstGeom>
        </p:spPr>
      </p:pic>
      <p:pic>
        <p:nvPicPr>
          <p:cNvPr id="1026" name="Picture 2" descr="The Pillars of Success: Revisiting the Foundations of Digital Marketing in  20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3" y="844382"/>
            <a:ext cx="4433830" cy="419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79F0-A133-4D03-BFB6-7C1A1D0326ED}" type="datetime1">
              <a:rPr lang="en-US" smtClean="0">
                <a:solidFill>
                  <a:prstClr val="white"/>
                </a:solidFill>
              </a:rPr>
              <a:t>7/7/2024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10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17601" y="1803401"/>
            <a:ext cx="4583289" cy="443371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 useBgFill="1">
        <p:nvSpPr>
          <p:cNvPr id="31" name="Freeform 35"/>
          <p:cNvSpPr>
            <a:spLocks/>
          </p:cNvSpPr>
          <p:nvPr/>
        </p:nvSpPr>
        <p:spPr bwMode="auto">
          <a:xfrm flipH="1">
            <a:off x="4267200" y="1206489"/>
            <a:ext cx="3068891" cy="9098193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7879 w 10000"/>
              <a:gd name="connsiteY5" fmla="*/ 392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7879 w 10000"/>
              <a:gd name="connsiteY5" fmla="*/ 3928 h 10067"/>
              <a:gd name="connsiteX6" fmla="*/ 8918 w 10000"/>
              <a:gd name="connsiteY6" fmla="*/ 4669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7680" y="491"/>
                  <a:pt x="6278" y="786"/>
                </a:cubicBezTo>
                <a:lnTo>
                  <a:pt x="5435" y="1707"/>
                </a:lnTo>
                <a:cubicBezTo>
                  <a:pt x="5450" y="1987"/>
                  <a:pt x="5466" y="2267"/>
                  <a:pt x="5481" y="2547"/>
                </a:cubicBezTo>
                <a:lnTo>
                  <a:pt x="6326" y="3174"/>
                </a:lnTo>
                <a:lnTo>
                  <a:pt x="7879" y="3928"/>
                </a:lnTo>
                <a:lnTo>
                  <a:pt x="8918" y="4669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 useBgFill="1">
        <p:nvSpPr>
          <p:cNvPr id="8" name="Freeform 35"/>
          <p:cNvSpPr>
            <a:spLocks/>
          </p:cNvSpPr>
          <p:nvPr/>
        </p:nvSpPr>
        <p:spPr bwMode="auto">
          <a:xfrm>
            <a:off x="0" y="1206489"/>
            <a:ext cx="3068891" cy="9098193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163" y="600"/>
                  <a:pt x="4485" y="895"/>
                </a:cubicBezTo>
                <a:lnTo>
                  <a:pt x="3412" y="1551"/>
                </a:lnTo>
                <a:lnTo>
                  <a:pt x="3412" y="2375"/>
                </a:lnTo>
                <a:lnTo>
                  <a:pt x="4349" y="3174"/>
                </a:lnTo>
                <a:lnTo>
                  <a:pt x="4936" y="4568"/>
                </a:ln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4400" kern="1200" dirty="0">
                <a:solidFill>
                  <a:srgbClr val="1869A6"/>
                </a:solidFill>
                <a:latin typeface="Söhne."/>
              </a:rPr>
              <a:t>The Assignment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auto">
          <a:xfrm>
            <a:off x="1196637" y="6309573"/>
            <a:ext cx="5000668" cy="4436500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818" y="1918987"/>
            <a:ext cx="798588" cy="355848"/>
          </a:xfrm>
          <a:prstGeom prst="rect">
            <a:avLst/>
          </a:prstGeom>
          <a:ln>
            <a:noFill/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452" y="2897638"/>
            <a:ext cx="499317" cy="633748"/>
          </a:xfrm>
          <a:prstGeom prst="rect">
            <a:avLst/>
          </a:prstGeom>
          <a:ln>
            <a:noFill/>
          </a:ln>
        </p:spPr>
      </p:pic>
      <p:sp>
        <p:nvSpPr>
          <p:cNvPr id="9" name="Freeform 36"/>
          <p:cNvSpPr>
            <a:spLocks noEditPoints="1"/>
          </p:cNvSpPr>
          <p:nvPr/>
        </p:nvSpPr>
        <p:spPr bwMode="auto">
          <a:xfrm>
            <a:off x="696131" y="990601"/>
            <a:ext cx="5110428" cy="6978543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186752" y="2278079"/>
            <a:ext cx="801989" cy="1323021"/>
            <a:chOff x="6531329" y="2691707"/>
            <a:chExt cx="444716" cy="733318"/>
          </a:xfrm>
        </p:grpSpPr>
        <p:sp>
          <p:nvSpPr>
            <p:cNvPr id="66" name="Freeform 95"/>
            <p:cNvSpPr>
              <a:spLocks/>
            </p:cNvSpPr>
            <p:nvPr/>
          </p:nvSpPr>
          <p:spPr bwMode="auto">
            <a:xfrm>
              <a:off x="6652002" y="3283678"/>
              <a:ext cx="203371" cy="52742"/>
            </a:xfrm>
            <a:custGeom>
              <a:avLst/>
              <a:gdLst>
                <a:gd name="T0" fmla="*/ 177 w 204"/>
                <a:gd name="T1" fmla="*/ 0 h 53"/>
                <a:gd name="T2" fmla="*/ 26 w 204"/>
                <a:gd name="T3" fmla="*/ 0 h 53"/>
                <a:gd name="T4" fmla="*/ 0 w 204"/>
                <a:gd name="T5" fmla="*/ 26 h 53"/>
                <a:gd name="T6" fmla="*/ 26 w 204"/>
                <a:gd name="T7" fmla="*/ 53 h 53"/>
                <a:gd name="T8" fmla="*/ 177 w 204"/>
                <a:gd name="T9" fmla="*/ 53 h 53"/>
                <a:gd name="T10" fmla="*/ 204 w 204"/>
                <a:gd name="T11" fmla="*/ 26 h 53"/>
                <a:gd name="T12" fmla="*/ 177 w 204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3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92" y="53"/>
                    <a:pt x="204" y="41"/>
                    <a:pt x="204" y="26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67" name="Freeform 96"/>
            <p:cNvSpPr>
              <a:spLocks/>
            </p:cNvSpPr>
            <p:nvPr/>
          </p:nvSpPr>
          <p:spPr bwMode="auto">
            <a:xfrm>
              <a:off x="6652002" y="3336419"/>
              <a:ext cx="203371" cy="54007"/>
            </a:xfrm>
            <a:custGeom>
              <a:avLst/>
              <a:gdLst>
                <a:gd name="T0" fmla="*/ 177 w 204"/>
                <a:gd name="T1" fmla="*/ 0 h 54"/>
                <a:gd name="T2" fmla="*/ 26 w 204"/>
                <a:gd name="T3" fmla="*/ 0 h 54"/>
                <a:gd name="T4" fmla="*/ 0 w 204"/>
                <a:gd name="T5" fmla="*/ 27 h 54"/>
                <a:gd name="T6" fmla="*/ 26 w 204"/>
                <a:gd name="T7" fmla="*/ 54 h 54"/>
                <a:gd name="T8" fmla="*/ 177 w 204"/>
                <a:gd name="T9" fmla="*/ 54 h 54"/>
                <a:gd name="T10" fmla="*/ 204 w 204"/>
                <a:gd name="T11" fmla="*/ 27 h 54"/>
                <a:gd name="T12" fmla="*/ 177 w 20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4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68" name="Freeform 97"/>
            <p:cNvSpPr>
              <a:spLocks/>
            </p:cNvSpPr>
            <p:nvPr/>
          </p:nvSpPr>
          <p:spPr bwMode="auto">
            <a:xfrm>
              <a:off x="6687866" y="3390427"/>
              <a:ext cx="131643" cy="34598"/>
            </a:xfrm>
            <a:custGeom>
              <a:avLst/>
              <a:gdLst>
                <a:gd name="T0" fmla="*/ 0 w 132"/>
                <a:gd name="T1" fmla="*/ 0 h 35"/>
                <a:gd name="T2" fmla="*/ 66 w 132"/>
                <a:gd name="T3" fmla="*/ 35 h 35"/>
                <a:gd name="T4" fmla="*/ 132 w 132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cubicBezTo>
                    <a:pt x="0" y="19"/>
                    <a:pt x="29" y="35"/>
                    <a:pt x="66" y="35"/>
                  </a:cubicBezTo>
                  <a:cubicBezTo>
                    <a:pt x="102" y="35"/>
                    <a:pt x="132" y="19"/>
                    <a:pt x="132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69" name="Freeform 98"/>
            <p:cNvSpPr>
              <a:spLocks/>
            </p:cNvSpPr>
            <p:nvPr/>
          </p:nvSpPr>
          <p:spPr bwMode="auto">
            <a:xfrm>
              <a:off x="6531329" y="2691707"/>
              <a:ext cx="444716" cy="537964"/>
            </a:xfrm>
            <a:custGeom>
              <a:avLst/>
              <a:gdLst>
                <a:gd name="T0" fmla="*/ 223 w 446"/>
                <a:gd name="T1" fmla="*/ 0 h 540"/>
                <a:gd name="T2" fmla="*/ 0 w 446"/>
                <a:gd name="T3" fmla="*/ 223 h 540"/>
                <a:gd name="T4" fmla="*/ 62 w 446"/>
                <a:gd name="T5" fmla="*/ 379 h 540"/>
                <a:gd name="T6" fmla="*/ 94 w 446"/>
                <a:gd name="T7" fmla="*/ 440 h 540"/>
                <a:gd name="T8" fmla="*/ 94 w 446"/>
                <a:gd name="T9" fmla="*/ 484 h 540"/>
                <a:gd name="T10" fmla="*/ 150 w 446"/>
                <a:gd name="T11" fmla="*/ 540 h 540"/>
                <a:gd name="T12" fmla="*/ 296 w 446"/>
                <a:gd name="T13" fmla="*/ 540 h 540"/>
                <a:gd name="T14" fmla="*/ 352 w 446"/>
                <a:gd name="T15" fmla="*/ 484 h 540"/>
                <a:gd name="T16" fmla="*/ 352 w 446"/>
                <a:gd name="T17" fmla="*/ 440 h 540"/>
                <a:gd name="T18" fmla="*/ 383 w 446"/>
                <a:gd name="T19" fmla="*/ 379 h 540"/>
                <a:gd name="T20" fmla="*/ 446 w 446"/>
                <a:gd name="T21" fmla="*/ 223 h 540"/>
                <a:gd name="T22" fmla="*/ 223 w 446"/>
                <a:gd name="T2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6" h="540">
                  <a:moveTo>
                    <a:pt x="223" y="0"/>
                  </a:moveTo>
                  <a:cubicBezTo>
                    <a:pt x="99" y="0"/>
                    <a:pt x="0" y="100"/>
                    <a:pt x="0" y="223"/>
                  </a:cubicBezTo>
                  <a:cubicBezTo>
                    <a:pt x="0" y="284"/>
                    <a:pt x="22" y="339"/>
                    <a:pt x="62" y="379"/>
                  </a:cubicBezTo>
                  <a:cubicBezTo>
                    <a:pt x="83" y="399"/>
                    <a:pt x="94" y="415"/>
                    <a:pt x="94" y="440"/>
                  </a:cubicBezTo>
                  <a:cubicBezTo>
                    <a:pt x="94" y="466"/>
                    <a:pt x="94" y="484"/>
                    <a:pt x="94" y="484"/>
                  </a:cubicBezTo>
                  <a:cubicBezTo>
                    <a:pt x="94" y="515"/>
                    <a:pt x="119" y="540"/>
                    <a:pt x="150" y="540"/>
                  </a:cubicBezTo>
                  <a:cubicBezTo>
                    <a:pt x="296" y="540"/>
                    <a:pt x="296" y="540"/>
                    <a:pt x="296" y="540"/>
                  </a:cubicBezTo>
                  <a:cubicBezTo>
                    <a:pt x="327" y="540"/>
                    <a:pt x="352" y="515"/>
                    <a:pt x="352" y="484"/>
                  </a:cubicBezTo>
                  <a:cubicBezTo>
                    <a:pt x="352" y="484"/>
                    <a:pt x="352" y="466"/>
                    <a:pt x="352" y="440"/>
                  </a:cubicBezTo>
                  <a:cubicBezTo>
                    <a:pt x="352" y="415"/>
                    <a:pt x="362" y="399"/>
                    <a:pt x="383" y="379"/>
                  </a:cubicBezTo>
                  <a:cubicBezTo>
                    <a:pt x="423" y="339"/>
                    <a:pt x="446" y="284"/>
                    <a:pt x="446" y="223"/>
                  </a:cubicBezTo>
                  <a:cubicBezTo>
                    <a:pt x="446" y="100"/>
                    <a:pt x="347" y="0"/>
                    <a:pt x="223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70" name="Freeform 99"/>
            <p:cNvSpPr>
              <a:spLocks/>
            </p:cNvSpPr>
            <p:nvPr/>
          </p:nvSpPr>
          <p:spPr bwMode="auto">
            <a:xfrm>
              <a:off x="6652002" y="3229670"/>
              <a:ext cx="203371" cy="54007"/>
            </a:xfrm>
            <a:custGeom>
              <a:avLst/>
              <a:gdLst>
                <a:gd name="T0" fmla="*/ 177 w 204"/>
                <a:gd name="T1" fmla="*/ 0 h 54"/>
                <a:gd name="T2" fmla="*/ 26 w 204"/>
                <a:gd name="T3" fmla="*/ 0 h 54"/>
                <a:gd name="T4" fmla="*/ 0 w 204"/>
                <a:gd name="T5" fmla="*/ 27 h 54"/>
                <a:gd name="T6" fmla="*/ 26 w 204"/>
                <a:gd name="T7" fmla="*/ 54 h 54"/>
                <a:gd name="T8" fmla="*/ 177 w 204"/>
                <a:gd name="T9" fmla="*/ 54 h 54"/>
                <a:gd name="T10" fmla="*/ 204 w 204"/>
                <a:gd name="T11" fmla="*/ 27 h 54"/>
                <a:gd name="T12" fmla="*/ 177 w 20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4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</p:grp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17AF0820-DECD-C13B-C36F-8BFB9D93DE81}"/>
              </a:ext>
            </a:extLst>
          </p:cNvPr>
          <p:cNvSpPr txBox="1">
            <a:spLocks/>
          </p:cNvSpPr>
          <p:nvPr/>
        </p:nvSpPr>
        <p:spPr>
          <a:xfrm>
            <a:off x="6142038" y="3214512"/>
            <a:ext cx="5861648" cy="19605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594" indent="-228594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800" spc="-1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9306" indent="-230712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900" indent="-228594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6494" indent="-228594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5089" indent="-228594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öhne."/>
              </a:rPr>
              <a:t>In your teams Create Digital marketing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20459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715" y="2575742"/>
            <a:ext cx="4699379" cy="817561"/>
          </a:xfrm>
        </p:spPr>
        <p:txBody>
          <a:bodyPr>
            <a:noAutofit/>
          </a:bodyPr>
          <a:lstStyle/>
          <a:p>
            <a:r>
              <a:rPr lang="en-US" dirty="0">
                <a:latin typeface="Söhne"/>
              </a:rPr>
              <a:t>Introduction to Social Media Marketing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3" y="1342987"/>
            <a:ext cx="4747318" cy="4670981"/>
          </a:xfrm>
          <a:prstGeom prst="rect">
            <a:avLst/>
          </a:prstGeom>
        </p:spPr>
      </p:pic>
      <p:pic>
        <p:nvPicPr>
          <p:cNvPr id="1026" name="Picture 2" descr="The Pillars of Success: Revisiting the Foundations of Digital Marketing in  20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09" y="1747465"/>
            <a:ext cx="3758099" cy="355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01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17601" y="1803401"/>
            <a:ext cx="4583289" cy="443371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 useBgFill="1">
        <p:nvSpPr>
          <p:cNvPr id="31" name="Freeform 35"/>
          <p:cNvSpPr>
            <a:spLocks/>
          </p:cNvSpPr>
          <p:nvPr/>
        </p:nvSpPr>
        <p:spPr bwMode="auto">
          <a:xfrm flipH="1">
            <a:off x="4267200" y="1206489"/>
            <a:ext cx="3068891" cy="9098193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7879 w 10000"/>
              <a:gd name="connsiteY5" fmla="*/ 392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6278 w 10000"/>
              <a:gd name="connsiteY1" fmla="*/ 786 h 10067"/>
              <a:gd name="connsiteX2" fmla="*/ 5435 w 10000"/>
              <a:gd name="connsiteY2" fmla="*/ 1707 h 10067"/>
              <a:gd name="connsiteX3" fmla="*/ 5481 w 10000"/>
              <a:gd name="connsiteY3" fmla="*/ 2547 h 10067"/>
              <a:gd name="connsiteX4" fmla="*/ 6326 w 10000"/>
              <a:gd name="connsiteY4" fmla="*/ 3174 h 10067"/>
              <a:gd name="connsiteX5" fmla="*/ 7879 w 10000"/>
              <a:gd name="connsiteY5" fmla="*/ 3928 h 10067"/>
              <a:gd name="connsiteX6" fmla="*/ 8918 w 10000"/>
              <a:gd name="connsiteY6" fmla="*/ 4669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7680" y="491"/>
                  <a:pt x="6278" y="786"/>
                </a:cubicBezTo>
                <a:lnTo>
                  <a:pt x="5435" y="1707"/>
                </a:lnTo>
                <a:cubicBezTo>
                  <a:pt x="5450" y="1987"/>
                  <a:pt x="5466" y="2267"/>
                  <a:pt x="5481" y="2547"/>
                </a:cubicBezTo>
                <a:lnTo>
                  <a:pt x="6326" y="3174"/>
                </a:lnTo>
                <a:lnTo>
                  <a:pt x="7879" y="3928"/>
                </a:lnTo>
                <a:lnTo>
                  <a:pt x="8918" y="4669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 useBgFill="1">
        <p:nvSpPr>
          <p:cNvPr id="8" name="Freeform 35"/>
          <p:cNvSpPr>
            <a:spLocks/>
          </p:cNvSpPr>
          <p:nvPr/>
        </p:nvSpPr>
        <p:spPr bwMode="auto">
          <a:xfrm>
            <a:off x="0" y="1206489"/>
            <a:ext cx="3068891" cy="9098193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163" y="600"/>
                  <a:pt x="4485" y="895"/>
                </a:cubicBezTo>
                <a:lnTo>
                  <a:pt x="3412" y="1551"/>
                </a:lnTo>
                <a:lnTo>
                  <a:pt x="3412" y="2375"/>
                </a:lnTo>
                <a:lnTo>
                  <a:pt x="4349" y="3174"/>
                </a:lnTo>
                <a:lnTo>
                  <a:pt x="4936" y="4568"/>
                </a:ln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4400" kern="1200" dirty="0">
                <a:solidFill>
                  <a:srgbClr val="1869A6"/>
                </a:solidFill>
                <a:latin typeface="Söhne."/>
              </a:rPr>
              <a:t>The Assignment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auto">
          <a:xfrm>
            <a:off x="1196637" y="6309573"/>
            <a:ext cx="5000668" cy="4436500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818" y="1918987"/>
            <a:ext cx="798588" cy="355848"/>
          </a:xfrm>
          <a:prstGeom prst="rect">
            <a:avLst/>
          </a:prstGeom>
          <a:ln>
            <a:noFill/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452" y="2897638"/>
            <a:ext cx="499317" cy="633748"/>
          </a:xfrm>
          <a:prstGeom prst="rect">
            <a:avLst/>
          </a:prstGeom>
          <a:ln>
            <a:noFill/>
          </a:ln>
        </p:spPr>
      </p:pic>
      <p:sp>
        <p:nvSpPr>
          <p:cNvPr id="9" name="Freeform 36"/>
          <p:cNvSpPr>
            <a:spLocks noEditPoints="1"/>
          </p:cNvSpPr>
          <p:nvPr/>
        </p:nvSpPr>
        <p:spPr bwMode="auto">
          <a:xfrm>
            <a:off x="696131" y="990601"/>
            <a:ext cx="5110428" cy="6978543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n>
                <a:solidFill>
                  <a:schemeClr val="accent2"/>
                </a:solidFill>
              </a:ln>
              <a:solidFill>
                <a:srgbClr val="373737"/>
              </a:solidFill>
              <a:latin typeface="Gotham Light"/>
              <a:cs typeface="Gotham Ligh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186752" y="2278079"/>
            <a:ext cx="801989" cy="1323021"/>
            <a:chOff x="6531329" y="2691707"/>
            <a:chExt cx="444716" cy="733318"/>
          </a:xfrm>
        </p:grpSpPr>
        <p:sp>
          <p:nvSpPr>
            <p:cNvPr id="66" name="Freeform 95"/>
            <p:cNvSpPr>
              <a:spLocks/>
            </p:cNvSpPr>
            <p:nvPr/>
          </p:nvSpPr>
          <p:spPr bwMode="auto">
            <a:xfrm>
              <a:off x="6652002" y="3283678"/>
              <a:ext cx="203371" cy="52742"/>
            </a:xfrm>
            <a:custGeom>
              <a:avLst/>
              <a:gdLst>
                <a:gd name="T0" fmla="*/ 177 w 204"/>
                <a:gd name="T1" fmla="*/ 0 h 53"/>
                <a:gd name="T2" fmla="*/ 26 w 204"/>
                <a:gd name="T3" fmla="*/ 0 h 53"/>
                <a:gd name="T4" fmla="*/ 0 w 204"/>
                <a:gd name="T5" fmla="*/ 26 h 53"/>
                <a:gd name="T6" fmla="*/ 26 w 204"/>
                <a:gd name="T7" fmla="*/ 53 h 53"/>
                <a:gd name="T8" fmla="*/ 177 w 204"/>
                <a:gd name="T9" fmla="*/ 53 h 53"/>
                <a:gd name="T10" fmla="*/ 204 w 204"/>
                <a:gd name="T11" fmla="*/ 26 h 53"/>
                <a:gd name="T12" fmla="*/ 177 w 204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3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92" y="53"/>
                    <a:pt x="204" y="41"/>
                    <a:pt x="204" y="26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67" name="Freeform 96"/>
            <p:cNvSpPr>
              <a:spLocks/>
            </p:cNvSpPr>
            <p:nvPr/>
          </p:nvSpPr>
          <p:spPr bwMode="auto">
            <a:xfrm>
              <a:off x="6652002" y="3336419"/>
              <a:ext cx="203371" cy="54007"/>
            </a:xfrm>
            <a:custGeom>
              <a:avLst/>
              <a:gdLst>
                <a:gd name="T0" fmla="*/ 177 w 204"/>
                <a:gd name="T1" fmla="*/ 0 h 54"/>
                <a:gd name="T2" fmla="*/ 26 w 204"/>
                <a:gd name="T3" fmla="*/ 0 h 54"/>
                <a:gd name="T4" fmla="*/ 0 w 204"/>
                <a:gd name="T5" fmla="*/ 27 h 54"/>
                <a:gd name="T6" fmla="*/ 26 w 204"/>
                <a:gd name="T7" fmla="*/ 54 h 54"/>
                <a:gd name="T8" fmla="*/ 177 w 204"/>
                <a:gd name="T9" fmla="*/ 54 h 54"/>
                <a:gd name="T10" fmla="*/ 204 w 204"/>
                <a:gd name="T11" fmla="*/ 27 h 54"/>
                <a:gd name="T12" fmla="*/ 177 w 20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4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68" name="Freeform 97"/>
            <p:cNvSpPr>
              <a:spLocks/>
            </p:cNvSpPr>
            <p:nvPr/>
          </p:nvSpPr>
          <p:spPr bwMode="auto">
            <a:xfrm>
              <a:off x="6687866" y="3390427"/>
              <a:ext cx="131643" cy="34598"/>
            </a:xfrm>
            <a:custGeom>
              <a:avLst/>
              <a:gdLst>
                <a:gd name="T0" fmla="*/ 0 w 132"/>
                <a:gd name="T1" fmla="*/ 0 h 35"/>
                <a:gd name="T2" fmla="*/ 66 w 132"/>
                <a:gd name="T3" fmla="*/ 35 h 35"/>
                <a:gd name="T4" fmla="*/ 132 w 132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cubicBezTo>
                    <a:pt x="0" y="19"/>
                    <a:pt x="29" y="35"/>
                    <a:pt x="66" y="35"/>
                  </a:cubicBezTo>
                  <a:cubicBezTo>
                    <a:pt x="102" y="35"/>
                    <a:pt x="132" y="19"/>
                    <a:pt x="132" y="0"/>
                  </a:cubicBezTo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69" name="Freeform 98"/>
            <p:cNvSpPr>
              <a:spLocks/>
            </p:cNvSpPr>
            <p:nvPr/>
          </p:nvSpPr>
          <p:spPr bwMode="auto">
            <a:xfrm>
              <a:off x="6531329" y="2691707"/>
              <a:ext cx="444716" cy="537964"/>
            </a:xfrm>
            <a:custGeom>
              <a:avLst/>
              <a:gdLst>
                <a:gd name="T0" fmla="*/ 223 w 446"/>
                <a:gd name="T1" fmla="*/ 0 h 540"/>
                <a:gd name="T2" fmla="*/ 0 w 446"/>
                <a:gd name="T3" fmla="*/ 223 h 540"/>
                <a:gd name="T4" fmla="*/ 62 w 446"/>
                <a:gd name="T5" fmla="*/ 379 h 540"/>
                <a:gd name="T6" fmla="*/ 94 w 446"/>
                <a:gd name="T7" fmla="*/ 440 h 540"/>
                <a:gd name="T8" fmla="*/ 94 w 446"/>
                <a:gd name="T9" fmla="*/ 484 h 540"/>
                <a:gd name="T10" fmla="*/ 150 w 446"/>
                <a:gd name="T11" fmla="*/ 540 h 540"/>
                <a:gd name="T12" fmla="*/ 296 w 446"/>
                <a:gd name="T13" fmla="*/ 540 h 540"/>
                <a:gd name="T14" fmla="*/ 352 w 446"/>
                <a:gd name="T15" fmla="*/ 484 h 540"/>
                <a:gd name="T16" fmla="*/ 352 w 446"/>
                <a:gd name="T17" fmla="*/ 440 h 540"/>
                <a:gd name="T18" fmla="*/ 383 w 446"/>
                <a:gd name="T19" fmla="*/ 379 h 540"/>
                <a:gd name="T20" fmla="*/ 446 w 446"/>
                <a:gd name="T21" fmla="*/ 223 h 540"/>
                <a:gd name="T22" fmla="*/ 223 w 446"/>
                <a:gd name="T2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6" h="540">
                  <a:moveTo>
                    <a:pt x="223" y="0"/>
                  </a:moveTo>
                  <a:cubicBezTo>
                    <a:pt x="99" y="0"/>
                    <a:pt x="0" y="100"/>
                    <a:pt x="0" y="223"/>
                  </a:cubicBezTo>
                  <a:cubicBezTo>
                    <a:pt x="0" y="284"/>
                    <a:pt x="22" y="339"/>
                    <a:pt x="62" y="379"/>
                  </a:cubicBezTo>
                  <a:cubicBezTo>
                    <a:pt x="83" y="399"/>
                    <a:pt x="94" y="415"/>
                    <a:pt x="94" y="440"/>
                  </a:cubicBezTo>
                  <a:cubicBezTo>
                    <a:pt x="94" y="466"/>
                    <a:pt x="94" y="484"/>
                    <a:pt x="94" y="484"/>
                  </a:cubicBezTo>
                  <a:cubicBezTo>
                    <a:pt x="94" y="515"/>
                    <a:pt x="119" y="540"/>
                    <a:pt x="150" y="540"/>
                  </a:cubicBezTo>
                  <a:cubicBezTo>
                    <a:pt x="296" y="540"/>
                    <a:pt x="296" y="540"/>
                    <a:pt x="296" y="540"/>
                  </a:cubicBezTo>
                  <a:cubicBezTo>
                    <a:pt x="327" y="540"/>
                    <a:pt x="352" y="515"/>
                    <a:pt x="352" y="484"/>
                  </a:cubicBezTo>
                  <a:cubicBezTo>
                    <a:pt x="352" y="484"/>
                    <a:pt x="352" y="466"/>
                    <a:pt x="352" y="440"/>
                  </a:cubicBezTo>
                  <a:cubicBezTo>
                    <a:pt x="352" y="415"/>
                    <a:pt x="362" y="399"/>
                    <a:pt x="383" y="379"/>
                  </a:cubicBezTo>
                  <a:cubicBezTo>
                    <a:pt x="423" y="339"/>
                    <a:pt x="446" y="284"/>
                    <a:pt x="446" y="223"/>
                  </a:cubicBezTo>
                  <a:cubicBezTo>
                    <a:pt x="446" y="100"/>
                    <a:pt x="347" y="0"/>
                    <a:pt x="223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  <p:sp>
          <p:nvSpPr>
            <p:cNvPr id="70" name="Freeform 99"/>
            <p:cNvSpPr>
              <a:spLocks/>
            </p:cNvSpPr>
            <p:nvPr/>
          </p:nvSpPr>
          <p:spPr bwMode="auto">
            <a:xfrm>
              <a:off x="6652002" y="3229670"/>
              <a:ext cx="203371" cy="54007"/>
            </a:xfrm>
            <a:custGeom>
              <a:avLst/>
              <a:gdLst>
                <a:gd name="T0" fmla="*/ 177 w 204"/>
                <a:gd name="T1" fmla="*/ 0 h 54"/>
                <a:gd name="T2" fmla="*/ 26 w 204"/>
                <a:gd name="T3" fmla="*/ 0 h 54"/>
                <a:gd name="T4" fmla="*/ 0 w 204"/>
                <a:gd name="T5" fmla="*/ 27 h 54"/>
                <a:gd name="T6" fmla="*/ 26 w 204"/>
                <a:gd name="T7" fmla="*/ 54 h 54"/>
                <a:gd name="T8" fmla="*/ 177 w 204"/>
                <a:gd name="T9" fmla="*/ 54 h 54"/>
                <a:gd name="T10" fmla="*/ 204 w 204"/>
                <a:gd name="T11" fmla="*/ 27 h 54"/>
                <a:gd name="T12" fmla="*/ 177 w 20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4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33"/>
            </a:p>
          </p:txBody>
        </p:sp>
      </p:grp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17AF0820-DECD-C13B-C36F-8BFB9D93DE81}"/>
              </a:ext>
            </a:extLst>
          </p:cNvPr>
          <p:cNvSpPr txBox="1">
            <a:spLocks/>
          </p:cNvSpPr>
          <p:nvPr/>
        </p:nvSpPr>
        <p:spPr>
          <a:xfrm>
            <a:off x="6142038" y="3214512"/>
            <a:ext cx="5861648" cy="19605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594" indent="-228594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800" spc="-1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9306" indent="-230712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900" indent="-228594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6494" indent="-228594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5089" indent="-228594" algn="l" defTabSz="121917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600" kern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öhne."/>
              </a:rPr>
              <a:t>Review &amp; analysis the social media published report and Choose the right channels for your project</a:t>
            </a:r>
            <a:endParaRPr lang="en-GB" dirty="0">
              <a:latin typeface="Söhne."/>
            </a:endParaRPr>
          </a:p>
        </p:txBody>
      </p:sp>
    </p:spTree>
    <p:extLst>
      <p:ext uri="{BB962C8B-B14F-4D97-AF65-F5344CB8AC3E}">
        <p14:creationId xmlns:p14="http://schemas.microsoft.com/office/powerpoint/2010/main" val="418123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2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2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1285875"/>
            <a:ext cx="6559550" cy="4448175"/>
          </a:xfrm>
        </p:spPr>
        <p:txBody>
          <a:bodyPr/>
          <a:lstStyle/>
          <a:p>
            <a:r>
              <a:rPr lang="en-US" b="1" dirty="0">
                <a:latin typeface="Söhne."/>
              </a:rPr>
              <a:t>Introduction to</a:t>
            </a:r>
            <a:br>
              <a:rPr lang="en-US" b="1" dirty="0">
                <a:latin typeface="Söhne."/>
              </a:rPr>
            </a:br>
            <a:r>
              <a:rPr lang="en-US" b="1" dirty="0">
                <a:latin typeface="Söhne."/>
              </a:rPr>
              <a:t>Content Marketing</a:t>
            </a:r>
            <a:br>
              <a:rPr lang="en-US" b="1" dirty="0">
                <a:latin typeface="Söhne."/>
              </a:rPr>
            </a:br>
            <a:br>
              <a:rPr lang="en-US" b="1" dirty="0">
                <a:latin typeface="Söhne."/>
              </a:rPr>
            </a:br>
            <a:endParaRPr lang="en-US" b="1" dirty="0">
              <a:latin typeface="Söhne.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968ED-5741-B239-07A0-FABC001B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D1DA-6BF6-4E79-BA81-9E7CF4C884A6}" type="datetime1">
              <a:rPr lang="en-US" smtClean="0"/>
              <a:t>7/7/2024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5FAC0-E845-EE58-8E92-9D411078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97D796F6-89F5-C4A7-992D-331CC80E5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" y="1844701"/>
            <a:ext cx="3090647" cy="30771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336EA8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641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575</Words>
  <Application>Microsoft Office PowerPoint</Application>
  <PresentationFormat>Widescreen</PresentationFormat>
  <Paragraphs>207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Gotham Light</vt:lpstr>
      <vt:lpstr>Open Sans Light</vt:lpstr>
      <vt:lpstr>Söhne</vt:lpstr>
      <vt:lpstr>Söhne.</vt:lpstr>
      <vt:lpstr>Office Theme</vt:lpstr>
      <vt:lpstr>Digital Marketing Specialist</vt:lpstr>
      <vt:lpstr>Assignment</vt:lpstr>
      <vt:lpstr>Foundations of Marketing Second Lecture</vt:lpstr>
      <vt:lpstr>The Assignment</vt:lpstr>
      <vt:lpstr>Introduction of Digital Marketing</vt:lpstr>
      <vt:lpstr>The Assignment</vt:lpstr>
      <vt:lpstr>Introduction to Social Media Marketing</vt:lpstr>
      <vt:lpstr>The Assignment</vt:lpstr>
      <vt:lpstr>Introduction to Content Marketing  </vt:lpstr>
      <vt:lpstr>Assignment</vt:lpstr>
      <vt:lpstr>Basics of SEO  Search Engine Optimization</vt:lpstr>
      <vt:lpstr>Activity</vt:lpstr>
      <vt:lpstr>Assignment</vt:lpstr>
      <vt:lpstr>PowerPoint Presentation</vt:lpstr>
      <vt:lpstr>The Assignment</vt:lpstr>
      <vt:lpstr>PowerPoint Presentation</vt:lpstr>
      <vt:lpstr>The Assignment</vt:lpstr>
      <vt:lpstr>PowerPoint Presentation</vt:lpstr>
      <vt:lpstr>The Assignment</vt:lpstr>
      <vt:lpstr>PowerPoint Presentation</vt:lpstr>
      <vt:lpstr>PowerPoint Presentation</vt:lpstr>
      <vt:lpstr>PowerPoint Presentation</vt:lpstr>
      <vt:lpstr>The Assignment</vt:lpstr>
      <vt:lpstr>PowerPoint Presentation</vt:lpstr>
      <vt:lpstr>The Assignment</vt:lpstr>
      <vt:lpstr>PowerPoint Presentation</vt:lpstr>
      <vt:lpstr>The Assignment</vt:lpstr>
      <vt:lpstr>PowerPoint Presentation</vt:lpstr>
      <vt:lpstr>The Assignment</vt:lpstr>
      <vt:lpstr>PowerPoint Presentation</vt:lpstr>
      <vt:lpstr>The Assignment</vt:lpstr>
      <vt:lpstr>PowerPoint Presentation</vt:lpstr>
      <vt:lpstr>The Assignment</vt:lpstr>
      <vt:lpstr>PowerPoint Presentation</vt:lpstr>
      <vt:lpstr>The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ashraf rouby</dc:creator>
  <cp:lastModifiedBy>ashraf rouby</cp:lastModifiedBy>
  <cp:revision>1</cp:revision>
  <dcterms:created xsi:type="dcterms:W3CDTF">2024-07-07T14:15:43Z</dcterms:created>
  <dcterms:modified xsi:type="dcterms:W3CDTF">2024-07-07T14:28:50Z</dcterms:modified>
</cp:coreProperties>
</file>