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9" r:id="rId5"/>
    <p:sldId id="270" r:id="rId6"/>
    <p:sldId id="261" r:id="rId7"/>
    <p:sldId id="262" r:id="rId8"/>
    <p:sldId id="271" r:id="rId9"/>
    <p:sldId id="272" r:id="rId10"/>
    <p:sldId id="263" r:id="rId11"/>
    <p:sldId id="267" r:id="rId12"/>
    <p:sldId id="268" r:id="rId13"/>
    <p:sldId id="264" r:id="rId14"/>
    <p:sldId id="273" r:id="rId15"/>
    <p:sldId id="274" r:id="rId16"/>
    <p:sldId id="275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56" autoAdjust="0"/>
    <p:restoredTop sz="94660"/>
  </p:normalViewPr>
  <p:slideViewPr>
    <p:cSldViewPr>
      <p:cViewPr varScale="1">
        <p:scale>
          <a:sx n="59" d="100"/>
          <a:sy n="59" d="100"/>
        </p:scale>
        <p:origin x="108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09:37:04.1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09:37:35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09:30:52.8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59,'42'-7,"-7"1,7 1,45-12,-52 9,1 2,48-3,403 9,-230 1,-239-1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09:30:55.5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0,'2'1,"1"-1,-1 1,0 0,1 0,-1 0,0 0,1 0,2 3,7 3,11 0,0 0,0-1,1-1,38 2,3 1,-12 4,-37-7,0-2,25 4,-21-6,1 2,-2 0,1 2,25 8,-18-7,0 0,0-2,1 0,-1-2,50-3,-34 0,55 7,-47-1,74-3,-84-3,-24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09:30:58.2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1,'633'0,"-619"1,0 0,0 1,25 8,-23-6,0 0,21 1,87-3,-78-3,-25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09:31:01.1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1,'766'0,"-658"7,4 1,252-9,-348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09:31:16.0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1,'156'-1,"227"6,-249 11,-61-6,6 3,-73-12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09:31:17.9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0,'456'0,"-339"11,-99-8,25 4,22 2,37 3,-81-5,-16-5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A4F8-449D-442F-8E02-45295D843992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475-028B-45A0-98BC-ECD8FC940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A4F8-449D-442F-8E02-45295D843992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475-028B-45A0-98BC-ECD8FC940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A4F8-449D-442F-8E02-45295D843992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475-028B-45A0-98BC-ECD8FC940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A4F8-449D-442F-8E02-45295D843992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475-028B-45A0-98BC-ECD8FC940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A4F8-449D-442F-8E02-45295D843992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475-028B-45A0-98BC-ECD8FC940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A4F8-449D-442F-8E02-45295D843992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475-028B-45A0-98BC-ECD8FC940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A4F8-449D-442F-8E02-45295D843992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475-028B-45A0-98BC-ECD8FC940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A4F8-449D-442F-8E02-45295D843992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475-028B-45A0-98BC-ECD8FC940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A4F8-449D-442F-8E02-45295D843992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475-028B-45A0-98BC-ECD8FC940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A4F8-449D-442F-8E02-45295D843992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475-028B-45A0-98BC-ECD8FC940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A4F8-449D-442F-8E02-45295D843992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475-028B-45A0-98BC-ECD8FC940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CA4F8-449D-442F-8E02-45295D843992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45475-028B-45A0-98BC-ECD8FC940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customXml" Target="../ink/ink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customXml" Target="../ink/ink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7.xml"/><Relationship Id="rId3" Type="http://schemas.openxmlformats.org/officeDocument/2006/relationships/image" Target="../media/image12.png"/><Relationship Id="rId7" Type="http://schemas.openxmlformats.org/officeDocument/2006/relationships/customXml" Target="../ink/ink4.xml"/><Relationship Id="rId12" Type="http://schemas.openxmlformats.org/officeDocument/2006/relationships/image" Target="../media/image17.png"/><Relationship Id="rId2" Type="http://schemas.openxmlformats.org/officeDocument/2006/relationships/image" Target="../media/image1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customXml" Target="../ink/ink5.xml"/><Relationship Id="rId1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371/journal.pone.0049979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3AAE11-AEA8-2C40-C268-65EE24755C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1102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122363"/>
            <a:ext cx="8077200" cy="30632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Neuroprotective role of Anti-cancerous compounds against ROCK 2 protein: an </a:t>
            </a:r>
            <a:r>
              <a:rPr lang="en-US" sz="3600" b="1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in-silico </a:t>
            </a:r>
            <a:r>
              <a:rPr lang="en-US" sz="36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702" y="4599432"/>
            <a:ext cx="7634376" cy="15361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Major Project Presentation Group 07</a:t>
            </a:r>
          </a:p>
          <a:p>
            <a:pPr>
              <a:lnSpc>
                <a:spcPct val="90000"/>
              </a:lnSpc>
            </a:pPr>
            <a:endParaRPr lang="en-US" sz="15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Submitted By:                                                             Submitted to:</a:t>
            </a:r>
            <a:endParaRPr lang="en-US" sz="15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500" b="1" dirty="0" err="1">
                <a:solidFill>
                  <a:srgbClr val="FFFFFF"/>
                </a:solidFill>
                <a:latin typeface="Times New Roman"/>
                <a:cs typeface="Times New Roman"/>
              </a:rPr>
              <a:t>Tirtharaj</a:t>
            </a:r>
            <a:r>
              <a:rPr lang="en-US"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 Datta (2019537381)                                   </a:t>
            </a:r>
            <a:r>
              <a:rPr lang="en-US" sz="1500" b="1" dirty="0" err="1">
                <a:solidFill>
                  <a:srgbClr val="FFFFFF"/>
                </a:solidFill>
                <a:latin typeface="Times New Roman"/>
                <a:cs typeface="Times New Roman"/>
              </a:rPr>
              <a:t>Dr.Niraj</a:t>
            </a:r>
            <a:r>
              <a:rPr lang="en-US"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 Kr Jha </a:t>
            </a:r>
            <a:endParaRPr lang="en-US" sz="15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                Afan Ahmed(2019007969)                                    SUSET </a:t>
            </a:r>
            <a:r>
              <a:rPr lang="en-US" sz="1500" b="1" dirty="0" err="1">
                <a:solidFill>
                  <a:srgbClr val="FFFFFF"/>
                </a:solidFill>
                <a:latin typeface="Times New Roman"/>
                <a:cs typeface="Times New Roman"/>
              </a:rPr>
              <a:t>Asistant</a:t>
            </a:r>
            <a:r>
              <a:rPr lang="en-US"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 Professor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914399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Project Update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524000"/>
            <a:ext cx="8458200" cy="49530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Retreived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Structure of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ROCK2 protein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Uniprot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id: 4L6Q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Macromolecule (PDBQT) generated for target protein for docking using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AutoDock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Vina1.77.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compounds are obtained  by utilizing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PubChem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converted in to the PDBQT format (library generation ) using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OpenBabel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site and Binding site are obtained through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ROCK2 protein.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x,y,z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co-ordinates obtained and validated 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32EEB9-2408-E447-1A86-582C9FE812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111158"/>
            <a:ext cx="4137447" cy="29943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B1EF1B-D4B2-E227-E445-AB3C0DCD7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76200"/>
            <a:ext cx="2328779" cy="297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7A5D1B-498D-A4E2-F410-ADA51D95D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47" y="668502"/>
            <a:ext cx="4137447" cy="475899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29DA77-9873-38D1-1102-E5294FDF81A3}"/>
              </a:ext>
            </a:extLst>
          </p:cNvPr>
          <p:cNvCxnSpPr/>
          <p:nvPr/>
        </p:nvCxnSpPr>
        <p:spPr>
          <a:xfrm flipH="1">
            <a:off x="4267200" y="990600"/>
            <a:ext cx="99060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FBF369EB-33D8-C1D4-2DB9-0B32BF0FC5C8}"/>
              </a:ext>
            </a:extLst>
          </p:cNvPr>
          <p:cNvCxnSpPr>
            <a:cxnSpLocks/>
          </p:cNvCxnSpPr>
          <p:nvPr/>
        </p:nvCxnSpPr>
        <p:spPr>
          <a:xfrm rot="5400000">
            <a:off x="5029200" y="2362200"/>
            <a:ext cx="533400" cy="5334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2769FC-5861-6B9D-A7EF-AC319386A582}"/>
              </a:ext>
            </a:extLst>
          </p:cNvPr>
          <p:cNvSpPr txBox="1"/>
          <p:nvPr/>
        </p:nvSpPr>
        <p:spPr>
          <a:xfrm>
            <a:off x="685800" y="5538801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protParam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CDAAFB-49AE-1A6A-844B-40A3FB24FCBA}"/>
              </a:ext>
            </a:extLst>
          </p:cNvPr>
          <p:cNvSpPr txBox="1"/>
          <p:nvPr/>
        </p:nvSpPr>
        <p:spPr>
          <a:xfrm>
            <a:off x="7391400" y="457200"/>
            <a:ext cx="1507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Uniprot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Structure (4l6Q)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9D269D-0751-FC4C-1CAB-87BDB4AC150B}"/>
              </a:ext>
            </a:extLst>
          </p:cNvPr>
          <p:cNvSpPr txBox="1"/>
          <p:nvPr/>
        </p:nvSpPr>
        <p:spPr>
          <a:xfrm>
            <a:off x="4876800" y="6168684"/>
            <a:ext cx="451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Ligand : 1WU (Visualization in the UCSF CHIMERA)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DCAFAE1-DDB7-A2D1-35A7-E75CF960C8EA}"/>
                  </a:ext>
                </a:extLst>
              </p14:cNvPr>
              <p14:cNvContentPartPr/>
              <p14:nvPr/>
            </p14:nvContentPartPr>
            <p14:xfrm>
              <a:off x="-3385800" y="3167331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DCAFAE1-DDB7-A2D1-35A7-E75CF960C8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3439800" y="305933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D8A9FB6-DDF0-5CF8-3286-E61FCB188F94}"/>
                  </a:ext>
                </a:extLst>
              </p14:cNvPr>
              <p14:cNvContentPartPr/>
              <p14:nvPr/>
            </p14:nvContentPartPr>
            <p14:xfrm>
              <a:off x="-1927080" y="1110291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D8A9FB6-DDF0-5CF8-3286-E61FCB188F9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935720" y="110165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4472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5A3D1B-86F9-6535-D4AB-41C906850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74652"/>
            <a:ext cx="7006360" cy="510869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B99C9A-FC46-D172-98B0-D9530DC88BB9}"/>
              </a:ext>
            </a:extLst>
          </p:cNvPr>
          <p:cNvCxnSpPr>
            <a:cxnSpLocks/>
          </p:cNvCxnSpPr>
          <p:nvPr/>
        </p:nvCxnSpPr>
        <p:spPr>
          <a:xfrm flipV="1">
            <a:off x="6477000" y="2362200"/>
            <a:ext cx="60960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C98658E-E175-8574-5884-A08C8E63A489}"/>
              </a:ext>
            </a:extLst>
          </p:cNvPr>
          <p:cNvSpPr txBox="1"/>
          <p:nvPr/>
        </p:nvSpPr>
        <p:spPr>
          <a:xfrm>
            <a:off x="6858000" y="2057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 Chain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2B5EE3-665A-29AD-BAD2-67F454BFE207}"/>
              </a:ext>
            </a:extLst>
          </p:cNvPr>
          <p:cNvCxnSpPr>
            <a:cxnSpLocks/>
          </p:cNvCxnSpPr>
          <p:nvPr/>
        </p:nvCxnSpPr>
        <p:spPr>
          <a:xfrm flipH="1" flipV="1">
            <a:off x="2590800" y="2133600"/>
            <a:ext cx="76201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254CED-5F8E-DA2A-54E3-5EDE19FDE886}"/>
              </a:ext>
            </a:extLst>
          </p:cNvPr>
          <p:cNvSpPr txBox="1"/>
          <p:nvPr/>
        </p:nvSpPr>
        <p:spPr>
          <a:xfrm>
            <a:off x="2184400" y="1798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Chain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5B663C-D023-8E42-D455-EA1640439AF6}"/>
              </a:ext>
            </a:extLst>
          </p:cNvPr>
          <p:cNvCxnSpPr>
            <a:cxnSpLocks/>
          </p:cNvCxnSpPr>
          <p:nvPr/>
        </p:nvCxnSpPr>
        <p:spPr>
          <a:xfrm flipH="1">
            <a:off x="2438400" y="4572000"/>
            <a:ext cx="762000" cy="406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D86442-B54A-913D-CF28-F8F114E414F0}"/>
              </a:ext>
            </a:extLst>
          </p:cNvPr>
          <p:cNvSpPr txBox="1"/>
          <p:nvPr/>
        </p:nvSpPr>
        <p:spPr>
          <a:xfrm>
            <a:off x="1879601" y="497840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Ligand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E25EA4-4949-F6FF-9D7A-3324B2EAE0C4}"/>
              </a:ext>
            </a:extLst>
          </p:cNvPr>
          <p:cNvSpPr txBox="1"/>
          <p:nvPr/>
        </p:nvSpPr>
        <p:spPr>
          <a:xfrm>
            <a:off x="2781300" y="6240646"/>
            <a:ext cx="444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Macromolecule 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AutoDock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Vina )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973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7B12F0-BE94-7063-DDB8-DAAC2854E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381000"/>
            <a:ext cx="3657600" cy="26786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6E11CE-8A6E-ECD6-5EC9-E2ED989A18A8}"/>
              </a:ext>
            </a:extLst>
          </p:cNvPr>
          <p:cNvSpPr txBox="1"/>
          <p:nvPr/>
        </p:nvSpPr>
        <p:spPr>
          <a:xfrm>
            <a:off x="6400800" y="3059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OpenBabel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4E0C4E-DBA9-ABF4-1429-CCA4D85C6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"/>
            <a:ext cx="5181600" cy="34943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F83F22-E598-7737-3281-5FE6F3647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486" y="3642621"/>
            <a:ext cx="7010400" cy="306297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2FFE1CE-338B-A94B-FE06-711B279FF60A}"/>
                  </a:ext>
                </a:extLst>
              </p14:cNvPr>
              <p14:cNvContentPartPr/>
              <p14:nvPr/>
            </p14:nvContentPartPr>
            <p14:xfrm>
              <a:off x="2844800" y="5302760"/>
              <a:ext cx="404640" cy="21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2FFE1CE-338B-A94B-FE06-711B279FF60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90800" y="5195120"/>
                <a:ext cx="5122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2B73D78-A70D-E5B9-1E9F-B981F4853A6D}"/>
                  </a:ext>
                </a:extLst>
              </p14:cNvPr>
              <p14:cNvContentPartPr/>
              <p14:nvPr/>
            </p14:nvContentPartPr>
            <p14:xfrm>
              <a:off x="2819240" y="5455760"/>
              <a:ext cx="394560" cy="51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2B73D78-A70D-E5B9-1E9F-B981F4853A6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65600" y="5347760"/>
                <a:ext cx="50220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3DE0086-1A8E-CAA3-A441-4C2EC55E4B1B}"/>
                  </a:ext>
                </a:extLst>
              </p14:cNvPr>
              <p14:cNvContentPartPr/>
              <p14:nvPr/>
            </p14:nvContentPartPr>
            <p14:xfrm>
              <a:off x="2804120" y="6065240"/>
              <a:ext cx="351000" cy="10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3DE0086-1A8E-CAA3-A441-4C2EC55E4B1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50120" y="5957600"/>
                <a:ext cx="45864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D250384-F9F4-DD30-6B91-AB8D706512D1}"/>
                  </a:ext>
                </a:extLst>
              </p14:cNvPr>
              <p14:cNvContentPartPr/>
              <p14:nvPr/>
            </p14:nvContentPartPr>
            <p14:xfrm>
              <a:off x="2758400" y="6258200"/>
              <a:ext cx="492120" cy="5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D250384-F9F4-DD30-6B91-AB8D706512D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04400" y="6150560"/>
                <a:ext cx="5997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A2BDEEF-1469-8DC5-9201-0DF3135C591D}"/>
                  </a:ext>
                </a:extLst>
              </p14:cNvPr>
              <p14:cNvContentPartPr/>
              <p14:nvPr/>
            </p14:nvContentPartPr>
            <p14:xfrm>
              <a:off x="4046950" y="1102247"/>
              <a:ext cx="299160" cy="16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A2BDEEF-1469-8DC5-9201-0DF3135C591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992950" y="994247"/>
                <a:ext cx="40680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4E99145-ED12-1718-732E-E100D935CCB5}"/>
                  </a:ext>
                </a:extLst>
              </p14:cNvPr>
              <p14:cNvContentPartPr/>
              <p14:nvPr/>
            </p14:nvContentPartPr>
            <p14:xfrm>
              <a:off x="4563550" y="1070927"/>
              <a:ext cx="298080" cy="18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4E99145-ED12-1718-732E-E100D935CCB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09550" y="962927"/>
                <a:ext cx="405720" cy="234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D346-3050-54E8-3658-63ABDF07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8391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Regions prediction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B3B831-9104-2C3A-58F5-41CDBDE2F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627" y="984831"/>
            <a:ext cx="4445228" cy="21394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E435FA-6251-3A47-2FC6-AFADBEDA1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772" y="2819400"/>
            <a:ext cx="4369028" cy="37911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AEA3C0-9629-7085-DC84-CC6AE3B1FDDE}"/>
              </a:ext>
            </a:extLst>
          </p:cNvPr>
          <p:cNvSpPr txBox="1"/>
          <p:nvPr/>
        </p:nvSpPr>
        <p:spPr>
          <a:xfrm>
            <a:off x="1143000" y="4822273"/>
            <a:ext cx="4991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 A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FD56A8-C178-AE61-93A7-FC821073B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390889"/>
            <a:ext cx="3657600" cy="14531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3D5BC2A-923A-BE00-F019-1E8F89A9B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5157389"/>
            <a:ext cx="3657600" cy="139581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6EFE9BE-C259-44E9-66F7-83606F1D399D}"/>
              </a:ext>
            </a:extLst>
          </p:cNvPr>
          <p:cNvSpPr txBox="1"/>
          <p:nvPr/>
        </p:nvSpPr>
        <p:spPr>
          <a:xfrm>
            <a:off x="1143000" y="6553200"/>
            <a:ext cx="4593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 B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7A16C4-F440-E96E-6B7D-FD1CD488FD4A}"/>
              </a:ext>
            </a:extLst>
          </p:cNvPr>
          <p:cNvSpPr txBox="1"/>
          <p:nvPr/>
        </p:nvSpPr>
        <p:spPr>
          <a:xfrm>
            <a:off x="5486400" y="1549710"/>
            <a:ext cx="4593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site regions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172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B040D8-8554-E46C-D798-B9916E2E2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85800"/>
            <a:ext cx="4568357" cy="2895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5B728B-8592-56C3-87CB-B91596221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733800"/>
            <a:ext cx="6400800" cy="28760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42254D-FB7E-93A1-C87F-B33FDD593F64}"/>
              </a:ext>
            </a:extLst>
          </p:cNvPr>
          <p:cNvSpPr txBox="1"/>
          <p:nvPr/>
        </p:nvSpPr>
        <p:spPr>
          <a:xfrm>
            <a:off x="152400" y="498714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Pocket size validation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08BC39-AD72-C52D-D952-C921716A4BC5}"/>
              </a:ext>
            </a:extLst>
          </p:cNvPr>
          <p:cNvSpPr txBox="1"/>
          <p:nvPr/>
        </p:nvSpPr>
        <p:spPr>
          <a:xfrm>
            <a:off x="5334000" y="10668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site residues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846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E55C4C-121F-D690-36E1-9F3FB5C7D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33400"/>
            <a:ext cx="4724400" cy="3156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F68DD6-F2D6-E301-1E59-F565BA659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838200"/>
            <a:ext cx="3784795" cy="42356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828E6B-CADC-ACB0-7A6E-EA85C8B70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822011"/>
            <a:ext cx="4615759" cy="2895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7C4D1C-1E67-6705-6DF5-48B2AFCDE371}"/>
              </a:ext>
            </a:extLst>
          </p:cNvPr>
          <p:cNvSpPr txBox="1"/>
          <p:nvPr/>
        </p:nvSpPr>
        <p:spPr>
          <a:xfrm>
            <a:off x="5018314" y="54102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Docking result of luteolin and validation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635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990599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76400"/>
            <a:ext cx="8001000" cy="4572000"/>
          </a:xfrm>
        </p:spPr>
        <p:txBody>
          <a:bodyPr>
            <a:normAutofit fontScale="85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Palazzolo, G., Horvath, P., &amp;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Zenobi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-Wong, M. (2012). The flavonoid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isoquercitrin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promotes neurite elongation by reducing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RhoA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activity.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one, 7(11), e49979.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https://doi.org/10.1371/journal.pone.0049979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Mani, S., Jindal, D., Chopra, H., Jha, S. K., Singh, S. K., Ashraf, G. M., Kamal, M., Iqbal, D.,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Chellappan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D. K., Dey, A.,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Dewanjee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S., Singh, K. K., Ojha, S., Singh, I., Gautam, R. K., &amp; Jha, N. K. (2022). ROCK2 inhibition: A futuristic approach for the management of Alzheimer's disease. Neuroscience and biobehavioral reviews, 142, 104871. https://doi.org/10.1016/j.neubiorev.2022.104871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8305" y="1396686"/>
            <a:ext cx="2430380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27614" y="1526033"/>
            <a:ext cx="4152298" cy="393528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51435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tx1"/>
                </a:solidFill>
                <a:latin typeface="Times New Roman"/>
                <a:cs typeface="Times New Roman"/>
              </a:rPr>
              <a:t>What is neurodegeneration?</a:t>
            </a:r>
          </a:p>
          <a:p>
            <a:pPr marL="51435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tx1"/>
                </a:solidFill>
                <a:latin typeface="Times New Roman"/>
                <a:cs typeface="Times New Roman"/>
              </a:rPr>
              <a:t>Which disease is to be chosen for our study?</a:t>
            </a:r>
          </a:p>
          <a:p>
            <a:pPr marL="51435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tx1"/>
                </a:solidFill>
                <a:latin typeface="Times New Roman"/>
                <a:cs typeface="Times New Roman"/>
              </a:rPr>
              <a:t>What is the role of ROCK2 protein in NDD’s?</a:t>
            </a:r>
          </a:p>
          <a:p>
            <a:pPr marL="51435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tx1"/>
                </a:solidFill>
                <a:latin typeface="Times New Roman"/>
                <a:cs typeface="Times New Roman"/>
              </a:rPr>
              <a:t>What class of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cs typeface="Times New Roman"/>
              </a:rPr>
              <a:t>flavanoids</a:t>
            </a:r>
            <a:r>
              <a:rPr lang="en-US" sz="2700" dirty="0">
                <a:solidFill>
                  <a:schemeClr val="tx1"/>
                </a:solidFill>
                <a:latin typeface="Times New Roman"/>
                <a:cs typeface="Times New Roman"/>
              </a:rPr>
              <a:t> to be chosen for the study?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49" y="291090"/>
            <a:ext cx="7886699" cy="93268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 b="1">
                <a:latin typeface="Times New Roman" pitchFamily="18" charset="0"/>
                <a:cs typeface="Times New Roman" pitchFamily="18" charset="0"/>
              </a:rPr>
              <a:t>Mode of action of ROCK 2 protein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ACE489E-BD3A-C96E-A2CD-9ABCE143F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61" y="1231198"/>
            <a:ext cx="7954186" cy="50733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1AF5-0CCC-1917-E0C1-D47CF84E6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2192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Aim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1B2D6-C989-3374-846B-67F8A5A5A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2133600"/>
            <a:ext cx="7696200" cy="3505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To compare Anti-cancerous potential of 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cs typeface="Times New Roman"/>
              </a:rPr>
              <a:t>flavanoids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 against ROCK 2 protein to manage NDD’s</a:t>
            </a:r>
          </a:p>
          <a:p>
            <a:pPr>
              <a:lnSpc>
                <a:spcPct val="90000"/>
              </a:lnSpc>
            </a:pPr>
            <a:endParaRPr lang="en-US" sz="3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221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E9B5-31FC-601C-5970-5CF406E26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06679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5EF16-FF0A-A3AB-5251-BCEF7EB68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1676400"/>
            <a:ext cx="7772400" cy="3810000"/>
          </a:xfrm>
        </p:spPr>
        <p:txBody>
          <a:bodyPr>
            <a:normAutofit lnSpcReduction="10000"/>
          </a:bodyPr>
          <a:lstStyle/>
          <a:p>
            <a:pPr marL="51435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Structure analysis of ROCK 2 protein and anti-cancerous compounds</a:t>
            </a:r>
            <a:endParaRPr lang="en-US" dirty="0"/>
          </a:p>
          <a:p>
            <a:pPr marL="51435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Perform molecular docking analysis of complex to check the efficacy of compounds</a:t>
            </a:r>
          </a:p>
          <a:p>
            <a:pPr marL="51435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Molecular binding analysis</a:t>
            </a:r>
          </a:p>
          <a:p>
            <a:pPr marL="51435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To validate the resultant compound </a:t>
            </a:r>
            <a:r>
              <a:rPr lang="en-US" sz="3200" i="1" dirty="0">
                <a:solidFill>
                  <a:schemeClr val="tx1"/>
                </a:solidFill>
                <a:latin typeface="Times New Roman"/>
                <a:cs typeface="Times New Roman"/>
              </a:rPr>
              <a:t>in-vitro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 and prove the results.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776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914399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Literature Survey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600200"/>
            <a:ext cx="7162800" cy="40386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are 6 different classes of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flavanoids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 follows: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Isoflavanoids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Flavanones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Flavanols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Flavonols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Flavones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Anthocyanidins</a:t>
            </a:r>
          </a:p>
          <a:p>
            <a:pPr marL="4171950" lvl="8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7619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List of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Anticancerous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Flavanoids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772400" cy="4267200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Cancer Incidence depends upon following four factors : Oxidative stress, Apoptosis, Genetic mutations, mutagens. (1)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of the following factors it is seen that flavonoids act as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anticancerous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agents targeting Oxidative stress(2) and apoptosis.(3)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8BD8-94B5-2FAD-892B-D3F38D23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 of compounds chosen for Molecular Docking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49E1467-CCBA-FA41-2D71-6D59939BA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6456"/>
            <a:ext cx="45720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849F88D-6A3E-89C0-526F-DC907A2EE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57400"/>
            <a:ext cx="4419600" cy="345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592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DAAD-F902-8533-695D-2B4F5BCB4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914399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Flavanoids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Neuroprotection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(Literature search)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15A2A-1921-2D3B-9EFD-A950412C5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752600"/>
            <a:ext cx="7848600" cy="3886200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flavonoid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isoquercitrin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promotes neurite elongation by reducing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RhoA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activity (4)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Compound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Reserveterol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been used for ROCK 2 inhibition as a futuristic approach for treating Alzheimer’s Disease.(5)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2686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1713</TotalTime>
  <Words>538</Words>
  <Application>Microsoft Office PowerPoint</Application>
  <PresentationFormat>On-screen Show (4:3)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Neuroprotective role of Anti-cancerous compounds against ROCK 2 protein: an in-silico study</vt:lpstr>
      <vt:lpstr>Problem Statements</vt:lpstr>
      <vt:lpstr>Mode of action of ROCK 2 protein</vt:lpstr>
      <vt:lpstr>Aim</vt:lpstr>
      <vt:lpstr>Objectives</vt:lpstr>
      <vt:lpstr>Literature Survey </vt:lpstr>
      <vt:lpstr>List of Anticancerous Flavanoids</vt:lpstr>
      <vt:lpstr>List of compounds chosen for Molecular Docking</vt:lpstr>
      <vt:lpstr>Flavanoids for Neuroprotection (Literature search)</vt:lpstr>
      <vt:lpstr>Project Update</vt:lpstr>
      <vt:lpstr>PowerPoint Presentation</vt:lpstr>
      <vt:lpstr>PowerPoint Presentation</vt:lpstr>
      <vt:lpstr>PowerPoint Presentation</vt:lpstr>
      <vt:lpstr>Regions prediction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Comparitive analysis of Anti-cancerous flavanoids for action against ROCK 2 protein facilitating Neuroprotection: an in-silico study followed by in-vitro validation</dc:title>
  <dc:creator>USER</dc:creator>
  <cp:lastModifiedBy>afan ahmed</cp:lastModifiedBy>
  <cp:revision>60</cp:revision>
  <dcterms:created xsi:type="dcterms:W3CDTF">2023-02-12T16:57:56Z</dcterms:created>
  <dcterms:modified xsi:type="dcterms:W3CDTF">2023-03-14T19:00:52Z</dcterms:modified>
</cp:coreProperties>
</file>