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72" r:id="rId2"/>
    <p:sldId id="27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tamaran Thin" charset="0"/>
      <p:regular r:id="rId21"/>
      <p:bold r:id="rId22"/>
    </p:embeddedFont>
    <p:embeddedFont>
      <p:font typeface="Catamaran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8FD4DD0-9971-4888-90F1-065C32549858}">
  <a:tblStyle styleId="{48FD4DD0-9971-4888-90F1-065C32549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5E7291-E7A6-4C2B-8EED-5B090C316E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90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670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d138d689e_3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dd138d689e_3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7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d138d689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dd138d689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6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200" name="Google Shape;200;p1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3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222" name="Google Shape;222;p1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4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5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246" name="Google Shape;246;p1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>
            <a:spLocks noGrp="1"/>
          </p:cNvSpPr>
          <p:nvPr>
            <p:ph type="ctrTitle"/>
          </p:nvPr>
        </p:nvSpPr>
        <p:spPr>
          <a:xfrm>
            <a:off x="2298571" y="3268043"/>
            <a:ext cx="417185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0" dirty="0"/>
              <a:t>Image Colorization using Deep Learning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dirty="0"/>
          </a:p>
        </p:txBody>
      </p:sp>
      <p:sp>
        <p:nvSpPr>
          <p:cNvPr id="436" name="Google Shape;436;p32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/>
              <a:t>Prepared </a:t>
            </a:r>
            <a:r>
              <a:rPr lang="en" dirty="0" smtClean="0"/>
              <a:t>By: Ahmed Alaa El-kady</a:t>
            </a:r>
            <a:endParaRPr dirty="0"/>
          </a:p>
        </p:txBody>
      </p:sp>
      <p:sp>
        <p:nvSpPr>
          <p:cNvPr id="437" name="Google Shape;437;p32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#</a:t>
            </a:r>
            <a:endParaRPr sz="96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Experimental Details 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507792" y="1443260"/>
            <a:ext cx="8475433" cy="18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just">
              <a:buNone/>
            </a:pPr>
            <a:r>
              <a:rPr lang="en-US" sz="1800" b="1" dirty="0"/>
              <a:t>▶ Data used: </a:t>
            </a:r>
            <a:endParaRPr lang="en-US" sz="18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1.3 million training images from </a:t>
            </a:r>
            <a:r>
              <a:rPr lang="en-US" sz="1800" dirty="0" err="1"/>
              <a:t>ImageNet</a:t>
            </a:r>
            <a:r>
              <a:rPr lang="en-US" sz="1800" dirty="0"/>
              <a:t> training </a:t>
            </a:r>
            <a:r>
              <a:rPr lang="en-US" sz="1800" dirty="0" smtClean="0"/>
              <a:t>set (only 10k in my project)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First 10K images for validation from </a:t>
            </a:r>
            <a:r>
              <a:rPr lang="en-US" sz="1800" dirty="0" err="1"/>
              <a:t>ImageNet</a:t>
            </a:r>
            <a:r>
              <a:rPr lang="en-US" sz="1800" dirty="0"/>
              <a:t> validation set </a:t>
            </a:r>
            <a:r>
              <a:rPr lang="en-US" sz="1800" dirty="0" smtClean="0"/>
              <a:t>(only 2k)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A separate set of 10k images for testing from </a:t>
            </a:r>
            <a:r>
              <a:rPr lang="en-US" sz="1800" dirty="0" err="1"/>
              <a:t>ImageNet</a:t>
            </a:r>
            <a:r>
              <a:rPr lang="en-US" sz="1800" dirty="0"/>
              <a:t> validation </a:t>
            </a:r>
            <a:r>
              <a:rPr lang="en-US" sz="1800" dirty="0" smtClean="0"/>
              <a:t>set (only 2k)</a:t>
            </a:r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4944" y="3204857"/>
            <a:ext cx="8048730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84200" lvl="1" indent="0" algn="just">
              <a:buNone/>
            </a:pPr>
            <a:r>
              <a:rPr lang="en-US" sz="1800" b="1" dirty="0"/>
              <a:t>▶ CNN trained on various loss functions </a:t>
            </a:r>
          </a:p>
          <a:p>
            <a:pPr marL="869950" lvl="3" indent="-285750" algn="just">
              <a:buClr>
                <a:schemeClr val="tx1">
                  <a:lumMod val="25000"/>
                  <a:lumOff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/>
              <a:t>	 Regression </a:t>
            </a:r>
            <a:r>
              <a:rPr lang="en-US" sz="1800" dirty="0"/>
              <a:t>(L2-loss) </a:t>
            </a:r>
          </a:p>
          <a:p>
            <a:pPr marL="869950" lvl="1" indent="-285750" algn="just">
              <a:buClr>
                <a:schemeClr val="tx1">
                  <a:lumMod val="25000"/>
                  <a:lumOff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/>
              <a:t>	 Classification</a:t>
            </a:r>
            <a:r>
              <a:rPr lang="en-US" sz="1800" dirty="0"/>
              <a:t>, without rebalancing </a:t>
            </a:r>
          </a:p>
          <a:p>
            <a:pPr marL="869950" lvl="1" indent="-285750" algn="just">
              <a:buClr>
                <a:schemeClr val="tx1">
                  <a:lumMod val="25000"/>
                  <a:lumOff val="75000"/>
                </a:schemeClr>
              </a:buClr>
              <a:buFont typeface="Arial" pitchFamily="34" charset="0"/>
              <a:buChar char="•"/>
            </a:pPr>
            <a:r>
              <a:rPr lang="en-US" sz="1800" dirty="0" smtClean="0"/>
              <a:t>	 </a:t>
            </a:r>
            <a:r>
              <a:rPr lang="en-US" sz="1800" dirty="0"/>
              <a:t>Classification, with rebalancing (Full method) </a:t>
            </a:r>
            <a:endParaRPr lang="en-US" sz="1800" dirty="0" smtClean="0"/>
          </a:p>
          <a:p>
            <a:pPr marL="869950" lvl="1" indent="-285750" algn="just">
              <a:buClr>
                <a:schemeClr val="tx1">
                  <a:lumMod val="25000"/>
                  <a:lumOff val="75000"/>
                </a:schemeClr>
              </a:buClr>
              <a:buFont typeface="Arial" pitchFamily="34" charset="0"/>
              <a:buChar char="•"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Larsson, Dahl methods </a:t>
            </a:r>
            <a:endParaRPr lang="en-US" sz="1800" dirty="0" smtClean="0"/>
          </a:p>
          <a:p>
            <a:pPr marL="869950" lvl="1" indent="-285750" algn="just">
              <a:buClr>
                <a:schemeClr val="tx1">
                  <a:lumMod val="25000"/>
                  <a:lumOff val="75000"/>
                </a:schemeClr>
              </a:buClr>
              <a:buFont typeface="Arial" pitchFamily="34" charset="0"/>
              <a:buChar char="•"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Random colors and gray scale images</a:t>
            </a:r>
          </a:p>
          <a:p>
            <a:endParaRPr lang="ar-EG" sz="1200" dirty="0"/>
          </a:p>
        </p:txBody>
      </p:sp>
    </p:spTree>
    <p:extLst>
      <p:ext uri="{BB962C8B-B14F-4D97-AF65-F5344CB8AC3E}">
        <p14:creationId xmlns:p14="http://schemas.microsoft.com/office/powerpoint/2010/main" val="3862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135880" y="2373600"/>
            <a:ext cx="247223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/>
              <a:t>Success cases</a:t>
            </a:r>
            <a:endParaRPr i="1"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4" y="0"/>
            <a:ext cx="52313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28733" y="864738"/>
            <a:ext cx="247223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/>
              <a:t>Failure cases</a:t>
            </a:r>
            <a:endParaRPr i="1"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" y="1394008"/>
            <a:ext cx="7610049" cy="34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28733" y="864738"/>
            <a:ext cx="247223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/>
              <a:t>Conclusion</a:t>
            </a:r>
            <a:endParaRPr i="1"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2998" y="1818751"/>
            <a:ext cx="431074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</a:rPr>
              <a:t>Pros</a:t>
            </a:r>
            <a:endParaRPr lang="ar-EG" sz="18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Any image can be used in training.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Easley </a:t>
            </a:r>
            <a:r>
              <a:rPr lang="en-US" sz="1800" dirty="0"/>
              <a:t>visualize the blackbox.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Statistical </a:t>
            </a:r>
            <a:r>
              <a:rPr lang="en-US" sz="1800" dirty="0"/>
              <a:t>preventing the overfitting problem (class re-balancing)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Easy </a:t>
            </a:r>
            <a:r>
              <a:rPr lang="en-US" sz="1800" dirty="0"/>
              <a:t>to apply transfer </a:t>
            </a:r>
            <a:r>
              <a:rPr lang="en-US" sz="1800" dirty="0" smtClean="0"/>
              <a:t>learning.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6528" y="1971151"/>
            <a:ext cx="431074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Cons</a:t>
            </a:r>
            <a:endParaRPr lang="ar-EG" sz="18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Probability </a:t>
            </a:r>
            <a:r>
              <a:rPr lang="en-US" sz="1800" dirty="0" smtClean="0"/>
              <a:t>distribution </a:t>
            </a:r>
            <a:r>
              <a:rPr lang="en-US" sz="1800" dirty="0"/>
              <a:t>works not as excepted.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Fixed </a:t>
            </a:r>
            <a:r>
              <a:rPr lang="en-US" sz="1800" dirty="0"/>
              <a:t>image size.</a:t>
            </a:r>
          </a:p>
        </p:txBody>
      </p:sp>
    </p:spTree>
    <p:extLst>
      <p:ext uri="{BB962C8B-B14F-4D97-AF65-F5344CB8AC3E}">
        <p14:creationId xmlns:p14="http://schemas.microsoft.com/office/powerpoint/2010/main" val="2315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557911" y="1150917"/>
            <a:ext cx="7731979" cy="371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8000" b="0" dirty="0" smtClean="0"/>
              <a:t>Project Using And The Interface</a:t>
            </a:r>
            <a:endParaRPr sz="8000" i="1"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917100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dirty="0" smtClean="0"/>
              <a:t>A number of proposed solutions are available for colorization of Black and White images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dirty="0" smtClean="0"/>
              <a:t>T</a:t>
            </a:r>
            <a:r>
              <a:rPr lang="en" dirty="0" smtClean="0"/>
              <a:t>here is a lot of research going on in this fied tp obtain images as realistic as possible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dirty="0" smtClean="0"/>
              <a:t>T</a:t>
            </a:r>
            <a:r>
              <a:rPr lang="en" dirty="0" smtClean="0"/>
              <a:t>he challenge lies in focusing on accurately colorizing standard components of image like skin-tone, eyes, hair, water and other components</a:t>
            </a: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What is Image Colorization</a:t>
            </a: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917100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har char="➔"/>
            </a:pPr>
            <a:r>
              <a:rPr lang="en-US" dirty="0"/>
              <a:t>Image colorization is the process of taking an </a:t>
            </a:r>
            <a:r>
              <a:rPr lang="en-US" b="1" dirty="0"/>
              <a:t>input </a:t>
            </a:r>
            <a:r>
              <a:rPr lang="en-US" b="1" dirty="0" err="1"/>
              <a:t>grayscale</a:t>
            </a:r>
            <a:r>
              <a:rPr lang="en-US" b="1" dirty="0"/>
              <a:t> (black and white) image</a:t>
            </a:r>
            <a:r>
              <a:rPr lang="en-US" dirty="0"/>
              <a:t> and then producing an </a:t>
            </a:r>
            <a:r>
              <a:rPr lang="en-US" b="1" dirty="0"/>
              <a:t>output colorized image</a:t>
            </a:r>
            <a:r>
              <a:rPr lang="en-US" dirty="0"/>
              <a:t> that represents the semantic colors and tones of the input</a:t>
            </a: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0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i="1" dirty="0" smtClean="0"/>
              <a:t>Introduction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099" y="1503550"/>
            <a:ext cx="7179195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har char="➔"/>
            </a:pPr>
            <a:r>
              <a:rPr lang="en-US" dirty="0" smtClean="0"/>
              <a:t>In this paper the approach </a:t>
            </a:r>
            <a:r>
              <a:rPr lang="en-US" dirty="0"/>
              <a:t>we are going to use here </a:t>
            </a:r>
            <a:r>
              <a:rPr lang="en-US" dirty="0" smtClean="0"/>
              <a:t>instead </a:t>
            </a:r>
            <a:r>
              <a:rPr lang="en-US" dirty="0"/>
              <a:t>relies on deep learning. We will utilize a Convolutional Neural Network capable of colorizing black and white images with results that can even “fool” humans!</a:t>
            </a: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17" y="3625328"/>
            <a:ext cx="3562847" cy="1228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04" y="3472906"/>
            <a:ext cx="251495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i="1" dirty="0" smtClean="0"/>
              <a:t>Introduction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099" y="1503550"/>
            <a:ext cx="7179195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har char="➔"/>
            </a:pPr>
            <a:r>
              <a:rPr lang="en-US" dirty="0"/>
              <a:t>Fully automatic approach (self-supervised deep learning algorithm</a:t>
            </a:r>
            <a:r>
              <a:rPr lang="en-US" dirty="0" smtClean="0"/>
              <a:t>)</a:t>
            </a:r>
          </a:p>
          <a:p>
            <a:pPr lvl="0" algn="just">
              <a:buChar char="➔"/>
            </a:pPr>
            <a:r>
              <a:rPr lang="en-US" dirty="0"/>
              <a:t>Aim: estimate the 2 unknown color dimensions from the known color </a:t>
            </a:r>
            <a:r>
              <a:rPr lang="en-US" dirty="0" smtClean="0"/>
              <a:t>dimension</a:t>
            </a:r>
          </a:p>
          <a:p>
            <a:pPr lvl="0" algn="just">
              <a:buChar char="➔"/>
            </a:pP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6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i="1" dirty="0" smtClean="0"/>
              <a:t>The Goal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97603" y="1352836"/>
            <a:ext cx="7500743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MR10"/>
              </a:rPr>
              <a:t>our goal is not necessarily to recover the actual </a:t>
            </a:r>
            <a:r>
              <a:rPr lang="en-US" dirty="0" smtClean="0">
                <a:latin typeface="CMR10"/>
              </a:rPr>
              <a:t>ground truth </a:t>
            </a:r>
            <a:r>
              <a:rPr lang="en-US" dirty="0">
                <a:latin typeface="CMR10"/>
              </a:rPr>
              <a:t>color, but rather to produce a </a:t>
            </a:r>
            <a:r>
              <a:rPr lang="en-US" dirty="0">
                <a:latin typeface="CMTI10"/>
              </a:rPr>
              <a:t>plausible </a:t>
            </a:r>
            <a:r>
              <a:rPr lang="en-US" dirty="0">
                <a:latin typeface="CMR10"/>
              </a:rPr>
              <a:t>colorization that could </a:t>
            </a:r>
            <a:r>
              <a:rPr lang="en-US" dirty="0" smtClean="0">
                <a:latin typeface="CMR10"/>
              </a:rPr>
              <a:t>potentially fool </a:t>
            </a:r>
            <a:r>
              <a:rPr lang="en-US" dirty="0">
                <a:latin typeface="CMR10"/>
              </a:rPr>
              <a:t>a human observer. Therefore, our task becomes much more achievable: </a:t>
            </a:r>
            <a:r>
              <a:rPr lang="en-US" dirty="0" smtClean="0">
                <a:latin typeface="CMR10"/>
              </a:rPr>
              <a:t>to model </a:t>
            </a:r>
            <a:r>
              <a:rPr lang="en-US" dirty="0">
                <a:latin typeface="CMR10"/>
              </a:rPr>
              <a:t>enough of the statistical dependencies between the semantics and </a:t>
            </a:r>
            <a:r>
              <a:rPr lang="en-US" dirty="0" smtClean="0">
                <a:latin typeface="CMR10"/>
              </a:rPr>
              <a:t>the textures </a:t>
            </a:r>
            <a:r>
              <a:rPr lang="en-US" dirty="0">
                <a:latin typeface="CMR10"/>
              </a:rPr>
              <a:t>of </a:t>
            </a:r>
            <a:r>
              <a:rPr lang="en-US" dirty="0" err="1">
                <a:latin typeface="CMR10"/>
              </a:rPr>
              <a:t>grayscale</a:t>
            </a:r>
            <a:r>
              <a:rPr lang="en-US" dirty="0">
                <a:latin typeface="CMR10"/>
              </a:rPr>
              <a:t> images and </a:t>
            </a:r>
            <a:r>
              <a:rPr lang="en-US" dirty="0" smtClean="0">
                <a:latin typeface="CMR10"/>
              </a:rPr>
              <a:t>their color </a:t>
            </a:r>
            <a:r>
              <a:rPr lang="en-US" dirty="0">
                <a:latin typeface="CMR10"/>
              </a:rPr>
              <a:t>versions in order to produce </a:t>
            </a:r>
            <a:r>
              <a:rPr lang="en-US" dirty="0" smtClean="0">
                <a:latin typeface="CMR10"/>
              </a:rPr>
              <a:t>visually compelling </a:t>
            </a:r>
            <a:r>
              <a:rPr lang="en-US" dirty="0">
                <a:latin typeface="CMR10"/>
              </a:rPr>
              <a:t>results</a:t>
            </a:r>
            <a:endParaRPr lang="en-US" dirty="0" smtClean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 smtClean="0"/>
              <a:t>Paper Approach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099" y="1171966"/>
            <a:ext cx="7179195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dirty="0"/>
              <a:t>Z</a:t>
            </a:r>
            <a:r>
              <a:rPr lang="en-US" sz="1800" dirty="0"/>
              <a:t>hang et al. decided to attack the problem of image colorization by using Convolutional Neural Networks to “hallucinate” what an input </a:t>
            </a:r>
            <a:r>
              <a:rPr lang="en-US" sz="1800" dirty="0" err="1"/>
              <a:t>grayscale</a:t>
            </a:r>
            <a:r>
              <a:rPr lang="en-US" sz="1800" dirty="0"/>
              <a:t> image would look like when colorized.</a:t>
            </a:r>
          </a:p>
          <a:p>
            <a:pPr marL="127000" indent="0">
              <a:buNone/>
            </a:pPr>
            <a:endParaRPr lang="en-US" sz="1800" dirty="0" smtClean="0"/>
          </a:p>
          <a:p>
            <a:pPr marL="12700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train the network Zhang et al. started with the </a:t>
            </a:r>
            <a:r>
              <a:rPr lang="en-US" sz="1800" b="1" dirty="0" err="1">
                <a:hlinkClick r:id="rId3"/>
              </a:rPr>
              <a:t>ImageNet</a:t>
            </a:r>
            <a:r>
              <a:rPr lang="en-US" sz="1800" b="1" dirty="0">
                <a:hlinkClick r:id="rId3"/>
              </a:rPr>
              <a:t> dataset</a:t>
            </a:r>
            <a:r>
              <a:rPr lang="en-US" sz="1800" dirty="0"/>
              <a:t> and converted all images from the RGB color space to the </a:t>
            </a:r>
            <a:r>
              <a:rPr lang="en-US" sz="1800" b="1" dirty="0"/>
              <a:t>Lab color space.</a:t>
            </a:r>
            <a:endParaRPr lang="en-US" sz="1800" dirty="0"/>
          </a:p>
          <a:p>
            <a:pPr marL="127000" indent="0">
              <a:buNone/>
            </a:pPr>
            <a:r>
              <a:rPr lang="en-US" sz="1800" dirty="0"/>
              <a:t>Similar to the RGB color space, the Lab color space has </a:t>
            </a:r>
            <a:r>
              <a:rPr lang="en-US" sz="1800" i="1" dirty="0"/>
              <a:t>three channels</a:t>
            </a:r>
            <a:r>
              <a:rPr lang="en-US" sz="1800" dirty="0"/>
              <a:t>. But </a:t>
            </a:r>
            <a:r>
              <a:rPr lang="en-US" sz="1800" i="1" dirty="0"/>
              <a:t>unlike</a:t>
            </a:r>
            <a:r>
              <a:rPr lang="en-US" sz="1800" dirty="0"/>
              <a:t> the RGB color space, Lab encodes color information differently: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The </a:t>
            </a:r>
            <a:r>
              <a:rPr lang="en-US" sz="1800" b="1" i="1" dirty="0"/>
              <a:t>L</a:t>
            </a:r>
            <a:r>
              <a:rPr lang="en-US" sz="1800" b="1" dirty="0"/>
              <a:t> channel</a:t>
            </a:r>
            <a:r>
              <a:rPr lang="en-US" sz="1800" dirty="0"/>
              <a:t> encodes lightness intensity only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The </a:t>
            </a:r>
            <a:r>
              <a:rPr lang="en-US" sz="1800" b="1" i="1" dirty="0"/>
              <a:t>a</a:t>
            </a:r>
            <a:r>
              <a:rPr lang="en-US" sz="1800" b="1" dirty="0"/>
              <a:t> channel</a:t>
            </a:r>
            <a:r>
              <a:rPr lang="en-US" sz="1800" dirty="0"/>
              <a:t> encodes green-red.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And the </a:t>
            </a:r>
            <a:r>
              <a:rPr lang="en-US" sz="1800" b="1" i="1" dirty="0"/>
              <a:t>b</a:t>
            </a:r>
            <a:r>
              <a:rPr lang="en-US" sz="1800" b="1" dirty="0"/>
              <a:t> channel</a:t>
            </a:r>
            <a:r>
              <a:rPr lang="en-US" sz="1800" dirty="0"/>
              <a:t> encodes blue-yellow</a:t>
            </a:r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1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i="1" dirty="0" smtClean="0"/>
              <a:t>Colorization process</a:t>
            </a:r>
            <a:endParaRPr i="1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779099" y="1171966"/>
            <a:ext cx="7179195" cy="3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sz="1600" dirty="0"/>
              <a:t>Since the </a:t>
            </a:r>
            <a:r>
              <a:rPr lang="en-US" sz="1600" i="1" dirty="0"/>
              <a:t>L</a:t>
            </a:r>
            <a:r>
              <a:rPr lang="en-US" sz="1600" dirty="0"/>
              <a:t> channel encodes only the intensity, </a:t>
            </a:r>
            <a:r>
              <a:rPr lang="en-US" sz="1600" b="1" dirty="0"/>
              <a:t>we can use the </a:t>
            </a:r>
            <a:r>
              <a:rPr lang="en-US" sz="1600" b="1" i="1" dirty="0"/>
              <a:t>L</a:t>
            </a:r>
            <a:r>
              <a:rPr lang="en-US" sz="1600" b="1" dirty="0"/>
              <a:t> channel as our </a:t>
            </a:r>
            <a:r>
              <a:rPr lang="en-US" sz="1600" b="1" dirty="0" err="1"/>
              <a:t>grayscale</a:t>
            </a:r>
            <a:r>
              <a:rPr lang="en-US" sz="1600" b="1" dirty="0"/>
              <a:t> input to the network.</a:t>
            </a:r>
            <a:endParaRPr lang="en-US" sz="1600" dirty="0"/>
          </a:p>
          <a:p>
            <a:pPr marL="127000" indent="0">
              <a:buNone/>
            </a:pPr>
            <a:r>
              <a:rPr lang="en-US" sz="1600" dirty="0"/>
              <a:t>From there the network must </a:t>
            </a:r>
            <a:r>
              <a:rPr lang="en-US" sz="1600" b="1" dirty="0"/>
              <a:t>learn to predict the </a:t>
            </a:r>
            <a:r>
              <a:rPr lang="en-US" sz="1600" b="1" i="1" dirty="0"/>
              <a:t>a</a:t>
            </a:r>
            <a:r>
              <a:rPr lang="en-US" sz="1600" b="1" dirty="0"/>
              <a:t> and </a:t>
            </a:r>
            <a:r>
              <a:rPr lang="en-US" sz="1600" b="1" i="1" dirty="0"/>
              <a:t>b</a:t>
            </a:r>
            <a:r>
              <a:rPr lang="en-US" sz="1600" b="1" dirty="0"/>
              <a:t> channels. </a:t>
            </a:r>
            <a:r>
              <a:rPr lang="en-US" sz="1600" dirty="0"/>
              <a:t>Given the </a:t>
            </a:r>
            <a:r>
              <a:rPr lang="en-US" sz="1600" b="1" dirty="0"/>
              <a:t>input </a:t>
            </a:r>
            <a:r>
              <a:rPr lang="en-US" sz="1600" b="1" i="1" dirty="0"/>
              <a:t>L</a:t>
            </a:r>
            <a:r>
              <a:rPr lang="en-US" sz="1600" b="1" dirty="0"/>
              <a:t> channel</a:t>
            </a:r>
            <a:r>
              <a:rPr lang="en-US" sz="1600" dirty="0"/>
              <a:t> and the </a:t>
            </a:r>
            <a:r>
              <a:rPr lang="en-US" sz="1600" b="1" dirty="0"/>
              <a:t>predicted </a:t>
            </a:r>
            <a:r>
              <a:rPr lang="en-US" sz="1600" b="1" i="1" dirty="0" err="1"/>
              <a:t>ab</a:t>
            </a:r>
            <a:r>
              <a:rPr lang="en-US" sz="1600" b="1" dirty="0"/>
              <a:t> channels</a:t>
            </a:r>
            <a:r>
              <a:rPr lang="en-US" sz="1600" dirty="0"/>
              <a:t> we can then form our </a:t>
            </a:r>
            <a:r>
              <a:rPr lang="en-US" sz="1600" b="1" dirty="0"/>
              <a:t>final output image.</a:t>
            </a:r>
            <a:endParaRPr lang="en-US" sz="1600" dirty="0"/>
          </a:p>
          <a:p>
            <a:pPr marL="127000" indent="0">
              <a:buNone/>
            </a:pPr>
            <a:r>
              <a:rPr lang="en-US" sz="1600" b="1" dirty="0"/>
              <a:t>The entire (simplified) process can be summarized as:</a:t>
            </a:r>
            <a:endParaRPr lang="en-US" sz="1600" dirty="0"/>
          </a:p>
          <a:p>
            <a:pPr marL="469900" indent="-342900">
              <a:buFont typeface="+mj-lt"/>
              <a:buAutoNum type="arabicPeriod"/>
            </a:pPr>
            <a:r>
              <a:rPr lang="en-US" sz="1600" dirty="0"/>
              <a:t>Convert all training images from the RGB color space to the Lab color space.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600" dirty="0"/>
              <a:t>Use the </a:t>
            </a:r>
            <a:r>
              <a:rPr lang="en-US" sz="1600" b="1" i="1" dirty="0"/>
              <a:t>L</a:t>
            </a:r>
            <a:r>
              <a:rPr lang="en-US" sz="1600" b="1" dirty="0"/>
              <a:t> channel</a:t>
            </a:r>
            <a:r>
              <a:rPr lang="en-US" sz="1600" dirty="0"/>
              <a:t> as the input to the network and train the network to predict the </a:t>
            </a:r>
            <a:r>
              <a:rPr lang="en-US" sz="1600" b="1" i="1" dirty="0" err="1"/>
              <a:t>ab</a:t>
            </a:r>
            <a:r>
              <a:rPr lang="en-US" sz="1600" b="1" dirty="0"/>
              <a:t> channels.</a:t>
            </a:r>
            <a:endParaRPr lang="en-US" sz="1600" dirty="0"/>
          </a:p>
          <a:p>
            <a:pPr marL="469900" indent="-342900">
              <a:buFont typeface="+mj-lt"/>
              <a:buAutoNum type="arabicPeriod"/>
            </a:pPr>
            <a:r>
              <a:rPr lang="en-US" sz="1600" dirty="0"/>
              <a:t>Combine the input </a:t>
            </a:r>
            <a:r>
              <a:rPr lang="en-US" sz="1600" b="1" i="1" dirty="0"/>
              <a:t>L</a:t>
            </a:r>
            <a:r>
              <a:rPr lang="en-US" sz="1600" b="1" dirty="0"/>
              <a:t> channel</a:t>
            </a:r>
            <a:r>
              <a:rPr lang="en-US" sz="1600" dirty="0"/>
              <a:t> with the predicted </a:t>
            </a:r>
            <a:r>
              <a:rPr lang="en-US" sz="1600" b="1" i="1" dirty="0" err="1"/>
              <a:t>ab</a:t>
            </a:r>
            <a:r>
              <a:rPr lang="en-US" sz="1600" b="1" dirty="0"/>
              <a:t> channels.</a:t>
            </a:r>
            <a:endParaRPr lang="en-US" sz="1600" dirty="0"/>
          </a:p>
          <a:p>
            <a:pPr marL="469900" indent="-342900">
              <a:buFont typeface="+mj-lt"/>
              <a:buAutoNum type="arabicPeriod"/>
            </a:pPr>
            <a:r>
              <a:rPr lang="en-US" sz="1600" dirty="0"/>
              <a:t>Convert the Lab image back to RGB.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600" dirty="0"/>
              <a:t>To produce more plausible black and white image colorizations the authors also utilize a few additional techniques including mean annealing and a specialized loss function for color rebalancing</a:t>
            </a:r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Network architecture </a:t>
            </a:r>
            <a:endParaRPr i="1"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126"/>
            <a:ext cx="9144000" cy="2564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369" y="4119831"/>
            <a:ext cx="830998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dirty="0"/>
              <a:t>Each </a:t>
            </a:r>
            <a:r>
              <a:rPr lang="en-US" dirty="0" err="1"/>
              <a:t>conv</a:t>
            </a:r>
            <a:r>
              <a:rPr lang="en-US" dirty="0"/>
              <a:t> layer refers to a block of 2 or 3 </a:t>
            </a:r>
            <a:r>
              <a:rPr lang="en-US" dirty="0" smtClean="0"/>
              <a:t>repeated </a:t>
            </a:r>
            <a:r>
              <a:rPr lang="en-US" dirty="0" err="1" smtClean="0"/>
              <a:t>conv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ReLU</a:t>
            </a:r>
            <a:r>
              <a:rPr lang="en-US" dirty="0"/>
              <a:t> layers, followed by a </a:t>
            </a:r>
            <a:r>
              <a:rPr lang="en-US" dirty="0" err="1" smtClean="0"/>
              <a:t>BatchNorm</a:t>
            </a:r>
            <a:r>
              <a:rPr lang="en-US" dirty="0" smtClean="0"/>
              <a:t> </a:t>
            </a:r>
            <a:r>
              <a:rPr lang="en-US" dirty="0"/>
              <a:t>layer. The net has no pool </a:t>
            </a:r>
            <a:r>
              <a:rPr lang="en-US" dirty="0" smtClean="0"/>
              <a:t>layers. All </a:t>
            </a:r>
            <a:r>
              <a:rPr lang="en-US" dirty="0"/>
              <a:t>changes in resolution are achieved through spatial </a:t>
            </a:r>
            <a:r>
              <a:rPr lang="en-US" dirty="0" err="1"/>
              <a:t>downsampling</a:t>
            </a:r>
            <a:r>
              <a:rPr lang="en-US" dirty="0"/>
              <a:t> or </a:t>
            </a:r>
            <a:r>
              <a:rPr lang="en-US" dirty="0" err="1"/>
              <a:t>upsampling</a:t>
            </a:r>
            <a:endParaRPr lang="en-US" dirty="0"/>
          </a:p>
          <a:p>
            <a:pPr algn="just"/>
            <a:r>
              <a:rPr lang="en-US" dirty="0"/>
              <a:t>between </a:t>
            </a:r>
            <a:r>
              <a:rPr lang="en-US" dirty="0" err="1"/>
              <a:t>conv</a:t>
            </a:r>
            <a:r>
              <a:rPr lang="en-US" dirty="0"/>
              <a:t> blocks.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67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433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Catamaran Thin</vt:lpstr>
      <vt:lpstr>CMR10</vt:lpstr>
      <vt:lpstr>Wingdings</vt:lpstr>
      <vt:lpstr>CMTI10</vt:lpstr>
      <vt:lpstr>Catamaran</vt:lpstr>
      <vt:lpstr>Dauphin template</vt:lpstr>
      <vt:lpstr>Image Colorization using Deep Learning  </vt:lpstr>
      <vt:lpstr>Motivation</vt:lpstr>
      <vt:lpstr>What is Image Colorization</vt:lpstr>
      <vt:lpstr>Introduction</vt:lpstr>
      <vt:lpstr>Introduction</vt:lpstr>
      <vt:lpstr>The Goal</vt:lpstr>
      <vt:lpstr>Paper Approach</vt:lpstr>
      <vt:lpstr>Colorization process</vt:lpstr>
      <vt:lpstr>Network architecture </vt:lpstr>
      <vt:lpstr>Experimental Details </vt:lpstr>
      <vt:lpstr>Success cases</vt:lpstr>
      <vt:lpstr>Failure cases</vt:lpstr>
      <vt:lpstr>Conclusion</vt:lpstr>
      <vt:lpstr>Project Using And The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Office 365</dc:title>
  <cp:lastModifiedBy>pc</cp:lastModifiedBy>
  <cp:revision>9</cp:revision>
  <dcterms:modified xsi:type="dcterms:W3CDTF">2021-06-15T17:24:18Z</dcterms:modified>
</cp:coreProperties>
</file>