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
  </p:notesMasterIdLst>
  <p:handoutMasterIdLst>
    <p:handoutMasterId r:id="rId22"/>
  </p:handoutMasterIdLst>
  <p:sldIdLst>
    <p:sldId id="256" r:id="rId2"/>
    <p:sldId id="273" r:id="rId3"/>
    <p:sldId id="257" r:id="rId4"/>
    <p:sldId id="280" r:id="rId5"/>
    <p:sldId id="281" r:id="rId6"/>
    <p:sldId id="282" r:id="rId7"/>
    <p:sldId id="283" r:id="rId8"/>
    <p:sldId id="293" r:id="rId9"/>
    <p:sldId id="285" r:id="rId10"/>
    <p:sldId id="286" r:id="rId11"/>
    <p:sldId id="287" r:id="rId12"/>
    <p:sldId id="288" r:id="rId13"/>
    <p:sldId id="289" r:id="rId14"/>
    <p:sldId id="290" r:id="rId15"/>
    <p:sldId id="291" r:id="rId16"/>
    <p:sldId id="292" r:id="rId17"/>
    <p:sldId id="294" r:id="rId18"/>
    <p:sldId id="279"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29-10-2024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Google Android Developer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224G1A3283</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nternship.aicte-india.org/" TargetMode="External"/><Relationship Id="rId2" Type="http://schemas.openxmlformats.org/officeDocument/2006/relationships/hyperlink" Target="https://developer.android.com/courses/android-basics-compose/cours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hyperlink" Target="https://www.oracle.com/java/technologies/downloads/#jdk17-window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2714840" y="1795319"/>
            <a:ext cx="664481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 FARDHIN AHAMMAD ALI</a:t>
            </a:r>
          </a:p>
          <a:p>
            <a:pPr>
              <a:spcBef>
                <a:spcPts val="300"/>
              </a:spcBef>
            </a:pPr>
            <a:r>
              <a:rPr lang="en-US" sz="1200" b="0" dirty="0"/>
              <a:t>Roll No. 224G1A3220</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Google Android Developer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14D0-82AA-991F-75D8-579E5E11425F}"/>
              </a:ext>
            </a:extLst>
          </p:cNvPr>
          <p:cNvSpPr>
            <a:spLocks noGrp="1"/>
          </p:cNvSpPr>
          <p:nvPr>
            <p:ph type="title"/>
          </p:nvPr>
        </p:nvSpPr>
        <p:spPr/>
        <p:txBody>
          <a:bodyPr/>
          <a:lstStyle/>
          <a:p>
            <a:r>
              <a:rPr lang="en-IN" dirty="0"/>
              <a:t>Connect to Internet</a:t>
            </a:r>
          </a:p>
        </p:txBody>
      </p:sp>
      <p:sp>
        <p:nvSpPr>
          <p:cNvPr id="8" name="Content Placeholder 7">
            <a:extLst>
              <a:ext uri="{FF2B5EF4-FFF2-40B4-BE49-F238E27FC236}">
                <a16:creationId xmlns:a16="http://schemas.microsoft.com/office/drawing/2014/main" id="{E7231113-D528-4996-0D29-1BB39BA5AB24}"/>
              </a:ext>
            </a:extLst>
          </p:cNvPr>
          <p:cNvSpPr>
            <a:spLocks noGrp="1"/>
          </p:cNvSpPr>
          <p:nvPr>
            <p:ph idx="1"/>
          </p:nvPr>
        </p:nvSpPr>
        <p:spPr>
          <a:xfrm>
            <a:off x="199505" y="1097279"/>
            <a:ext cx="8552609" cy="5394960"/>
          </a:xfrm>
        </p:spPr>
        <p:txBody>
          <a:bodyPr>
            <a:normAutofit fontScale="92500" lnSpcReduction="10000"/>
          </a:bodyPr>
          <a:lstStyle/>
          <a:p>
            <a:pPr marL="0" indent="0">
              <a:buNone/>
            </a:pPr>
            <a:r>
              <a:rPr lang="en-IN" sz="2000" dirty="0"/>
              <a:t>Connecting to the internet is a fundamental aspect of modern application development, enabling communication between devices and servers. Here’s a concise overview of key concepts when establishing internet connections in software.                                                                                     </a:t>
            </a:r>
          </a:p>
          <a:p>
            <a:pPr marL="0" indent="0">
              <a:buNone/>
            </a:pPr>
            <a:r>
              <a:rPr lang="en-IN" sz="2000" b="1" dirty="0"/>
              <a:t>Network Permission</a:t>
            </a:r>
            <a:r>
              <a:rPr lang="en-IN" sz="2000" dirty="0"/>
              <a:t>: Declare the necessary network permissions in the Android Manifest. xml file. This is the crucial for the app to access the internet. You typically include the &lt;uses-permission&gt; element with appropriate permissions like &lt;uses-permission android: name=“android. permission. INTERNET”/&gt;. This permission allows the app to create network sockets for sending and receiving the data over the internet.</a:t>
            </a:r>
          </a:p>
          <a:p>
            <a:pPr marL="0" indent="0">
              <a:buNone/>
            </a:pPr>
            <a:r>
              <a:rPr lang="en-IN" sz="2000" b="1" dirty="0"/>
              <a:t>Network Requests</a:t>
            </a:r>
            <a:r>
              <a:rPr lang="en-IN" sz="2000" dirty="0"/>
              <a:t>: Use either HTTP or HTTPS protocols to initiate network requests from your application to remote servers. This is typically done using the following methods:</a:t>
            </a:r>
          </a:p>
          <a:p>
            <a:pPr marL="0" indent="0">
              <a:buNone/>
            </a:pPr>
            <a:r>
              <a:rPr lang="en-IN" sz="2000" b="1" dirty="0"/>
              <a:t>Http URL Connection</a:t>
            </a:r>
            <a:r>
              <a:rPr lang="en-IN" sz="2000" dirty="0"/>
              <a:t>: This is a basic API   provided by java for sending HTTP requests and receiving responses. It’s relatively low-level but offers fine-grained control over the request and response process.</a:t>
            </a:r>
          </a:p>
          <a:p>
            <a:pPr marL="0" indent="0">
              <a:buNone/>
            </a:pPr>
            <a:r>
              <a:rPr lang="en-IN" sz="2000" b="1" dirty="0"/>
              <a:t>Http Client</a:t>
            </a:r>
            <a:r>
              <a:rPr lang="en-IN" sz="2000" dirty="0"/>
              <a:t>: Historically, Http client was a commonly used library for sending HTTP requests. However, it has been deprecated in recent Android versions in favour of newer and more efficient API’s like Http URL Connection or third-party libraries like Ok Http.                                                                               </a:t>
            </a:r>
          </a:p>
        </p:txBody>
      </p:sp>
      <p:pic>
        <p:nvPicPr>
          <p:cNvPr id="10" name="Picture 9">
            <a:extLst>
              <a:ext uri="{FF2B5EF4-FFF2-40B4-BE49-F238E27FC236}">
                <a16:creationId xmlns:a16="http://schemas.microsoft.com/office/drawing/2014/main" id="{CAAD23DB-5194-798F-B601-FC916007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1404" y="1996750"/>
            <a:ext cx="3023118" cy="3256384"/>
          </a:xfrm>
          <a:prstGeom prst="rect">
            <a:avLst/>
          </a:prstGeom>
        </p:spPr>
      </p:pic>
    </p:spTree>
    <p:extLst>
      <p:ext uri="{BB962C8B-B14F-4D97-AF65-F5344CB8AC3E}">
        <p14:creationId xmlns:p14="http://schemas.microsoft.com/office/powerpoint/2010/main" val="290770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FE20-80F7-8C55-E762-C9A57840F240}"/>
              </a:ext>
            </a:extLst>
          </p:cNvPr>
          <p:cNvSpPr>
            <a:spLocks noGrp="1"/>
          </p:cNvSpPr>
          <p:nvPr>
            <p:ph type="title"/>
          </p:nvPr>
        </p:nvSpPr>
        <p:spPr/>
        <p:txBody>
          <a:bodyPr/>
          <a:lstStyle/>
          <a:p>
            <a:r>
              <a:rPr lang="en-IN" dirty="0"/>
              <a:t>Data Persistence</a:t>
            </a:r>
          </a:p>
        </p:txBody>
      </p:sp>
      <p:sp>
        <p:nvSpPr>
          <p:cNvPr id="3" name="Content Placeholder 2">
            <a:extLst>
              <a:ext uri="{FF2B5EF4-FFF2-40B4-BE49-F238E27FC236}">
                <a16:creationId xmlns:a16="http://schemas.microsoft.com/office/drawing/2014/main" id="{64604087-2FD9-11CB-95DE-9DD6BCD85CD0}"/>
              </a:ext>
            </a:extLst>
          </p:cNvPr>
          <p:cNvSpPr>
            <a:spLocks noGrp="1"/>
          </p:cNvSpPr>
          <p:nvPr>
            <p:ph idx="1"/>
          </p:nvPr>
        </p:nvSpPr>
        <p:spPr>
          <a:xfrm>
            <a:off x="199506" y="1110343"/>
            <a:ext cx="8020764" cy="5381896"/>
          </a:xfrm>
        </p:spPr>
        <p:txBody>
          <a:bodyPr>
            <a:normAutofit fontScale="92500" lnSpcReduction="10000"/>
          </a:bodyPr>
          <a:lstStyle/>
          <a:p>
            <a:r>
              <a:rPr lang="en-IN" sz="2000" dirty="0"/>
              <a:t>Data persistence in software development refers to the process of storing and retrieving the data to and from a persistent storage medium , such as a database or file system. It is a crucial aspect of creating robust and user-friendly applications. There are several methods for achieving data persistence in Android applications.</a:t>
            </a:r>
          </a:p>
          <a:p>
            <a:r>
              <a:rPr lang="en-IN" sz="2000" b="1" dirty="0"/>
              <a:t>Structured Query Language</a:t>
            </a:r>
            <a:r>
              <a:rPr lang="en-IN" sz="2000" dirty="0"/>
              <a:t>:</a:t>
            </a:r>
          </a:p>
          <a:p>
            <a:pPr marL="0" indent="0">
              <a:buNone/>
            </a:pPr>
            <a:r>
              <a:rPr lang="en-IN" sz="2000" dirty="0"/>
              <a:t>      SQL, or Structured Query Language is a powerful domain specific language designed for managing and manipulating relational databases. It provides a standardized way to interact with the databases, allowing users to perform operations  such as querying, updating, inserting, deleting the data. SQL is used to define and manipulate the structure of relational databases, create and modify tables, and retrieve information based on specified criteria. </a:t>
            </a:r>
          </a:p>
          <a:p>
            <a:r>
              <a:rPr lang="en-IN" sz="2000" b="1" dirty="0"/>
              <a:t>Storing and Accessing Data Using Keys With Data Store:</a:t>
            </a:r>
          </a:p>
          <a:p>
            <a:pPr marL="0" indent="0">
              <a:buNone/>
            </a:pPr>
            <a:r>
              <a:rPr lang="en-IN" sz="2000" b="1" dirty="0"/>
              <a:t>      </a:t>
            </a:r>
            <a:r>
              <a:rPr lang="en-IN" sz="2000" dirty="0"/>
              <a:t>Data store, a component of Android Jetpack, represents a contemporary approach to managing and persisting key-value-pairs, introducing a more robust and type-safe alternative to the traditional Shared Preferences System. Operating on the foundational concept of key-value storage, Data Store ensures that each piece of data is associated with a unique identifier, facilitating straightforward retrieval and updates as needed.</a:t>
            </a:r>
          </a:p>
        </p:txBody>
      </p:sp>
      <p:pic>
        <p:nvPicPr>
          <p:cNvPr id="5" name="Picture 4">
            <a:extLst>
              <a:ext uri="{FF2B5EF4-FFF2-40B4-BE49-F238E27FC236}">
                <a16:creationId xmlns:a16="http://schemas.microsoft.com/office/drawing/2014/main" id="{866A28B6-45C0-B759-92BB-45F8BB2B6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228" y="1556074"/>
            <a:ext cx="3697580" cy="3745852"/>
          </a:xfrm>
          <a:prstGeom prst="rect">
            <a:avLst/>
          </a:prstGeom>
        </p:spPr>
      </p:pic>
    </p:spTree>
    <p:extLst>
      <p:ext uri="{BB962C8B-B14F-4D97-AF65-F5344CB8AC3E}">
        <p14:creationId xmlns:p14="http://schemas.microsoft.com/office/powerpoint/2010/main" val="3509355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F2C1-5132-75EB-2882-1827F480E766}"/>
              </a:ext>
            </a:extLst>
          </p:cNvPr>
          <p:cNvSpPr>
            <a:spLocks noGrp="1"/>
          </p:cNvSpPr>
          <p:nvPr>
            <p:ph type="title"/>
          </p:nvPr>
        </p:nvSpPr>
        <p:spPr/>
        <p:txBody>
          <a:bodyPr/>
          <a:lstStyle/>
          <a:p>
            <a:r>
              <a:rPr lang="en-IN" dirty="0"/>
              <a:t>Work Manager</a:t>
            </a:r>
          </a:p>
        </p:txBody>
      </p:sp>
      <p:sp>
        <p:nvSpPr>
          <p:cNvPr id="3" name="Content Placeholder 2">
            <a:extLst>
              <a:ext uri="{FF2B5EF4-FFF2-40B4-BE49-F238E27FC236}">
                <a16:creationId xmlns:a16="http://schemas.microsoft.com/office/drawing/2014/main" id="{2F5B0252-CC9C-8868-C571-2AA6D280B968}"/>
              </a:ext>
            </a:extLst>
          </p:cNvPr>
          <p:cNvSpPr>
            <a:spLocks noGrp="1"/>
          </p:cNvSpPr>
          <p:nvPr>
            <p:ph idx="1"/>
          </p:nvPr>
        </p:nvSpPr>
        <p:spPr/>
        <p:txBody>
          <a:bodyPr>
            <a:normAutofit/>
          </a:bodyPr>
          <a:lstStyle/>
          <a:p>
            <a:r>
              <a:rPr lang="en-US" sz="2400" dirty="0"/>
              <a:t>Google's Android Work Manager is a powerful API within the Android Jetpack library designed to simplify and manage background tasks in Android applications. It addresses the need for executing tasks that continue running even when the app is not in the foreground or if the device restarts. Here's a brief summary of Work Manager's key features:</a:t>
            </a:r>
          </a:p>
          <a:p>
            <a:r>
              <a:rPr lang="en-US" sz="2400" b="1" dirty="0"/>
              <a:t>Background Task Management</a:t>
            </a:r>
            <a:r>
              <a:rPr lang="en-US" sz="2400" dirty="0"/>
              <a:t>:</a:t>
            </a:r>
          </a:p>
          <a:p>
            <a:r>
              <a:rPr lang="en-US" sz="2400" dirty="0"/>
              <a:t>Work Manager allows developers to schedule and manage tasks that run in the background, such as data syncing, periodic updates, or content downloads.</a:t>
            </a:r>
          </a:p>
          <a:p>
            <a:r>
              <a:rPr lang="en-US" sz="2400" b="1" dirty="0"/>
              <a:t>Persistent Execution</a:t>
            </a:r>
            <a:r>
              <a:rPr lang="en-US" sz="2400" dirty="0"/>
              <a:t>: Tasks scheduled with Work Manager persist across device reboots and app closures, ensuring reliable execution even in challenging conditions.</a:t>
            </a:r>
          </a:p>
          <a:p>
            <a:r>
              <a:rPr lang="en-US" sz="2400" b="1" dirty="0"/>
              <a:t>Simplified API</a:t>
            </a:r>
            <a:r>
              <a:rPr lang="en-US" sz="2400" dirty="0"/>
              <a:t>:</a:t>
            </a:r>
          </a:p>
          <a:p>
            <a:r>
              <a:rPr lang="en-US" sz="2400" dirty="0"/>
              <a:t>Work Manager provides a simplified and consistent API, abstracting away the complexity of managing background tasks. It is built on top of</a:t>
            </a:r>
            <a:endParaRPr lang="en-IN" sz="2400" dirty="0"/>
          </a:p>
        </p:txBody>
      </p:sp>
    </p:spTree>
    <p:extLst>
      <p:ext uri="{BB962C8B-B14F-4D97-AF65-F5344CB8AC3E}">
        <p14:creationId xmlns:p14="http://schemas.microsoft.com/office/powerpoint/2010/main" val="330397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8CB9-2CB7-BDF6-0AED-583E4B9DDE80}"/>
              </a:ext>
            </a:extLst>
          </p:cNvPr>
          <p:cNvSpPr>
            <a:spLocks noGrp="1"/>
          </p:cNvSpPr>
          <p:nvPr>
            <p:ph type="title"/>
          </p:nvPr>
        </p:nvSpPr>
        <p:spPr/>
        <p:txBody>
          <a:bodyPr/>
          <a:lstStyle/>
          <a:p>
            <a:r>
              <a:rPr lang="en-IN" dirty="0"/>
              <a:t>Views and Compose</a:t>
            </a:r>
          </a:p>
        </p:txBody>
      </p:sp>
      <p:sp>
        <p:nvSpPr>
          <p:cNvPr id="3" name="Content Placeholder 2">
            <a:extLst>
              <a:ext uri="{FF2B5EF4-FFF2-40B4-BE49-F238E27FC236}">
                <a16:creationId xmlns:a16="http://schemas.microsoft.com/office/drawing/2014/main" id="{147DBF85-80B7-A67B-10BE-C3CB8CCF50BA}"/>
              </a:ext>
            </a:extLst>
          </p:cNvPr>
          <p:cNvSpPr>
            <a:spLocks noGrp="1"/>
          </p:cNvSpPr>
          <p:nvPr>
            <p:ph idx="1"/>
          </p:nvPr>
        </p:nvSpPr>
        <p:spPr/>
        <p:txBody>
          <a:bodyPr>
            <a:normAutofit/>
          </a:bodyPr>
          <a:lstStyle/>
          <a:p>
            <a:pPr marL="0" indent="0">
              <a:buNone/>
            </a:pPr>
            <a:r>
              <a:rPr lang="en-US" sz="2400" dirty="0"/>
              <a:t>A View is a fundamental element for any user interface (or design) in android. The View is a base class for all UI components in android. For example, the Edit Text class is used to accept the input from users in android apps, which isa subclass of View. Following are the some of common View subclasses that will be used in android applications.</a:t>
            </a:r>
          </a:p>
          <a:p>
            <a:r>
              <a:rPr lang="en-US" sz="2400" dirty="0"/>
              <a:t>Text View </a:t>
            </a:r>
          </a:p>
          <a:p>
            <a:r>
              <a:rPr lang="en-US" sz="2400" dirty="0"/>
              <a:t>Edit View</a:t>
            </a:r>
          </a:p>
          <a:p>
            <a:r>
              <a:rPr lang="en-US" sz="2400" dirty="0"/>
              <a:t>Button</a:t>
            </a:r>
          </a:p>
          <a:p>
            <a:r>
              <a:rPr lang="en-US" sz="2400" dirty="0"/>
              <a:t>Check Box</a:t>
            </a:r>
            <a:endParaRPr lang="en-IN" sz="2400" dirty="0"/>
          </a:p>
        </p:txBody>
      </p:sp>
      <p:pic>
        <p:nvPicPr>
          <p:cNvPr id="5" name="Picture 4">
            <a:extLst>
              <a:ext uri="{FF2B5EF4-FFF2-40B4-BE49-F238E27FC236}">
                <a16:creationId xmlns:a16="http://schemas.microsoft.com/office/drawing/2014/main" id="{105EE8D8-D825-E039-7132-FF688122C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651" y="2597099"/>
            <a:ext cx="4106636" cy="3757050"/>
          </a:xfrm>
          <a:prstGeom prst="rect">
            <a:avLst/>
          </a:prstGeom>
        </p:spPr>
      </p:pic>
    </p:spTree>
    <p:extLst>
      <p:ext uri="{BB962C8B-B14F-4D97-AF65-F5344CB8AC3E}">
        <p14:creationId xmlns:p14="http://schemas.microsoft.com/office/powerpoint/2010/main" val="4964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8D3C-0C1C-F558-5BE7-9F447205B01D}"/>
              </a:ext>
            </a:extLst>
          </p:cNvPr>
          <p:cNvSpPr>
            <a:spLocks noGrp="1"/>
          </p:cNvSpPr>
          <p:nvPr>
            <p:ph type="title"/>
          </p:nvPr>
        </p:nvSpPr>
        <p:spPr/>
        <p:txBody>
          <a:bodyPr/>
          <a:lstStyle/>
          <a:p>
            <a:r>
              <a:rPr lang="en-IN" dirty="0"/>
              <a:t>Real Time Applications</a:t>
            </a:r>
          </a:p>
        </p:txBody>
      </p:sp>
      <p:sp>
        <p:nvSpPr>
          <p:cNvPr id="3" name="Content Placeholder 2">
            <a:extLst>
              <a:ext uri="{FF2B5EF4-FFF2-40B4-BE49-F238E27FC236}">
                <a16:creationId xmlns:a16="http://schemas.microsoft.com/office/drawing/2014/main" id="{5B9394A0-95F9-D27D-8C55-C515E9D58BC4}"/>
              </a:ext>
            </a:extLst>
          </p:cNvPr>
          <p:cNvSpPr>
            <a:spLocks noGrp="1"/>
          </p:cNvSpPr>
          <p:nvPr>
            <p:ph idx="1"/>
          </p:nvPr>
        </p:nvSpPr>
        <p:spPr>
          <a:xfrm>
            <a:off x="199505" y="1306285"/>
            <a:ext cx="8571271" cy="5185953"/>
          </a:xfrm>
        </p:spPr>
        <p:txBody>
          <a:bodyPr>
            <a:normAutofit/>
          </a:bodyPr>
          <a:lstStyle/>
          <a:p>
            <a:r>
              <a:rPr lang="en-IN" sz="2400" dirty="0"/>
              <a:t>Ride-Sharing Apps(e.g., Door Dash, Grubhub)</a:t>
            </a:r>
          </a:p>
          <a:p>
            <a:r>
              <a:rPr lang="en-IN" sz="2400" dirty="0"/>
              <a:t>Weather Apps with Real Time Updates(e.g., AccuWeather)</a:t>
            </a:r>
          </a:p>
          <a:p>
            <a:r>
              <a:rPr lang="en-IN" sz="2400" dirty="0"/>
              <a:t>Home Security Apps with Live Camera Feeds(e.g., Nest, Ring)</a:t>
            </a:r>
          </a:p>
          <a:p>
            <a:r>
              <a:rPr lang="en-IN" sz="2400" dirty="0"/>
              <a:t>Emergency Services Apps(e.g., SOS Apps)</a:t>
            </a:r>
          </a:p>
          <a:p>
            <a:r>
              <a:rPr lang="en-IN" sz="2400" dirty="0"/>
              <a:t>Health and Fitness Apps with GPS(e.g., Strava, Run keeper)</a:t>
            </a:r>
          </a:p>
          <a:p>
            <a:r>
              <a:rPr lang="en-IN" sz="2400" dirty="0"/>
              <a:t>Live Location Tracking(e.g., Google Maps)</a:t>
            </a:r>
          </a:p>
          <a:p>
            <a:r>
              <a:rPr lang="en-IN" sz="2400" dirty="0"/>
              <a:t>Real-time IoT control apps</a:t>
            </a:r>
          </a:p>
          <a:p>
            <a:r>
              <a:rPr lang="en-IN" sz="2400" dirty="0"/>
              <a:t>Real-time Collaborative Apps(e.g., Google Docs, Sheets)</a:t>
            </a:r>
          </a:p>
          <a:p>
            <a:r>
              <a:rPr lang="en-IN" sz="2400" dirty="0"/>
              <a:t>Health Monitoring Apps(e.g., Samsung Health, monitor heart rate, step counts, biometrics)</a:t>
            </a:r>
          </a:p>
          <a:p>
            <a:endParaRPr lang="en-IN" sz="2400" dirty="0"/>
          </a:p>
          <a:p>
            <a:endParaRPr lang="en-IN" sz="2400" dirty="0"/>
          </a:p>
        </p:txBody>
      </p:sp>
    </p:spTree>
    <p:extLst>
      <p:ext uri="{BB962C8B-B14F-4D97-AF65-F5344CB8AC3E}">
        <p14:creationId xmlns:p14="http://schemas.microsoft.com/office/powerpoint/2010/main" val="125655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FC66-AEDE-B9AA-E792-D5545532B63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828FB74-05BA-6E75-106C-402B71551E04}"/>
              </a:ext>
            </a:extLst>
          </p:cNvPr>
          <p:cNvSpPr>
            <a:spLocks noGrp="1"/>
          </p:cNvSpPr>
          <p:nvPr>
            <p:ph idx="1"/>
          </p:nvPr>
        </p:nvSpPr>
        <p:spPr/>
        <p:txBody>
          <a:bodyPr>
            <a:normAutofit/>
          </a:bodyPr>
          <a:lstStyle/>
          <a:p>
            <a:r>
              <a:rPr lang="en-US" sz="2400" dirty="0"/>
              <a:t>Enrolling in Google's Android development course provides a concise yet comprehensive journey into the world of mobile app creation. With Google’s expertise in developing the Android platform, learners can expect a focused curriculum covering essential topics like programming languages, the Android SDK, and API integration. The course's hands-on approach ensures a practical understanding of building robust applications, aligning with industry standards. Google's direct involvement assures access to up-to-date content, reflecting the latest trends and tools in Android development. Completing this course not only equips individuals with the skills necessary for app creation but also stands as a valuable endorsement from a leading authority in the mobile technology landscape.</a:t>
            </a:r>
            <a:endParaRPr lang="en-IN" sz="2400" dirty="0"/>
          </a:p>
        </p:txBody>
      </p:sp>
    </p:spTree>
    <p:extLst>
      <p:ext uri="{BB962C8B-B14F-4D97-AF65-F5344CB8AC3E}">
        <p14:creationId xmlns:p14="http://schemas.microsoft.com/office/powerpoint/2010/main" val="406567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0332-A5D2-553D-54EB-38A396CF3B7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F577EF8-148D-21D0-D660-2B4A9A78AB83}"/>
              </a:ext>
            </a:extLst>
          </p:cNvPr>
          <p:cNvSpPr>
            <a:spLocks noGrp="1"/>
          </p:cNvSpPr>
          <p:nvPr>
            <p:ph idx="1"/>
          </p:nvPr>
        </p:nvSpPr>
        <p:spPr/>
        <p:txBody>
          <a:bodyPr>
            <a:normAutofit/>
          </a:bodyPr>
          <a:lstStyle/>
          <a:p>
            <a:r>
              <a:rPr lang="en-IN" sz="2400" dirty="0"/>
              <a:t>[1]  </a:t>
            </a:r>
            <a:r>
              <a:rPr lang="en-IN" sz="2400" dirty="0">
                <a:hlinkClick r:id="rId2"/>
              </a:rPr>
              <a:t>https://developer.android.com/courses/android-basics-compose/course</a:t>
            </a:r>
            <a:endParaRPr lang="en-IN" sz="2400" dirty="0"/>
          </a:p>
          <a:p>
            <a:r>
              <a:rPr lang="en-IN" sz="2400" dirty="0"/>
              <a:t>[2] </a:t>
            </a:r>
            <a:r>
              <a:rPr lang="en-IN" sz="2400" dirty="0">
                <a:hlinkClick r:id="rId3"/>
              </a:rPr>
              <a:t>https://internship.aicte-india.org</a:t>
            </a:r>
            <a:r>
              <a:rPr lang="en-IN" sz="2400" dirty="0"/>
              <a:t> </a:t>
            </a:r>
          </a:p>
        </p:txBody>
      </p:sp>
    </p:spTree>
    <p:extLst>
      <p:ext uri="{BB962C8B-B14F-4D97-AF65-F5344CB8AC3E}">
        <p14:creationId xmlns:p14="http://schemas.microsoft.com/office/powerpoint/2010/main" val="1116932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F619-186D-73D9-1FB9-EA78DBDEE96F}"/>
              </a:ext>
            </a:extLst>
          </p:cNvPr>
          <p:cNvSpPr>
            <a:spLocks noGrp="1"/>
          </p:cNvSpPr>
          <p:nvPr>
            <p:ph type="title"/>
          </p:nvPr>
        </p:nvSpPr>
        <p:spPr/>
        <p:txBody>
          <a:bodyPr/>
          <a:lstStyle/>
          <a:p>
            <a:r>
              <a:rPr lang="en-IN" dirty="0"/>
              <a:t>Internship Certificate</a:t>
            </a:r>
          </a:p>
        </p:txBody>
      </p:sp>
      <p:pic>
        <p:nvPicPr>
          <p:cNvPr id="5" name="Picture 4">
            <a:extLst>
              <a:ext uri="{FF2B5EF4-FFF2-40B4-BE49-F238E27FC236}">
                <a16:creationId xmlns:a16="http://schemas.microsoft.com/office/drawing/2014/main" id="{7B50DF05-E33C-D1F7-B6CE-588F1577BB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1453" y="1203648"/>
            <a:ext cx="3936958" cy="5169159"/>
          </a:xfrm>
          <a:prstGeom prst="rect">
            <a:avLst/>
          </a:prstGeom>
        </p:spPr>
      </p:pic>
    </p:spTree>
    <p:extLst>
      <p:ext uri="{BB962C8B-B14F-4D97-AF65-F5344CB8AC3E}">
        <p14:creationId xmlns:p14="http://schemas.microsoft.com/office/powerpoint/2010/main" val="353450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2"/>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2"/>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2"/>
          <a:srcRect l="1625" t="24605" r="78751" b="18256"/>
          <a:stretch/>
        </p:blipFill>
        <p:spPr>
          <a:xfrm>
            <a:off x="2302331" y="1654925"/>
            <a:ext cx="468086" cy="195943"/>
          </a:xfrm>
          <a:prstGeom prst="rect">
            <a:avLst/>
          </a:prstGeom>
        </p:spPr>
      </p:pic>
      <p:pic>
        <p:nvPicPr>
          <p:cNvPr id="8" name="Content Placeholder 7">
            <a:extLst>
              <a:ext uri="{FF2B5EF4-FFF2-40B4-BE49-F238E27FC236}">
                <a16:creationId xmlns:a16="http://schemas.microsoft.com/office/drawing/2014/main" id="{56F24801-C4A0-F0F7-CF79-68460CB69D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8559" y="1197726"/>
            <a:ext cx="9054364" cy="5193744"/>
          </a:xfrm>
        </p:spPr>
      </p:pic>
    </p:spTree>
    <p:extLst>
      <p:ext uri="{BB962C8B-B14F-4D97-AF65-F5344CB8AC3E}">
        <p14:creationId xmlns:p14="http://schemas.microsoft.com/office/powerpoint/2010/main" val="327940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87538" y="590205"/>
            <a:ext cx="11779135" cy="5394960"/>
          </a:xfrm>
        </p:spPr>
        <p:txBody>
          <a:bodyPr>
            <a:normAutofit fontScale="92500" lnSpcReduction="20000"/>
          </a:bodyPr>
          <a:lstStyle/>
          <a:p>
            <a:pPr marL="0" indent="0">
              <a:lnSpc>
                <a:spcPct val="150000"/>
              </a:lnSpc>
              <a:spcBef>
                <a:spcPts val="500"/>
              </a:spcBef>
              <a:spcAft>
                <a:spcPts val="500"/>
              </a:spcAft>
              <a:buNone/>
            </a:pPr>
            <a:endParaRPr lang="en-US" dirty="0"/>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 Explanation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Conclusion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r>
              <a:rPr lang="en-US" sz="2400" dirty="0"/>
              <a:t>Google Central to Android’s development is Google, offering core software, services,</a:t>
            </a:r>
          </a:p>
          <a:p>
            <a:pPr marL="0" indent="0">
              <a:buNone/>
            </a:pPr>
            <a:r>
              <a:rPr lang="en-US" sz="2400" dirty="0"/>
              <a:t> and updates. The Google Play Store serves as the official app distribution platform,</a:t>
            </a:r>
          </a:p>
          <a:p>
            <a:pPr marL="0" indent="0">
              <a:buNone/>
            </a:pPr>
            <a:r>
              <a:rPr lang="en-US" sz="2400" dirty="0"/>
              <a:t> granting users access to millions of applications. The user interface of Android is</a:t>
            </a:r>
          </a:p>
          <a:p>
            <a:pPr marL="0" indent="0">
              <a:buNone/>
            </a:pPr>
            <a:r>
              <a:rPr lang="en-US" sz="2400" dirty="0"/>
              <a:t> tailored for touch gestures , featuring a customizable home screen and support for</a:t>
            </a:r>
          </a:p>
          <a:p>
            <a:pPr marL="0" indent="0">
              <a:buNone/>
            </a:pPr>
            <a:r>
              <a:rPr lang="en-US" sz="2400" dirty="0"/>
              <a:t> widgets, ensuring an interactive and intuitive experience.</a:t>
            </a:r>
          </a:p>
          <a:p>
            <a:r>
              <a:rPr lang="en-US" sz="2400" dirty="0"/>
              <a:t>From Edu skills Foundation, AICTE launches a Virtual Internship on Google Android </a:t>
            </a:r>
          </a:p>
          <a:p>
            <a:pPr marL="0" indent="0">
              <a:buNone/>
            </a:pPr>
            <a:r>
              <a:rPr lang="en-US" sz="2400" dirty="0"/>
              <a:t>Developer Virtual Internship.</a:t>
            </a:r>
          </a:p>
          <a:p>
            <a:r>
              <a:rPr lang="en-US" sz="2400" dirty="0"/>
              <a:t>The main of this is to gain insights on Android applications.</a:t>
            </a:r>
          </a:p>
          <a:p>
            <a:r>
              <a:rPr lang="en-US" sz="2400" dirty="0"/>
              <a:t>Google states that “Android apps can be written using Kotlin, Java, C++ languages”</a:t>
            </a:r>
          </a:p>
          <a:p>
            <a:pPr marL="0" indent="0">
              <a:buNone/>
            </a:pPr>
            <a:r>
              <a:rPr lang="en-US" sz="2400" dirty="0"/>
              <a:t>using the Android Software Development Kit(SDK),while using other languages is also</a:t>
            </a:r>
          </a:p>
          <a:p>
            <a:pPr marL="0" indent="0">
              <a:buNone/>
            </a:pPr>
            <a:r>
              <a:rPr lang="en-US" sz="2400" dirty="0"/>
              <a:t> possible.</a:t>
            </a:r>
          </a:p>
          <a:p>
            <a:pPr marL="0" indent="0">
              <a:buNone/>
            </a:pPr>
            <a:r>
              <a:rPr lang="en-US" sz="2400" b="1" dirty="0"/>
              <a:t> </a:t>
            </a:r>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33EC-CEE4-0BA3-9D1B-373F7B508777}"/>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86E72AED-28A6-8FE0-D2AF-F9F2DFF499E4}"/>
              </a:ext>
            </a:extLst>
          </p:cNvPr>
          <p:cNvSpPr>
            <a:spLocks noGrp="1"/>
          </p:cNvSpPr>
          <p:nvPr>
            <p:ph idx="1"/>
          </p:nvPr>
        </p:nvSpPr>
        <p:spPr/>
        <p:txBody>
          <a:bodyPr/>
          <a:lstStyle/>
          <a:p>
            <a:pPr marL="514350" indent="-514350">
              <a:buFont typeface="+mj-lt"/>
              <a:buAutoNum type="arabicPeriod"/>
            </a:pPr>
            <a:r>
              <a:rPr lang="en-IN" dirty="0"/>
              <a:t>Your first Android app</a:t>
            </a:r>
          </a:p>
          <a:p>
            <a:pPr marL="514350" indent="-514350">
              <a:buFont typeface="+mj-lt"/>
              <a:buAutoNum type="arabicPeriod"/>
            </a:pPr>
            <a:r>
              <a:rPr lang="en-IN" dirty="0"/>
              <a:t>Building App UI</a:t>
            </a:r>
          </a:p>
          <a:p>
            <a:pPr marL="514350" indent="-514350">
              <a:buFont typeface="+mj-lt"/>
              <a:buAutoNum type="arabicPeriod"/>
            </a:pPr>
            <a:r>
              <a:rPr lang="en-IN" dirty="0"/>
              <a:t>Display lists  and use Material Design</a:t>
            </a:r>
          </a:p>
          <a:p>
            <a:pPr marL="514350" indent="-514350">
              <a:buFont typeface="+mj-lt"/>
              <a:buAutoNum type="arabicPeriod"/>
            </a:pPr>
            <a:r>
              <a:rPr lang="en-IN" dirty="0"/>
              <a:t>Navigation and app architecture</a:t>
            </a:r>
          </a:p>
          <a:p>
            <a:pPr marL="514350" indent="-514350">
              <a:buFont typeface="+mj-lt"/>
              <a:buAutoNum type="arabicPeriod"/>
            </a:pPr>
            <a:r>
              <a:rPr lang="en-IN" dirty="0"/>
              <a:t>Connect to Internet</a:t>
            </a:r>
          </a:p>
          <a:p>
            <a:pPr marL="514350" indent="-514350">
              <a:buFont typeface="+mj-lt"/>
              <a:buAutoNum type="arabicPeriod"/>
            </a:pPr>
            <a:r>
              <a:rPr lang="en-IN" dirty="0"/>
              <a:t>Data Persistence</a:t>
            </a:r>
          </a:p>
          <a:p>
            <a:pPr marL="514350" indent="-514350">
              <a:buFont typeface="+mj-lt"/>
              <a:buAutoNum type="arabicPeriod"/>
            </a:pPr>
            <a:r>
              <a:rPr lang="en-IN" dirty="0"/>
              <a:t>Work Manager</a:t>
            </a:r>
          </a:p>
          <a:p>
            <a:pPr marL="514350" indent="-514350">
              <a:buFont typeface="+mj-lt"/>
              <a:buAutoNum type="arabicPeriod"/>
            </a:pPr>
            <a:r>
              <a:rPr lang="en-IN" dirty="0"/>
              <a:t>Views and Compose</a:t>
            </a:r>
          </a:p>
          <a:p>
            <a:pPr marL="514350" indent="-514350">
              <a:buFont typeface="+mj-lt"/>
              <a:buAutoNum type="arabicPeriod"/>
            </a:pPr>
            <a:endParaRPr lang="en-IN" dirty="0"/>
          </a:p>
        </p:txBody>
      </p:sp>
    </p:spTree>
    <p:extLst>
      <p:ext uri="{BB962C8B-B14F-4D97-AF65-F5344CB8AC3E}">
        <p14:creationId xmlns:p14="http://schemas.microsoft.com/office/powerpoint/2010/main" val="127691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C9FA-AF75-27FA-E63B-8F4F8B72E9BB}"/>
              </a:ext>
            </a:extLst>
          </p:cNvPr>
          <p:cNvSpPr>
            <a:spLocks noGrp="1"/>
          </p:cNvSpPr>
          <p:nvPr>
            <p:ph type="title"/>
          </p:nvPr>
        </p:nvSpPr>
        <p:spPr/>
        <p:txBody>
          <a:bodyPr/>
          <a:lstStyle/>
          <a:p>
            <a:r>
              <a:rPr lang="en-IN" dirty="0"/>
              <a:t>Your first Android App</a:t>
            </a:r>
          </a:p>
        </p:txBody>
      </p:sp>
      <p:sp>
        <p:nvSpPr>
          <p:cNvPr id="3" name="Content Placeholder 2">
            <a:extLst>
              <a:ext uri="{FF2B5EF4-FFF2-40B4-BE49-F238E27FC236}">
                <a16:creationId xmlns:a16="http://schemas.microsoft.com/office/drawing/2014/main" id="{A077C259-7CB6-E1B6-B259-38A57EC61FB5}"/>
              </a:ext>
            </a:extLst>
          </p:cNvPr>
          <p:cNvSpPr>
            <a:spLocks noGrp="1"/>
          </p:cNvSpPr>
          <p:nvPr>
            <p:ph idx="1"/>
          </p:nvPr>
        </p:nvSpPr>
        <p:spPr/>
        <p:txBody>
          <a:bodyPr/>
          <a:lstStyle/>
          <a:p>
            <a:pPr marL="0" indent="0">
              <a:buNone/>
            </a:pPr>
            <a:r>
              <a:rPr lang="en-IN" dirty="0"/>
              <a:t>Android Studio Installation</a:t>
            </a:r>
          </a:p>
        </p:txBody>
      </p:sp>
      <p:pic>
        <p:nvPicPr>
          <p:cNvPr id="5" name="Picture 4">
            <a:extLst>
              <a:ext uri="{FF2B5EF4-FFF2-40B4-BE49-F238E27FC236}">
                <a16:creationId xmlns:a16="http://schemas.microsoft.com/office/drawing/2014/main" id="{A18CE495-F071-57C5-550B-CCF494EFE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583" y="1763486"/>
            <a:ext cx="10248900" cy="4484914"/>
          </a:xfrm>
          <a:prstGeom prst="rect">
            <a:avLst/>
          </a:prstGeom>
        </p:spPr>
      </p:pic>
    </p:spTree>
    <p:extLst>
      <p:ext uri="{BB962C8B-B14F-4D97-AF65-F5344CB8AC3E}">
        <p14:creationId xmlns:p14="http://schemas.microsoft.com/office/powerpoint/2010/main" val="95524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BB3A-C7D2-7284-DE8D-83F8F23B37EE}"/>
              </a:ext>
            </a:extLst>
          </p:cNvPr>
          <p:cNvSpPr>
            <a:spLocks noGrp="1"/>
          </p:cNvSpPr>
          <p:nvPr>
            <p:ph type="title"/>
          </p:nvPr>
        </p:nvSpPr>
        <p:spPr/>
        <p:txBody>
          <a:bodyPr/>
          <a:lstStyle/>
          <a:p>
            <a:r>
              <a:rPr lang="en-IN" dirty="0"/>
              <a:t>Your first Android App</a:t>
            </a:r>
          </a:p>
        </p:txBody>
      </p:sp>
      <p:sp>
        <p:nvSpPr>
          <p:cNvPr id="3" name="Content Placeholder 2">
            <a:extLst>
              <a:ext uri="{FF2B5EF4-FFF2-40B4-BE49-F238E27FC236}">
                <a16:creationId xmlns:a16="http://schemas.microsoft.com/office/drawing/2014/main" id="{8B6E06E8-5223-CB49-DA2F-1B815685FD8A}"/>
              </a:ext>
            </a:extLst>
          </p:cNvPr>
          <p:cNvSpPr>
            <a:spLocks noGrp="1"/>
          </p:cNvSpPr>
          <p:nvPr>
            <p:ph idx="1"/>
          </p:nvPr>
        </p:nvSpPr>
        <p:spPr/>
        <p:txBody>
          <a:bodyPr>
            <a:normAutofit lnSpcReduction="10000"/>
          </a:bodyPr>
          <a:lstStyle/>
          <a:p>
            <a:pPr marL="0" indent="0">
              <a:buNone/>
            </a:pPr>
            <a:r>
              <a:rPr lang="en-IN" dirty="0"/>
              <a:t>The module describes about the android and requirements of android. The requirements Kotlin programming language, setting up the android studio and describes building a Kotlin, a modern and concise programming language, has emerged as a preferred choice for Android app development. Endorsed by Google, Kotlin offers a seamless integration with existing java code and brings a host of features like null safety, concise syntax, and improved code readability. Its expressive and pragmatic nature accelerates development, making it an excellent fit for Android projects. As the official language for Android app development since increases developer productivity, reduces boilerplate code, and contributes to building robust, efficient, and more maintainable applications.</a:t>
            </a:r>
          </a:p>
          <a:p>
            <a:pPr marL="0" indent="0">
              <a:buNone/>
            </a:pPr>
            <a:r>
              <a:rPr lang="en-IN" b="1" dirty="0"/>
              <a:t>Android applications Configuration of JDK &amp; IDE</a:t>
            </a:r>
          </a:p>
          <a:p>
            <a:pPr marL="0" indent="0">
              <a:buNone/>
            </a:pPr>
            <a:r>
              <a:rPr lang="en-IN" dirty="0">
                <a:hlinkClick r:id="rId2"/>
              </a:rPr>
              <a:t>https://www.oracle.com/java/technologies/downloads/#jdk17-windows</a:t>
            </a:r>
            <a:r>
              <a:rPr lang="en-IN" dirty="0"/>
              <a:t> </a:t>
            </a:r>
          </a:p>
          <a:p>
            <a:pPr marL="0" indent="0">
              <a:buNone/>
            </a:pPr>
            <a:r>
              <a:rPr lang="en-IN" dirty="0">
                <a:hlinkClick r:id="rId3"/>
              </a:rPr>
              <a:t>https://developer.android.com/studio</a:t>
            </a:r>
            <a:r>
              <a:rPr lang="en-IN" dirty="0"/>
              <a:t> Operations Perspective  </a:t>
            </a:r>
          </a:p>
        </p:txBody>
      </p:sp>
    </p:spTree>
    <p:extLst>
      <p:ext uri="{BB962C8B-B14F-4D97-AF65-F5344CB8AC3E}">
        <p14:creationId xmlns:p14="http://schemas.microsoft.com/office/powerpoint/2010/main" val="236614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643E-E0C0-1A3E-D6E0-A0C654070133}"/>
              </a:ext>
            </a:extLst>
          </p:cNvPr>
          <p:cNvSpPr>
            <a:spLocks noGrp="1"/>
          </p:cNvSpPr>
          <p:nvPr>
            <p:ph type="title"/>
          </p:nvPr>
        </p:nvSpPr>
        <p:spPr/>
        <p:txBody>
          <a:bodyPr/>
          <a:lstStyle/>
          <a:p>
            <a:r>
              <a:rPr lang="en-IN" dirty="0"/>
              <a:t>Building App UI</a:t>
            </a:r>
          </a:p>
        </p:txBody>
      </p:sp>
      <p:sp>
        <p:nvSpPr>
          <p:cNvPr id="10" name="Content Placeholder 9">
            <a:extLst>
              <a:ext uri="{FF2B5EF4-FFF2-40B4-BE49-F238E27FC236}">
                <a16:creationId xmlns:a16="http://schemas.microsoft.com/office/drawing/2014/main" id="{94FB7A33-6EAA-B121-6C9E-863DF7B8A9E9}"/>
              </a:ext>
            </a:extLst>
          </p:cNvPr>
          <p:cNvSpPr>
            <a:spLocks noGrp="1"/>
          </p:cNvSpPr>
          <p:nvPr>
            <p:ph idx="1"/>
          </p:nvPr>
        </p:nvSpPr>
        <p:spPr>
          <a:xfrm>
            <a:off x="171514" y="4151656"/>
            <a:ext cx="11491752" cy="5412688"/>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app is designed to compute tips based on user input, demonstrating fundamental principles of user interface design and state management. Throughout the development process, we explore techniques for capturing user input, dynamically updating the UI, and managing the application’s state to ensure a seamless and responsive user experience. By the end of this module, learners will have gained valuable insights into creating interactive UIs and handling states, providing a solid foundation for developing user friendly applications.   </a:t>
            </a:r>
          </a:p>
          <a:p>
            <a:pPr marL="0" indent="0">
              <a:buNone/>
            </a:pPr>
            <a:endParaRPr lang="en-IN" sz="2400" dirty="0"/>
          </a:p>
        </p:txBody>
      </p:sp>
      <p:pic>
        <p:nvPicPr>
          <p:cNvPr id="12" name="Picture 11">
            <a:extLst>
              <a:ext uri="{FF2B5EF4-FFF2-40B4-BE49-F238E27FC236}">
                <a16:creationId xmlns:a16="http://schemas.microsoft.com/office/drawing/2014/main" id="{2D22E67E-742C-B9D6-D7FA-16E32E76A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306" y="1140342"/>
            <a:ext cx="5403980" cy="2918474"/>
          </a:xfrm>
          <a:prstGeom prst="rect">
            <a:avLst/>
          </a:prstGeom>
        </p:spPr>
      </p:pic>
    </p:spTree>
    <p:extLst>
      <p:ext uri="{BB962C8B-B14F-4D97-AF65-F5344CB8AC3E}">
        <p14:creationId xmlns:p14="http://schemas.microsoft.com/office/powerpoint/2010/main" val="390460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98FC-F3E2-D46D-B1D8-4F5D4A6BEC88}"/>
              </a:ext>
            </a:extLst>
          </p:cNvPr>
          <p:cNvSpPr>
            <a:spLocks noGrp="1"/>
          </p:cNvSpPr>
          <p:nvPr>
            <p:ph type="title"/>
          </p:nvPr>
        </p:nvSpPr>
        <p:spPr/>
        <p:txBody>
          <a:bodyPr/>
          <a:lstStyle/>
          <a:p>
            <a:r>
              <a:rPr lang="en-IN" dirty="0"/>
              <a:t>Display lists and use Material Design</a:t>
            </a:r>
          </a:p>
        </p:txBody>
      </p:sp>
      <p:sp>
        <p:nvSpPr>
          <p:cNvPr id="3" name="Content Placeholder 2">
            <a:extLst>
              <a:ext uri="{FF2B5EF4-FFF2-40B4-BE49-F238E27FC236}">
                <a16:creationId xmlns:a16="http://schemas.microsoft.com/office/drawing/2014/main" id="{7E85AF0B-73D9-DD5E-C4CF-2B7D0557518A}"/>
              </a:ext>
            </a:extLst>
          </p:cNvPr>
          <p:cNvSpPr>
            <a:spLocks noGrp="1"/>
          </p:cNvSpPr>
          <p:nvPr>
            <p:ph idx="1"/>
          </p:nvPr>
        </p:nvSpPr>
        <p:spPr>
          <a:xfrm>
            <a:off x="563400" y="1504097"/>
            <a:ext cx="6798454" cy="5353903"/>
          </a:xfrm>
        </p:spPr>
        <p:txBody>
          <a:bodyPr>
            <a:normAutofit/>
          </a:bodyPr>
          <a:lstStyle/>
          <a:p>
            <a:r>
              <a:rPr lang="en-US" sz="2400" dirty="0"/>
              <a:t>In this module, we explore the creation of an app using Compose that showcases as scrollable list containing both text and images. By following the provided guidelines, developers will gain hands-on experience in leveraging Compose, a modern Android UI toolkit, to design and implement dynamic interfaces. The app's functionality includes the seamless integration of text and images within a scrollable layout, demonstrating essential techniques for creating engaging and visually appealing user experiences.</a:t>
            </a:r>
            <a:endParaRPr lang="en-IN" sz="2400" dirty="0"/>
          </a:p>
        </p:txBody>
      </p:sp>
      <p:pic>
        <p:nvPicPr>
          <p:cNvPr id="5" name="Picture 4">
            <a:extLst>
              <a:ext uri="{FF2B5EF4-FFF2-40B4-BE49-F238E27FC236}">
                <a16:creationId xmlns:a16="http://schemas.microsoft.com/office/drawing/2014/main" id="{3724E789-A889-80D2-ADC2-B7D697813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0064" y="1296955"/>
            <a:ext cx="4068536" cy="4688244"/>
          </a:xfrm>
          <a:prstGeom prst="rect">
            <a:avLst/>
          </a:prstGeom>
        </p:spPr>
      </p:pic>
    </p:spTree>
    <p:extLst>
      <p:ext uri="{BB962C8B-B14F-4D97-AF65-F5344CB8AC3E}">
        <p14:creationId xmlns:p14="http://schemas.microsoft.com/office/powerpoint/2010/main" val="293913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FFA8-8743-C94D-F00B-5CB062E606B1}"/>
              </a:ext>
            </a:extLst>
          </p:cNvPr>
          <p:cNvSpPr>
            <a:spLocks noGrp="1"/>
          </p:cNvSpPr>
          <p:nvPr>
            <p:ph type="title"/>
          </p:nvPr>
        </p:nvSpPr>
        <p:spPr/>
        <p:txBody>
          <a:bodyPr/>
          <a:lstStyle/>
          <a:p>
            <a:r>
              <a:rPr lang="en-IN" dirty="0"/>
              <a:t>Navigation and app architecture</a:t>
            </a:r>
          </a:p>
        </p:txBody>
      </p:sp>
      <p:sp>
        <p:nvSpPr>
          <p:cNvPr id="8" name="Content Placeholder 7">
            <a:extLst>
              <a:ext uri="{FF2B5EF4-FFF2-40B4-BE49-F238E27FC236}">
                <a16:creationId xmlns:a16="http://schemas.microsoft.com/office/drawing/2014/main" id="{00D99CA0-2135-0138-AE96-271255935C67}"/>
              </a:ext>
            </a:extLst>
          </p:cNvPr>
          <p:cNvSpPr>
            <a:spLocks noGrp="1"/>
          </p:cNvSpPr>
          <p:nvPr>
            <p:ph idx="1"/>
          </p:nvPr>
        </p:nvSpPr>
        <p:spPr>
          <a:xfrm>
            <a:off x="106199" y="4073744"/>
            <a:ext cx="11779135" cy="539496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This module provides nuanced insights into the hierarchical structure and design principles conducive to an integrated user journey. Additionally, developers will gain profound  knowledge on the effective passing and management of data between screens, emphasizing efficiency and maintaining a resilient architecture, This resource is tailored to help developers master the advanced functionalities of the Navigation component, enabling the creation of dynamic, interconnected applications that respond dynamically to user interactions. </a:t>
            </a:r>
          </a:p>
          <a:p>
            <a:pPr marL="0" indent="0">
              <a:buNone/>
            </a:pPr>
            <a:endParaRPr lang="en-IN" sz="2400" dirty="0"/>
          </a:p>
        </p:txBody>
      </p:sp>
      <p:pic>
        <p:nvPicPr>
          <p:cNvPr id="10" name="Picture 9">
            <a:extLst>
              <a:ext uri="{FF2B5EF4-FFF2-40B4-BE49-F238E27FC236}">
                <a16:creationId xmlns:a16="http://schemas.microsoft.com/office/drawing/2014/main" id="{9BC54D8B-36B6-106E-BD90-F4CBE62EB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310" y="1202856"/>
            <a:ext cx="4077478" cy="2746310"/>
          </a:xfrm>
          <a:prstGeom prst="rect">
            <a:avLst/>
          </a:prstGeom>
        </p:spPr>
      </p:pic>
    </p:spTree>
    <p:extLst>
      <p:ext uri="{BB962C8B-B14F-4D97-AF65-F5344CB8AC3E}">
        <p14:creationId xmlns:p14="http://schemas.microsoft.com/office/powerpoint/2010/main" val="96312940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1046</TotalTime>
  <Words>1599</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Times New Roman</vt:lpstr>
      <vt:lpstr>Wingdings</vt:lpstr>
      <vt:lpstr>Custom Design</vt:lpstr>
      <vt:lpstr>PowerPoint Presentation</vt:lpstr>
      <vt:lpstr>Contents</vt:lpstr>
      <vt:lpstr>Introduction</vt:lpstr>
      <vt:lpstr>Modules</vt:lpstr>
      <vt:lpstr>Your first Android App</vt:lpstr>
      <vt:lpstr>Your first Android App</vt:lpstr>
      <vt:lpstr>Building App UI</vt:lpstr>
      <vt:lpstr>Display lists and use Material Design</vt:lpstr>
      <vt:lpstr>Navigation and app architecture</vt:lpstr>
      <vt:lpstr>Connect to Internet</vt:lpstr>
      <vt:lpstr>Data Persistence</vt:lpstr>
      <vt:lpstr>Work Manager</vt:lpstr>
      <vt:lpstr>Views and Compose</vt:lpstr>
      <vt:lpstr>Real Time Applications</vt:lpstr>
      <vt:lpstr>Conclusion</vt:lpstr>
      <vt:lpstr>References</vt:lpstr>
      <vt:lpstr>Internship Certificate</vt:lpstr>
      <vt:lpstr>Git Hub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Fardhin Ahammad Ali Shaik</cp:lastModifiedBy>
  <cp:revision>116</cp:revision>
  <dcterms:created xsi:type="dcterms:W3CDTF">2019-06-11T05:35:51Z</dcterms:created>
  <dcterms:modified xsi:type="dcterms:W3CDTF">2024-10-29T17:01:45Z</dcterms:modified>
</cp:coreProperties>
</file>