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59" r:id="rId7"/>
    <p:sldId id="261" r:id="rId8"/>
    <p:sldId id="262" r:id="rId9"/>
    <p:sldId id="263" r:id="rId10"/>
    <p:sldId id="264" r:id="rId11"/>
    <p:sldId id="265"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38C99-C003-45E5-8D8D-EFE1B82B99FA}" v="4" dt="2024-01-18T11:41:12.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Bank Marketing Segmentation</a:t>
            </a:r>
            <a:br>
              <a:rPr lang="en-US" sz="8000"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Ahmed </a:t>
            </a:r>
            <a:r>
              <a:rPr lang="en-US" sz="2400" dirty="0" err="1">
                <a:solidFill>
                  <a:schemeClr val="tx1">
                    <a:lumMod val="85000"/>
                    <a:lumOff val="15000"/>
                  </a:schemeClr>
                </a:solidFill>
              </a:rPr>
              <a:t>ali</a:t>
            </a:r>
            <a:r>
              <a:rPr lang="en-US" sz="2400" dirty="0">
                <a:solidFill>
                  <a:schemeClr val="tx1">
                    <a:lumMod val="85000"/>
                    <a:lumOff val="15000"/>
                  </a:schemeClr>
                </a:solidFill>
              </a:rPr>
              <a:t> </a:t>
            </a:r>
            <a:r>
              <a:rPr lang="en-US" sz="2400" dirty="0" err="1">
                <a:solidFill>
                  <a:schemeClr val="tx1">
                    <a:lumMod val="85000"/>
                    <a:lumOff val="15000"/>
                  </a:schemeClr>
                </a:solidFill>
              </a:rPr>
              <a:t>baig</a:t>
            </a:r>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7414-A936-C381-BD09-C0132E50DF94}"/>
              </a:ext>
            </a:extLst>
          </p:cNvPr>
          <p:cNvSpPr>
            <a:spLocks noGrp="1"/>
          </p:cNvSpPr>
          <p:nvPr>
            <p:ph type="title"/>
          </p:nvPr>
        </p:nvSpPr>
        <p:spPr/>
        <p:txBody>
          <a:bodyPr>
            <a:normAutofit/>
          </a:bodyPr>
          <a:lstStyle/>
          <a:p>
            <a:r>
              <a:rPr lang="en-IN" sz="2400" b="0" i="0" dirty="0">
                <a:solidFill>
                  <a:schemeClr val="tx1"/>
                </a:solidFill>
                <a:effectLst/>
              </a:rPr>
              <a:t>PERFORMING DATA ANALYSIS</a:t>
            </a:r>
            <a:endParaRPr lang="en-IN" sz="2400" dirty="0">
              <a:solidFill>
                <a:schemeClr val="tx1"/>
              </a:solidFill>
            </a:endParaRPr>
          </a:p>
        </p:txBody>
      </p:sp>
      <p:sp>
        <p:nvSpPr>
          <p:cNvPr id="3" name="Content Placeholder 2">
            <a:extLst>
              <a:ext uri="{FF2B5EF4-FFF2-40B4-BE49-F238E27FC236}">
                <a16:creationId xmlns:a16="http://schemas.microsoft.com/office/drawing/2014/main" id="{2C048F52-29F1-8DF5-D7E8-8F951BB2C99B}"/>
              </a:ext>
            </a:extLst>
          </p:cNvPr>
          <p:cNvSpPr>
            <a:spLocks noGrp="1"/>
          </p:cNvSpPr>
          <p:nvPr>
            <p:ph idx="1"/>
          </p:nvPr>
        </p:nvSpPr>
        <p:spPr/>
        <p:txBody>
          <a:bodyPr/>
          <a:lstStyle/>
          <a:p>
            <a:r>
              <a:rPr lang="en-US" b="0" i="0" dirty="0">
                <a:solidFill>
                  <a:srgbClr val="222222"/>
                </a:solidFill>
                <a:effectLst/>
                <a:latin typeface="Arial" panose="020B0604020202020204" pitchFamily="34" charset="0"/>
              </a:rPr>
              <a:t>B) Checking for missing values –</a:t>
            </a:r>
          </a:p>
          <a:p>
            <a:r>
              <a:rPr lang="en-US" sz="1400" dirty="0"/>
              <a:t>Let's see if we have any missing data</a:t>
            </a:r>
          </a:p>
          <a:p>
            <a:r>
              <a:rPr lang="en-US" sz="1400" dirty="0"/>
              <a:t>Replacing missing value with mean</a:t>
            </a:r>
          </a:p>
          <a:p>
            <a:pPr marL="0" indent="0">
              <a:buNone/>
            </a:pPr>
            <a:endParaRPr lang="en-US" sz="1400" dirty="0"/>
          </a:p>
          <a:p>
            <a:endParaRPr lang="en-IN" sz="1400" dirty="0"/>
          </a:p>
        </p:txBody>
      </p:sp>
      <p:pic>
        <p:nvPicPr>
          <p:cNvPr id="5" name="Picture 4">
            <a:extLst>
              <a:ext uri="{FF2B5EF4-FFF2-40B4-BE49-F238E27FC236}">
                <a16:creationId xmlns:a16="http://schemas.microsoft.com/office/drawing/2014/main" id="{C4CBCC92-3F1E-CD4B-6B54-C674FCB32412}"/>
              </a:ext>
            </a:extLst>
          </p:cNvPr>
          <p:cNvPicPr>
            <a:picLocks noChangeAspect="1"/>
          </p:cNvPicPr>
          <p:nvPr/>
        </p:nvPicPr>
        <p:blipFill>
          <a:blip r:embed="rId2"/>
          <a:stretch>
            <a:fillRect/>
          </a:stretch>
        </p:blipFill>
        <p:spPr>
          <a:xfrm>
            <a:off x="8426370" y="2108201"/>
            <a:ext cx="2810746" cy="4220460"/>
          </a:xfrm>
          <a:prstGeom prst="rect">
            <a:avLst/>
          </a:prstGeom>
        </p:spPr>
      </p:pic>
      <p:pic>
        <p:nvPicPr>
          <p:cNvPr id="7" name="Picture 6">
            <a:extLst>
              <a:ext uri="{FF2B5EF4-FFF2-40B4-BE49-F238E27FC236}">
                <a16:creationId xmlns:a16="http://schemas.microsoft.com/office/drawing/2014/main" id="{CB9C038A-22BF-58A3-D703-2D980050D161}"/>
              </a:ext>
            </a:extLst>
          </p:cNvPr>
          <p:cNvPicPr>
            <a:picLocks noChangeAspect="1"/>
          </p:cNvPicPr>
          <p:nvPr/>
        </p:nvPicPr>
        <p:blipFill>
          <a:blip r:embed="rId3"/>
          <a:stretch>
            <a:fillRect/>
          </a:stretch>
        </p:blipFill>
        <p:spPr>
          <a:xfrm>
            <a:off x="5514882" y="2108201"/>
            <a:ext cx="2690093" cy="3434441"/>
          </a:xfrm>
          <a:prstGeom prst="rect">
            <a:avLst/>
          </a:prstGeom>
        </p:spPr>
      </p:pic>
    </p:spTree>
    <p:extLst>
      <p:ext uri="{BB962C8B-B14F-4D97-AF65-F5344CB8AC3E}">
        <p14:creationId xmlns:p14="http://schemas.microsoft.com/office/powerpoint/2010/main" val="4284918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2994-DF67-29E2-ED1B-E5570FB227B8}"/>
              </a:ext>
            </a:extLst>
          </p:cNvPr>
          <p:cNvSpPr>
            <a:spLocks noGrp="1"/>
          </p:cNvSpPr>
          <p:nvPr>
            <p:ph type="title"/>
          </p:nvPr>
        </p:nvSpPr>
        <p:spPr/>
        <p:txBody>
          <a:bodyPr/>
          <a:lstStyle/>
          <a:p>
            <a:r>
              <a:rPr lang="en-IN" b="0" i="0" dirty="0">
                <a:solidFill>
                  <a:srgbClr val="222222"/>
                </a:solidFill>
                <a:effectLst/>
                <a:latin typeface="Arial" panose="020B0604020202020204" pitchFamily="34" charset="0"/>
              </a:rPr>
              <a:t> </a:t>
            </a:r>
            <a:r>
              <a:rPr lang="en-IN" sz="2400" b="0" i="0" dirty="0">
                <a:solidFill>
                  <a:srgbClr val="222222"/>
                </a:solidFill>
                <a:effectLst/>
              </a:rPr>
              <a:t>DATA VISUALIZATION</a:t>
            </a:r>
            <a:endParaRPr lang="en-IN" sz="2400" dirty="0"/>
          </a:p>
        </p:txBody>
      </p:sp>
      <p:sp>
        <p:nvSpPr>
          <p:cNvPr id="7" name="Content Placeholder 6">
            <a:extLst>
              <a:ext uri="{FF2B5EF4-FFF2-40B4-BE49-F238E27FC236}">
                <a16:creationId xmlns:a16="http://schemas.microsoft.com/office/drawing/2014/main" id="{ADCA6D9E-C49E-C4FB-6373-6D72E409BAC2}"/>
              </a:ext>
            </a:extLst>
          </p:cNvPr>
          <p:cNvSpPr>
            <a:spLocks noGrp="1"/>
          </p:cNvSpPr>
          <p:nvPr>
            <p:ph idx="1"/>
          </p:nvPr>
        </p:nvSpPr>
        <p:spPr/>
        <p:txBody>
          <a:bodyPr>
            <a:normAutofit/>
          </a:bodyPr>
          <a:lstStyle/>
          <a:p>
            <a:r>
              <a:rPr lang="en-US" sz="1600" b="1" dirty="0">
                <a:latin typeface="+mj-lt"/>
              </a:rPr>
              <a:t>Insights </a:t>
            </a:r>
          </a:p>
          <a:p>
            <a:r>
              <a:rPr lang="en-US" sz="1400" dirty="0"/>
              <a:t>1. Mean of balance is 1500 </a:t>
            </a:r>
            <a:r>
              <a:rPr lang="en-US" sz="1400" dirty="0" err="1"/>
              <a:t>dollors</a:t>
            </a:r>
            <a:r>
              <a:rPr lang="en-US" sz="1400" dirty="0"/>
              <a:t> </a:t>
            </a:r>
          </a:p>
          <a:p>
            <a:r>
              <a:rPr lang="en-US" sz="1400" dirty="0"/>
              <a:t>2. '</a:t>
            </a:r>
            <a:r>
              <a:rPr lang="en-US" sz="1400" dirty="0" err="1"/>
              <a:t>Balance_Frequency</a:t>
            </a:r>
            <a:r>
              <a:rPr lang="en-US" sz="1400" dirty="0"/>
              <a:t>' for most customers is updated frequently ~1 </a:t>
            </a:r>
          </a:p>
          <a:p>
            <a:r>
              <a:rPr lang="en-US" sz="1400" dirty="0"/>
              <a:t>3. For 'PURCHASES_FREQUENCY', there are two distinct group of customers </a:t>
            </a:r>
          </a:p>
          <a:p>
            <a:r>
              <a:rPr lang="en-US" sz="1400" dirty="0"/>
              <a:t>4. For 'ONEOFF_PURCHASES_FREQUENCY' and 'PURCHASES_INSTALLMENT_FREQUENCY' most users</a:t>
            </a:r>
          </a:p>
          <a:p>
            <a:r>
              <a:rPr lang="en-US" sz="1400" dirty="0"/>
              <a:t>don't do one off </a:t>
            </a:r>
            <a:r>
              <a:rPr lang="en-US" sz="1400" dirty="0" err="1"/>
              <a:t>puchases</a:t>
            </a:r>
            <a:r>
              <a:rPr lang="en-US" sz="1400" dirty="0"/>
              <a:t> or installment purchases frequently </a:t>
            </a:r>
          </a:p>
          <a:p>
            <a:r>
              <a:rPr lang="en-US" sz="1400" dirty="0"/>
              <a:t>5. Very small number of customers pay their balance in full 'PRC_FULL_PAYMENT'~0 6. Credit limit </a:t>
            </a:r>
          </a:p>
          <a:p>
            <a:r>
              <a:rPr lang="en-US" sz="1400" dirty="0"/>
              <a:t>average is around $4500 7. Most customers are ~11 or ~12 years tenure </a:t>
            </a:r>
            <a:endParaRPr lang="en-IN" sz="1400" dirty="0"/>
          </a:p>
        </p:txBody>
      </p:sp>
      <p:pic>
        <p:nvPicPr>
          <p:cNvPr id="9" name="Picture 8">
            <a:extLst>
              <a:ext uri="{FF2B5EF4-FFF2-40B4-BE49-F238E27FC236}">
                <a16:creationId xmlns:a16="http://schemas.microsoft.com/office/drawing/2014/main" id="{40B7562D-83AF-6803-5A1F-473DFACFFD29}"/>
              </a:ext>
            </a:extLst>
          </p:cNvPr>
          <p:cNvPicPr>
            <a:picLocks noChangeAspect="1"/>
          </p:cNvPicPr>
          <p:nvPr/>
        </p:nvPicPr>
        <p:blipFill>
          <a:blip r:embed="rId2"/>
          <a:stretch>
            <a:fillRect/>
          </a:stretch>
        </p:blipFill>
        <p:spPr>
          <a:xfrm>
            <a:off x="8891513" y="1967695"/>
            <a:ext cx="2264167" cy="4368155"/>
          </a:xfrm>
          <a:prstGeom prst="rect">
            <a:avLst/>
          </a:prstGeom>
        </p:spPr>
      </p:pic>
    </p:spTree>
    <p:extLst>
      <p:ext uri="{BB962C8B-B14F-4D97-AF65-F5344CB8AC3E}">
        <p14:creationId xmlns:p14="http://schemas.microsoft.com/office/powerpoint/2010/main" val="246756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A114-C088-0ABE-1839-9D859FD063EC}"/>
              </a:ext>
            </a:extLst>
          </p:cNvPr>
          <p:cNvSpPr>
            <a:spLocks noGrp="1"/>
          </p:cNvSpPr>
          <p:nvPr>
            <p:ph type="title"/>
          </p:nvPr>
        </p:nvSpPr>
        <p:spPr/>
        <p:txBody>
          <a:bodyPr>
            <a:normAutofit/>
          </a:bodyPr>
          <a:lstStyle/>
          <a:p>
            <a:r>
              <a:rPr lang="en-IN" sz="2400" b="0" i="0" dirty="0">
                <a:solidFill>
                  <a:srgbClr val="222222"/>
                </a:solidFill>
                <a:effectLst/>
                <a:latin typeface="Arial" panose="020B0604020202020204" pitchFamily="34" charset="0"/>
              </a:rPr>
              <a:t> </a:t>
            </a:r>
            <a:r>
              <a:rPr lang="en-IN" sz="2400" b="0" i="0" dirty="0">
                <a:solidFill>
                  <a:srgbClr val="222222"/>
                </a:solidFill>
                <a:effectLst/>
              </a:rPr>
              <a:t>DATA VISUALIZATION</a:t>
            </a:r>
            <a:endParaRPr lang="en-IN" sz="2400" dirty="0"/>
          </a:p>
        </p:txBody>
      </p:sp>
      <p:sp>
        <p:nvSpPr>
          <p:cNvPr id="3" name="Content Placeholder 2">
            <a:extLst>
              <a:ext uri="{FF2B5EF4-FFF2-40B4-BE49-F238E27FC236}">
                <a16:creationId xmlns:a16="http://schemas.microsoft.com/office/drawing/2014/main" id="{F999EB11-2B71-D770-1154-13FC889D9BFB}"/>
              </a:ext>
            </a:extLst>
          </p:cNvPr>
          <p:cNvSpPr>
            <a:spLocks noGrp="1"/>
          </p:cNvSpPr>
          <p:nvPr>
            <p:ph idx="1"/>
          </p:nvPr>
        </p:nvSpPr>
        <p:spPr/>
        <p:txBody>
          <a:bodyPr/>
          <a:lstStyle/>
          <a:p>
            <a:r>
              <a:rPr lang="en-US" sz="1800" b="1" dirty="0">
                <a:latin typeface="+mj-lt"/>
              </a:rPr>
              <a:t>Insights </a:t>
            </a:r>
          </a:p>
          <a:p>
            <a:r>
              <a:rPr lang="en-US" sz="1400" dirty="0"/>
              <a:t>1. 'PURCHASES' have high correlation between</a:t>
            </a:r>
          </a:p>
          <a:p>
            <a:r>
              <a:rPr lang="en-US" sz="1400" dirty="0"/>
              <a:t>one-off purchases, 'installment purchases, </a:t>
            </a:r>
          </a:p>
          <a:p>
            <a:r>
              <a:rPr lang="en-US" sz="1400" dirty="0"/>
              <a:t>purchase transactions and payments. </a:t>
            </a:r>
          </a:p>
          <a:p>
            <a:r>
              <a:rPr lang="en-US" sz="1400" dirty="0"/>
              <a:t>2. Strong Positive Correlation between </a:t>
            </a:r>
          </a:p>
          <a:p>
            <a:r>
              <a:rPr lang="en-US" sz="1400" dirty="0"/>
              <a:t>'PURCHASES_FREQUENCY' and </a:t>
            </a:r>
          </a:p>
          <a:p>
            <a:r>
              <a:rPr lang="en-US" sz="1400" dirty="0"/>
              <a:t>'PURCHASES_INSTALLMENT_FREQUENCY'</a:t>
            </a:r>
            <a:endParaRPr lang="en-IN" sz="1400" dirty="0"/>
          </a:p>
        </p:txBody>
      </p:sp>
      <p:pic>
        <p:nvPicPr>
          <p:cNvPr id="5" name="Picture 4">
            <a:extLst>
              <a:ext uri="{FF2B5EF4-FFF2-40B4-BE49-F238E27FC236}">
                <a16:creationId xmlns:a16="http://schemas.microsoft.com/office/drawing/2014/main" id="{EE8B3D11-32A6-9DC1-7124-2A1141A0404F}"/>
              </a:ext>
            </a:extLst>
          </p:cNvPr>
          <p:cNvPicPr>
            <a:picLocks noChangeAspect="1"/>
          </p:cNvPicPr>
          <p:nvPr/>
        </p:nvPicPr>
        <p:blipFill>
          <a:blip r:embed="rId2"/>
          <a:stretch>
            <a:fillRect/>
          </a:stretch>
        </p:blipFill>
        <p:spPr>
          <a:xfrm>
            <a:off x="5937813" y="2108201"/>
            <a:ext cx="5217867" cy="3655479"/>
          </a:xfrm>
          <a:prstGeom prst="rect">
            <a:avLst/>
          </a:prstGeom>
        </p:spPr>
      </p:pic>
    </p:spTree>
    <p:extLst>
      <p:ext uri="{BB962C8B-B14F-4D97-AF65-F5344CB8AC3E}">
        <p14:creationId xmlns:p14="http://schemas.microsoft.com/office/powerpoint/2010/main" val="334674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5DCA-EFCF-B284-A9E5-0A00D1D837A2}"/>
              </a:ext>
            </a:extLst>
          </p:cNvPr>
          <p:cNvSpPr>
            <a:spLocks noGrp="1"/>
          </p:cNvSpPr>
          <p:nvPr>
            <p:ph type="title"/>
          </p:nvPr>
        </p:nvSpPr>
        <p:spPr/>
        <p:txBody>
          <a:bodyPr>
            <a:normAutofit/>
          </a:bodyPr>
          <a:lstStyle/>
          <a:p>
            <a:r>
              <a:rPr lang="en-US" sz="2400" b="0" i="0" dirty="0">
                <a:solidFill>
                  <a:srgbClr val="222222"/>
                </a:solidFill>
                <a:effectLst/>
              </a:rPr>
              <a:t>PRINCIPAL COMPONENT ANALYSIS (PCA)</a:t>
            </a:r>
            <a:endParaRPr lang="en-IN" sz="2400" dirty="0"/>
          </a:p>
        </p:txBody>
      </p:sp>
      <p:sp>
        <p:nvSpPr>
          <p:cNvPr id="3" name="Content Placeholder 2">
            <a:extLst>
              <a:ext uri="{FF2B5EF4-FFF2-40B4-BE49-F238E27FC236}">
                <a16:creationId xmlns:a16="http://schemas.microsoft.com/office/drawing/2014/main" id="{DEFCE748-1AAF-A9EE-94B9-A8399AC468F9}"/>
              </a:ext>
            </a:extLst>
          </p:cNvPr>
          <p:cNvSpPr>
            <a:spLocks noGrp="1"/>
          </p:cNvSpPr>
          <p:nvPr>
            <p:ph idx="1"/>
          </p:nvPr>
        </p:nvSpPr>
        <p:spPr>
          <a:xfrm>
            <a:off x="1097280" y="2119776"/>
            <a:ext cx="10058400" cy="3760891"/>
          </a:xfrm>
        </p:spPr>
        <p:txBody>
          <a:bodyPr/>
          <a:lstStyle/>
          <a:p>
            <a:pPr>
              <a:buFont typeface="Arial" panose="020B0604020202020204" pitchFamily="34" charset="0"/>
              <a:buChar char="•"/>
            </a:pPr>
            <a:r>
              <a:rPr lang="en-US" sz="1600" b="0" i="0" dirty="0">
                <a:solidFill>
                  <a:srgbClr val="222222"/>
                </a:solidFill>
                <a:effectLst/>
              </a:rPr>
              <a:t>PCA is an unsupervised machine learning algorithm.</a:t>
            </a:r>
          </a:p>
          <a:p>
            <a:pPr>
              <a:buFont typeface="Arial" panose="020B0604020202020204" pitchFamily="34" charset="0"/>
              <a:buChar char="•"/>
            </a:pPr>
            <a:r>
              <a:rPr lang="en-US" sz="1600" b="0" i="0" dirty="0">
                <a:solidFill>
                  <a:srgbClr val="222222"/>
                </a:solidFill>
                <a:effectLst/>
              </a:rPr>
              <a:t>PCA performs dimensionality reductions while attempting at keeping the original.</a:t>
            </a:r>
          </a:p>
          <a:p>
            <a:pPr>
              <a:buFont typeface="Arial" panose="020B0604020202020204" pitchFamily="34" charset="0"/>
              <a:buChar char="•"/>
            </a:pPr>
            <a:r>
              <a:rPr lang="en-US" sz="1600" b="0" i="0" dirty="0">
                <a:solidFill>
                  <a:srgbClr val="222222"/>
                </a:solidFill>
                <a:effectLst/>
              </a:rPr>
              <a:t>PCA works by trying to find a new set of features called components.</a:t>
            </a:r>
          </a:p>
          <a:p>
            <a:pPr>
              <a:buFont typeface="Arial" panose="020B0604020202020204" pitchFamily="34" charset="0"/>
              <a:buChar char="•"/>
            </a:pPr>
            <a:r>
              <a:rPr lang="en-US" sz="1600" b="0" i="0" dirty="0">
                <a:solidFill>
                  <a:srgbClr val="222222"/>
                </a:solidFill>
                <a:effectLst/>
              </a:rPr>
              <a:t>Components are composites of the uncorrelated given input features.</a:t>
            </a:r>
            <a:endParaRPr lang="en-IN" sz="1600" dirty="0"/>
          </a:p>
        </p:txBody>
      </p:sp>
      <p:pic>
        <p:nvPicPr>
          <p:cNvPr id="5" name="Picture 4">
            <a:extLst>
              <a:ext uri="{FF2B5EF4-FFF2-40B4-BE49-F238E27FC236}">
                <a16:creationId xmlns:a16="http://schemas.microsoft.com/office/drawing/2014/main" id="{BC092241-EF21-DB77-BA4B-E28596271009}"/>
              </a:ext>
            </a:extLst>
          </p:cNvPr>
          <p:cNvPicPr>
            <a:picLocks noChangeAspect="1"/>
          </p:cNvPicPr>
          <p:nvPr/>
        </p:nvPicPr>
        <p:blipFill>
          <a:blip r:embed="rId2"/>
          <a:stretch>
            <a:fillRect/>
          </a:stretch>
        </p:blipFill>
        <p:spPr>
          <a:xfrm>
            <a:off x="8356923" y="1990846"/>
            <a:ext cx="2455444" cy="4201610"/>
          </a:xfrm>
          <a:prstGeom prst="rect">
            <a:avLst/>
          </a:prstGeom>
        </p:spPr>
      </p:pic>
    </p:spTree>
    <p:extLst>
      <p:ext uri="{BB962C8B-B14F-4D97-AF65-F5344CB8AC3E}">
        <p14:creationId xmlns:p14="http://schemas.microsoft.com/office/powerpoint/2010/main" val="210502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5AED-7A69-4DAA-36D8-CB805D4E5650}"/>
              </a:ext>
            </a:extLst>
          </p:cNvPr>
          <p:cNvSpPr>
            <a:spLocks noGrp="1"/>
          </p:cNvSpPr>
          <p:nvPr>
            <p:ph type="title"/>
          </p:nvPr>
        </p:nvSpPr>
        <p:spPr/>
        <p:txBody>
          <a:bodyPr>
            <a:normAutofit/>
          </a:bodyPr>
          <a:lstStyle/>
          <a:p>
            <a:r>
              <a:rPr lang="en-IN" sz="2400" b="0" i="0" dirty="0">
                <a:solidFill>
                  <a:srgbClr val="222222"/>
                </a:solidFill>
                <a:effectLst/>
              </a:rPr>
              <a:t>Model Evaluation</a:t>
            </a:r>
            <a:endParaRPr lang="en-IN" sz="2400" dirty="0"/>
          </a:p>
        </p:txBody>
      </p:sp>
      <p:sp>
        <p:nvSpPr>
          <p:cNvPr id="3" name="Content Placeholder 2">
            <a:extLst>
              <a:ext uri="{FF2B5EF4-FFF2-40B4-BE49-F238E27FC236}">
                <a16:creationId xmlns:a16="http://schemas.microsoft.com/office/drawing/2014/main" id="{DEA269C2-41A0-D0DE-6DC1-277722673DE7}"/>
              </a:ext>
            </a:extLst>
          </p:cNvPr>
          <p:cNvSpPr>
            <a:spLocks noGrp="1"/>
          </p:cNvSpPr>
          <p:nvPr>
            <p:ph idx="1"/>
          </p:nvPr>
        </p:nvSpPr>
        <p:spPr/>
        <p:txBody>
          <a:bodyPr>
            <a:normAutofit/>
          </a:bodyPr>
          <a:lstStyle/>
          <a:p>
            <a:r>
              <a:rPr lang="en-US" sz="1400" b="1" i="0" dirty="0">
                <a:solidFill>
                  <a:srgbClr val="222222"/>
                </a:solidFill>
                <a:effectLst/>
                <a:latin typeface="+mj-lt"/>
              </a:rPr>
              <a:t>K-Mean Clustering</a:t>
            </a:r>
          </a:p>
          <a:p>
            <a:r>
              <a:rPr lang="en-US" sz="1400" b="0" i="0" dirty="0">
                <a:solidFill>
                  <a:srgbClr val="222222"/>
                </a:solidFill>
                <a:effectLst/>
              </a:rPr>
              <a:t>`K-means` is an unsupervised learning algorithm (clustering). K-means works by grouping some data points together (clustering) in an unsupervised. The algorithm groups observations with similar attribute values together by measuring the Euclidian distance between points.</a:t>
            </a:r>
          </a:p>
          <a:p>
            <a:r>
              <a:rPr lang="en-US" sz="1400" dirty="0">
                <a:solidFill>
                  <a:srgbClr val="222222"/>
                </a:solidFill>
              </a:rPr>
              <a:t>-Elbow method is customer check how many clusters are best for my</a:t>
            </a:r>
          </a:p>
          <a:p>
            <a:r>
              <a:rPr lang="en-US" sz="1400" dirty="0">
                <a:solidFill>
                  <a:srgbClr val="222222"/>
                </a:solidFill>
              </a:rPr>
              <a:t>Model. Here you can clearly see its 4.</a:t>
            </a:r>
          </a:p>
          <a:p>
            <a:endParaRPr lang="en-US" sz="1400" dirty="0">
              <a:solidFill>
                <a:srgbClr val="222222"/>
              </a:solidFill>
            </a:endParaRPr>
          </a:p>
          <a:p>
            <a:pPr marL="0" indent="0">
              <a:buNone/>
            </a:pPr>
            <a:r>
              <a:rPr lang="en-US" sz="1400" dirty="0">
                <a:solidFill>
                  <a:srgbClr val="222222"/>
                </a:solidFill>
              </a:rPr>
              <a:t>-The score is impressive which means our cluster are neither </a:t>
            </a:r>
          </a:p>
          <a:p>
            <a:pPr marL="0" indent="0">
              <a:buNone/>
            </a:pPr>
            <a:r>
              <a:rPr lang="en-US" sz="1400" dirty="0">
                <a:solidFill>
                  <a:srgbClr val="222222"/>
                </a:solidFill>
              </a:rPr>
              <a:t>overlapping nor tight clusters.</a:t>
            </a:r>
          </a:p>
        </p:txBody>
      </p:sp>
      <p:pic>
        <p:nvPicPr>
          <p:cNvPr id="7" name="Picture 6">
            <a:extLst>
              <a:ext uri="{FF2B5EF4-FFF2-40B4-BE49-F238E27FC236}">
                <a16:creationId xmlns:a16="http://schemas.microsoft.com/office/drawing/2014/main" id="{CA19EA06-5BC7-378C-073A-2A6633785FE2}"/>
              </a:ext>
            </a:extLst>
          </p:cNvPr>
          <p:cNvPicPr>
            <a:picLocks noChangeAspect="1"/>
          </p:cNvPicPr>
          <p:nvPr/>
        </p:nvPicPr>
        <p:blipFill>
          <a:blip r:embed="rId2"/>
          <a:stretch>
            <a:fillRect/>
          </a:stretch>
        </p:blipFill>
        <p:spPr>
          <a:xfrm>
            <a:off x="6444939" y="3032567"/>
            <a:ext cx="4710741" cy="3102015"/>
          </a:xfrm>
          <a:prstGeom prst="rect">
            <a:avLst/>
          </a:prstGeom>
        </p:spPr>
      </p:pic>
      <p:pic>
        <p:nvPicPr>
          <p:cNvPr id="9" name="Picture 8">
            <a:extLst>
              <a:ext uri="{FF2B5EF4-FFF2-40B4-BE49-F238E27FC236}">
                <a16:creationId xmlns:a16="http://schemas.microsoft.com/office/drawing/2014/main" id="{A81B39D4-B7F4-ED14-143A-8ECFBFE815A6}"/>
              </a:ext>
            </a:extLst>
          </p:cNvPr>
          <p:cNvPicPr>
            <a:picLocks noChangeAspect="1"/>
          </p:cNvPicPr>
          <p:nvPr/>
        </p:nvPicPr>
        <p:blipFill>
          <a:blip r:embed="rId3"/>
          <a:stretch>
            <a:fillRect/>
          </a:stretch>
        </p:blipFill>
        <p:spPr>
          <a:xfrm>
            <a:off x="1097280" y="4104640"/>
            <a:ext cx="4882087" cy="508000"/>
          </a:xfrm>
          <a:prstGeom prst="rect">
            <a:avLst/>
          </a:prstGeom>
        </p:spPr>
      </p:pic>
    </p:spTree>
    <p:extLst>
      <p:ext uri="{BB962C8B-B14F-4D97-AF65-F5344CB8AC3E}">
        <p14:creationId xmlns:p14="http://schemas.microsoft.com/office/powerpoint/2010/main" val="428732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95CE-B983-92AA-94AF-23207EB21D9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0E18CFE-86BD-1755-82C0-44D914954683}"/>
              </a:ext>
            </a:extLst>
          </p:cNvPr>
          <p:cNvSpPr>
            <a:spLocks noGrp="1"/>
          </p:cNvSpPr>
          <p:nvPr>
            <p:ph idx="1"/>
          </p:nvPr>
        </p:nvSpPr>
        <p:spPr/>
        <p:txBody>
          <a:bodyPr/>
          <a:lstStyle/>
          <a:p>
            <a:r>
              <a:rPr lang="en-US" dirty="0"/>
              <a:t>the following plot should give us a better understanding on our clusters:</a:t>
            </a:r>
            <a:endParaRPr lang="en-IN" dirty="0"/>
          </a:p>
        </p:txBody>
      </p:sp>
    </p:spTree>
    <p:extLst>
      <p:ext uri="{BB962C8B-B14F-4D97-AF65-F5344CB8AC3E}">
        <p14:creationId xmlns:p14="http://schemas.microsoft.com/office/powerpoint/2010/main" val="335560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7A95-6A58-53BD-6EB7-FC752EAAD8D0}"/>
              </a:ext>
            </a:extLst>
          </p:cNvPr>
          <p:cNvSpPr>
            <a:spLocks noGrp="1"/>
          </p:cNvSpPr>
          <p:nvPr>
            <p:ph type="title"/>
          </p:nvPr>
        </p:nvSpPr>
        <p:spPr/>
        <p:txBody>
          <a:bodyPr>
            <a:normAutofit/>
          </a:bodyPr>
          <a:lstStyle/>
          <a:p>
            <a:r>
              <a:rPr lang="en-US" sz="2400" dirty="0"/>
              <a:t>Standard, Imputed Data vs Labels!</a:t>
            </a:r>
            <a:endParaRPr lang="en-IN" sz="2400" dirty="0"/>
          </a:p>
        </p:txBody>
      </p:sp>
      <p:pic>
        <p:nvPicPr>
          <p:cNvPr id="6" name="Content Placeholder 5">
            <a:extLst>
              <a:ext uri="{FF2B5EF4-FFF2-40B4-BE49-F238E27FC236}">
                <a16:creationId xmlns:a16="http://schemas.microsoft.com/office/drawing/2014/main" id="{5DE5B22E-03F2-27F6-8932-A9A84D6E42E0}"/>
              </a:ext>
            </a:extLst>
          </p:cNvPr>
          <p:cNvPicPr>
            <a:picLocks noGrp="1" noChangeAspect="1"/>
          </p:cNvPicPr>
          <p:nvPr>
            <p:ph idx="1"/>
          </p:nvPr>
        </p:nvPicPr>
        <p:blipFill>
          <a:blip r:embed="rId2"/>
          <a:stretch>
            <a:fillRect/>
          </a:stretch>
        </p:blipFill>
        <p:spPr>
          <a:xfrm>
            <a:off x="5459414" y="1048922"/>
            <a:ext cx="6089120" cy="5178258"/>
          </a:xfrm>
        </p:spPr>
      </p:pic>
      <p:sp>
        <p:nvSpPr>
          <p:cNvPr id="4" name="Text Placeholder 3">
            <a:extLst>
              <a:ext uri="{FF2B5EF4-FFF2-40B4-BE49-F238E27FC236}">
                <a16:creationId xmlns:a16="http://schemas.microsoft.com/office/drawing/2014/main" id="{5F24F847-A64F-1454-0568-A6559F3197D7}"/>
              </a:ext>
            </a:extLst>
          </p:cNvPr>
          <p:cNvSpPr>
            <a:spLocks noGrp="1"/>
          </p:cNvSpPr>
          <p:nvPr>
            <p:ph type="body" sz="half" idx="2"/>
          </p:nvPr>
        </p:nvSpPr>
        <p:spPr/>
        <p:txBody>
          <a:bodyPr/>
          <a:lstStyle/>
          <a:p>
            <a:r>
              <a:rPr lang="en-US" dirty="0"/>
              <a:t>The following plot should give us a better understanding on our clusters:</a:t>
            </a:r>
            <a:endParaRPr lang="en-IN" dirty="0"/>
          </a:p>
        </p:txBody>
      </p:sp>
    </p:spTree>
    <p:extLst>
      <p:ext uri="{BB962C8B-B14F-4D97-AF65-F5344CB8AC3E}">
        <p14:creationId xmlns:p14="http://schemas.microsoft.com/office/powerpoint/2010/main" val="243820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26C6-6A07-C4EB-82D5-A9432DCDECF4}"/>
              </a:ext>
            </a:extLst>
          </p:cNvPr>
          <p:cNvSpPr>
            <a:spLocks noGrp="1"/>
          </p:cNvSpPr>
          <p:nvPr>
            <p:ph type="title"/>
          </p:nvPr>
        </p:nvSpPr>
        <p:spPr/>
        <p:txBody>
          <a:bodyPr>
            <a:normAutofit/>
          </a:bodyPr>
          <a:lstStyle/>
          <a:p>
            <a:r>
              <a:rPr lang="en-US" sz="2400" dirty="0"/>
              <a:t>Standard, Imputed Data vs Labels!</a:t>
            </a:r>
            <a:endParaRPr lang="en-IN" sz="2400" dirty="0"/>
          </a:p>
        </p:txBody>
      </p:sp>
      <p:sp>
        <p:nvSpPr>
          <p:cNvPr id="3" name="Content Placeholder 2">
            <a:extLst>
              <a:ext uri="{FF2B5EF4-FFF2-40B4-BE49-F238E27FC236}">
                <a16:creationId xmlns:a16="http://schemas.microsoft.com/office/drawing/2014/main" id="{5E036B05-1A0F-DC2E-5AD1-413D3B808D8D}"/>
              </a:ext>
            </a:extLst>
          </p:cNvPr>
          <p:cNvSpPr>
            <a:spLocks noGrp="1"/>
          </p:cNvSpPr>
          <p:nvPr>
            <p:ph idx="1"/>
          </p:nvPr>
        </p:nvSpPr>
        <p:spPr/>
        <p:txBody>
          <a:bodyPr>
            <a:noAutofit/>
          </a:bodyPr>
          <a:lstStyle/>
          <a:p>
            <a:r>
              <a:rPr lang="en-US" sz="1600" dirty="0"/>
              <a:t>Wow! now we are talking. I know it's hard to read, but I just want you to notice these points:</a:t>
            </a:r>
          </a:p>
          <a:p>
            <a:r>
              <a:rPr lang="en-US" sz="1600" dirty="0"/>
              <a:t>Group 0 contains customers who have a good income (second highest BALANCE ) and are enjoying it! they purchase a lot (highest PURCHASESFREQUENCY ), both in installments and in one-go. let's call them Bourgeoisie! </a:t>
            </a:r>
          </a:p>
          <a:p>
            <a:r>
              <a:rPr lang="en-US" sz="1600" dirty="0"/>
              <a:t>Group 1 contains customers who don't make a lot of money (look at their BALANCE , it is the lowest of all) but this </a:t>
            </a:r>
            <a:r>
              <a:rPr lang="en-US" sz="1600" dirty="0" err="1"/>
              <a:t>doen't</a:t>
            </a:r>
            <a:r>
              <a:rPr lang="en-US" sz="1600" dirty="0"/>
              <a:t> keep them away from purchasing stuff! in terms of PURCHASES , they are the second class. how do they do this? take a closer look: they don't buy stuff in one go (they have lowest </a:t>
            </a:r>
            <a:r>
              <a:rPr lang="en-US" sz="1600" dirty="0" err="1"/>
              <a:t>ammount</a:t>
            </a:r>
            <a:r>
              <a:rPr lang="en-US" sz="1600" dirty="0"/>
              <a:t> of ONEOFF_PURCHASES and ONEOFF PURCHASES FREQUENCY ) their key to success is instalments! It's easy: if you don't make enough money to buy stuff in one go, just pay over a period of time. (They have highest values of INSTALLMENTSPURCHASES and PURCHASESINSTALLMENTSFREQUENCY I refer to these people as Dreamers because although they don't make much money, lack of money doesn't prevent them from reaching for their dreams! </a:t>
            </a:r>
          </a:p>
        </p:txBody>
      </p:sp>
    </p:spTree>
    <p:extLst>
      <p:ext uri="{BB962C8B-B14F-4D97-AF65-F5344CB8AC3E}">
        <p14:creationId xmlns:p14="http://schemas.microsoft.com/office/powerpoint/2010/main" val="212148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FE83-4B3F-0A13-CA62-649A76D3305B}"/>
              </a:ext>
            </a:extLst>
          </p:cNvPr>
          <p:cNvSpPr>
            <a:spLocks noGrp="1"/>
          </p:cNvSpPr>
          <p:nvPr>
            <p:ph type="title"/>
          </p:nvPr>
        </p:nvSpPr>
        <p:spPr/>
        <p:txBody>
          <a:bodyPr>
            <a:normAutofit/>
          </a:bodyPr>
          <a:lstStyle/>
          <a:p>
            <a:r>
              <a:rPr lang="en-US" sz="2400" dirty="0"/>
              <a:t>Standard, Imputed Data vs Labels!</a:t>
            </a:r>
            <a:endParaRPr lang="en-IN" sz="2400" dirty="0"/>
          </a:p>
        </p:txBody>
      </p:sp>
      <p:sp>
        <p:nvSpPr>
          <p:cNvPr id="3" name="Content Placeholder 2">
            <a:extLst>
              <a:ext uri="{FF2B5EF4-FFF2-40B4-BE49-F238E27FC236}">
                <a16:creationId xmlns:a16="http://schemas.microsoft.com/office/drawing/2014/main" id="{F7A78DA2-DC42-298F-7ECD-77751C2C383C}"/>
              </a:ext>
            </a:extLst>
          </p:cNvPr>
          <p:cNvSpPr>
            <a:spLocks noGrp="1"/>
          </p:cNvSpPr>
          <p:nvPr>
            <p:ph idx="1"/>
          </p:nvPr>
        </p:nvSpPr>
        <p:spPr/>
        <p:txBody>
          <a:bodyPr>
            <a:normAutofit/>
          </a:bodyPr>
          <a:lstStyle/>
          <a:p>
            <a:r>
              <a:rPr lang="en-US" sz="1700" dirty="0"/>
              <a:t>Group 2 is mysterious. look at them! they have highest BALANCE , but lowest PURCHASE of all! it seems they only use their fortunes when they want pay in advance (highest CASHADVANCE , CASHADVANCEFREQUENCY and CASHADVANCETRX ). A cash advance is a service provided by most credit card and charge card issuers. The service allows cardholders to withdraw cash, either through an ATM or over the counter at a bank or other financial agency, up to a certain limit. For a credit card, this will be the credit limit (or some percentage of it). so, these guys don't use their credit cards to buy stuff, instead, they get </a:t>
            </a:r>
            <a:r>
              <a:rPr lang="en-US" sz="1700" dirty="0" err="1"/>
              <a:t>chash</a:t>
            </a:r>
            <a:r>
              <a:rPr lang="en-US" sz="1700" dirty="0"/>
              <a:t> from ATMs to do so. why? it is </a:t>
            </a:r>
            <a:r>
              <a:rPr lang="en-US" sz="1700" dirty="0" err="1"/>
              <a:t>beause</a:t>
            </a:r>
            <a:r>
              <a:rPr lang="en-US" sz="1700" dirty="0"/>
              <a:t> they want to buy something illegal? Let's just call them The Mafia for now. </a:t>
            </a:r>
          </a:p>
          <a:p>
            <a:r>
              <a:rPr lang="en-US" sz="1700" dirty="0"/>
              <a:t>Group 3 shows customers who are not very rich, and don't take risks. their BALANCE (amount left in their account to make purchases) is below average, and they don't purchase much. (their PURCHASES is below average as well, and their PURCHASE FREQUENCY is very low.) I call these people </a:t>
            </a:r>
            <a:r>
              <a:rPr lang="en-US" sz="1700" dirty="0" err="1"/>
              <a:t>Economicals</a:t>
            </a:r>
            <a:r>
              <a:rPr lang="en-US" sz="1700" dirty="0"/>
              <a:t>. to them, every penny is important.</a:t>
            </a:r>
            <a:endParaRPr lang="en-IN" sz="1700" dirty="0"/>
          </a:p>
          <a:p>
            <a:endParaRPr lang="en-IN" dirty="0"/>
          </a:p>
        </p:txBody>
      </p:sp>
    </p:spTree>
    <p:extLst>
      <p:ext uri="{BB962C8B-B14F-4D97-AF65-F5344CB8AC3E}">
        <p14:creationId xmlns:p14="http://schemas.microsoft.com/office/powerpoint/2010/main" val="121212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964E-8464-7B05-D44A-FEF873C0FCB9}"/>
              </a:ext>
            </a:extLst>
          </p:cNvPr>
          <p:cNvSpPr>
            <a:spLocks noGrp="1"/>
          </p:cNvSpPr>
          <p:nvPr>
            <p:ph type="title"/>
          </p:nvPr>
        </p:nvSpPr>
        <p:spPr/>
        <p:txBody>
          <a:bodyPr/>
          <a:lstStyle/>
          <a:p>
            <a:r>
              <a:rPr lang="en-US" dirty="0"/>
              <a:t>Let do some more EDA </a:t>
            </a:r>
            <a:endParaRPr lang="en-IN" dirty="0"/>
          </a:p>
        </p:txBody>
      </p:sp>
      <p:sp>
        <p:nvSpPr>
          <p:cNvPr id="3" name="Content Placeholder 2">
            <a:extLst>
              <a:ext uri="{FF2B5EF4-FFF2-40B4-BE49-F238E27FC236}">
                <a16:creationId xmlns:a16="http://schemas.microsoft.com/office/drawing/2014/main" id="{D0BD0BDA-4F67-1D82-C1F2-F85F213EFBA7}"/>
              </a:ext>
            </a:extLst>
          </p:cNvPr>
          <p:cNvSpPr>
            <a:spLocks noGrp="1"/>
          </p:cNvSpPr>
          <p:nvPr>
            <p:ph idx="1"/>
          </p:nvPr>
        </p:nvSpPr>
        <p:spPr/>
        <p:txBody>
          <a:bodyPr/>
          <a:lstStyle/>
          <a:p>
            <a:r>
              <a:rPr lang="en-US" dirty="0"/>
              <a:t>Evaluating our hypothesis now, </a:t>
            </a:r>
          </a:p>
          <a:p>
            <a:r>
              <a:rPr lang="en-US" dirty="0"/>
              <a:t>I want to plot our data using only BALANCE and PURCHASES. this is my hypothesis:</a:t>
            </a:r>
          </a:p>
          <a:p>
            <a:endParaRPr lang="en-US" dirty="0"/>
          </a:p>
          <a:p>
            <a:r>
              <a:rPr lang="en-US" dirty="0"/>
              <a:t>If BALANCE is high and PURCHASES is high ➡ Class 0 (Bourgeoisie 🛍) </a:t>
            </a:r>
          </a:p>
          <a:p>
            <a:r>
              <a:rPr lang="en-US" dirty="0"/>
              <a:t>If BALANCE is low and PURCHASES is high ➡ Class 1 (Dreamers ✨) </a:t>
            </a:r>
          </a:p>
          <a:p>
            <a:r>
              <a:rPr lang="en-US" dirty="0"/>
              <a:t>If BALANCE is high and PURCHASES is low ➡ Class 2 (The Mafia 🕶) </a:t>
            </a:r>
          </a:p>
          <a:p>
            <a:r>
              <a:rPr lang="en-US" dirty="0"/>
              <a:t>If BALANCE is low and PURCHASES is low Class 3 (</a:t>
            </a:r>
            <a:r>
              <a:rPr lang="en-US" dirty="0" err="1"/>
              <a:t>Economicals</a:t>
            </a:r>
            <a:r>
              <a:rPr lang="en-US" dirty="0"/>
              <a:t> 💲)</a:t>
            </a:r>
            <a:endParaRPr lang="en-IN" dirty="0"/>
          </a:p>
        </p:txBody>
      </p:sp>
    </p:spTree>
    <p:extLst>
      <p:ext uri="{BB962C8B-B14F-4D97-AF65-F5344CB8AC3E}">
        <p14:creationId xmlns:p14="http://schemas.microsoft.com/office/powerpoint/2010/main" val="339632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0720-E4F9-BB91-26FF-74EC5C865F5D}"/>
              </a:ext>
            </a:extLst>
          </p:cNvPr>
          <p:cNvSpPr>
            <a:spLocks noGrp="1"/>
          </p:cNvSpPr>
          <p:nvPr>
            <p:ph type="title"/>
          </p:nvPr>
        </p:nvSpPr>
        <p:spPr/>
        <p:txBody>
          <a:bodyPr>
            <a:normAutofit/>
          </a:bodyPr>
          <a:lstStyle/>
          <a:p>
            <a:r>
              <a:rPr lang="en-IN" sz="2800" dirty="0"/>
              <a:t>WHAT IS MARKET SEGMENTATION? </a:t>
            </a:r>
          </a:p>
        </p:txBody>
      </p:sp>
      <p:sp>
        <p:nvSpPr>
          <p:cNvPr id="3" name="Content Placeholder 2">
            <a:extLst>
              <a:ext uri="{FF2B5EF4-FFF2-40B4-BE49-F238E27FC236}">
                <a16:creationId xmlns:a16="http://schemas.microsoft.com/office/drawing/2014/main" id="{A2BDF943-5F15-D03D-C494-FE2EC92358A8}"/>
              </a:ext>
            </a:extLst>
          </p:cNvPr>
          <p:cNvSpPr>
            <a:spLocks noGrp="1"/>
          </p:cNvSpPr>
          <p:nvPr>
            <p:ph idx="1"/>
          </p:nvPr>
        </p:nvSpPr>
        <p:spPr/>
        <p:txBody>
          <a:bodyPr/>
          <a:lstStyle/>
          <a:p>
            <a:r>
              <a:rPr lang="en-US" dirty="0"/>
              <a:t>In marketing, market segmentation is the process of dividing a broad consumer or business market, normally consisting of existing and potential customers, into subgroups of consumers based on some type of shared characteristics. </a:t>
            </a:r>
            <a:endParaRPr lang="en-IN" dirty="0"/>
          </a:p>
        </p:txBody>
      </p:sp>
    </p:spTree>
    <p:extLst>
      <p:ext uri="{BB962C8B-B14F-4D97-AF65-F5344CB8AC3E}">
        <p14:creationId xmlns:p14="http://schemas.microsoft.com/office/powerpoint/2010/main" val="124134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3AB5-B6F0-D277-A9B9-057045758DBB}"/>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041540D-62EA-9524-F9C7-E284E779A4CC}"/>
              </a:ext>
            </a:extLst>
          </p:cNvPr>
          <p:cNvPicPr>
            <a:picLocks noGrp="1" noChangeAspect="1"/>
          </p:cNvPicPr>
          <p:nvPr>
            <p:ph idx="1"/>
          </p:nvPr>
        </p:nvPicPr>
        <p:blipFill>
          <a:blip r:embed="rId2"/>
          <a:stretch>
            <a:fillRect/>
          </a:stretch>
        </p:blipFill>
        <p:spPr>
          <a:xfrm>
            <a:off x="6057060" y="1409999"/>
            <a:ext cx="4732430" cy="4099915"/>
          </a:xfrm>
        </p:spPr>
      </p:pic>
      <p:sp>
        <p:nvSpPr>
          <p:cNvPr id="4" name="Text Placeholder 3">
            <a:extLst>
              <a:ext uri="{FF2B5EF4-FFF2-40B4-BE49-F238E27FC236}">
                <a16:creationId xmlns:a16="http://schemas.microsoft.com/office/drawing/2014/main" id="{3982B4E8-9C59-D3A3-8677-7947D9FFEAE4}"/>
              </a:ext>
            </a:extLst>
          </p:cNvPr>
          <p:cNvSpPr>
            <a:spLocks noGrp="1"/>
          </p:cNvSpPr>
          <p:nvPr>
            <p:ph type="body" sz="half" idx="2"/>
          </p:nvPr>
        </p:nvSpPr>
        <p:spPr/>
        <p:txBody>
          <a:bodyPr/>
          <a:lstStyle/>
          <a:p>
            <a:r>
              <a:rPr lang="en-US" dirty="0"/>
              <a:t>Looking at this plot, it is obvious that the mafia and </a:t>
            </a:r>
            <a:r>
              <a:rPr lang="en-US" dirty="0" err="1"/>
              <a:t>economicals</a:t>
            </a:r>
            <a:r>
              <a:rPr lang="en-US" dirty="0"/>
              <a:t> are purchasing less often than dreamers and Bourgeoisie </a:t>
            </a:r>
            <a:endParaRPr lang="en-IN" dirty="0"/>
          </a:p>
        </p:txBody>
      </p:sp>
    </p:spTree>
    <p:extLst>
      <p:ext uri="{BB962C8B-B14F-4D97-AF65-F5344CB8AC3E}">
        <p14:creationId xmlns:p14="http://schemas.microsoft.com/office/powerpoint/2010/main" val="177301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C714-7D5B-19CB-4231-9EFE1DE29B4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0CC50AE-1DD1-2F24-035D-ADF8A8789CD9}"/>
              </a:ext>
            </a:extLst>
          </p:cNvPr>
          <p:cNvPicPr>
            <a:picLocks noGrp="1" noChangeAspect="1"/>
          </p:cNvPicPr>
          <p:nvPr>
            <p:ph idx="1"/>
          </p:nvPr>
        </p:nvPicPr>
        <p:blipFill>
          <a:blip r:embed="rId2"/>
          <a:stretch>
            <a:fillRect/>
          </a:stretch>
        </p:blipFill>
        <p:spPr>
          <a:xfrm>
            <a:off x="6110405" y="1413809"/>
            <a:ext cx="4625741" cy="4092295"/>
          </a:xfrm>
        </p:spPr>
      </p:pic>
      <p:sp>
        <p:nvSpPr>
          <p:cNvPr id="4" name="Text Placeholder 3">
            <a:extLst>
              <a:ext uri="{FF2B5EF4-FFF2-40B4-BE49-F238E27FC236}">
                <a16:creationId xmlns:a16="http://schemas.microsoft.com/office/drawing/2014/main" id="{E835D91C-B800-4AEB-D122-A03EC3F1F517}"/>
              </a:ext>
            </a:extLst>
          </p:cNvPr>
          <p:cNvSpPr>
            <a:spLocks noGrp="1"/>
          </p:cNvSpPr>
          <p:nvPr>
            <p:ph type="body" sz="half" idx="2"/>
          </p:nvPr>
        </p:nvSpPr>
        <p:spPr/>
        <p:txBody>
          <a:bodyPr/>
          <a:lstStyle/>
          <a:p>
            <a:r>
              <a:rPr lang="en-US" dirty="0"/>
              <a:t>This plot shows how the dreamers are trying to buy whatever they </a:t>
            </a:r>
            <a:r>
              <a:rPr lang="en-US" dirty="0" err="1"/>
              <a:t>persue</a:t>
            </a:r>
            <a:r>
              <a:rPr lang="en-US" dirty="0"/>
              <a:t>, by buying first and paying later. </a:t>
            </a:r>
            <a:endParaRPr lang="en-IN" dirty="0"/>
          </a:p>
        </p:txBody>
      </p:sp>
    </p:spTree>
    <p:extLst>
      <p:ext uri="{BB962C8B-B14F-4D97-AF65-F5344CB8AC3E}">
        <p14:creationId xmlns:p14="http://schemas.microsoft.com/office/powerpoint/2010/main" val="340406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A92E-ECA0-453D-ECA3-7455D0A5CE28}"/>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A37CC261-05A4-7124-9844-6934EF195C47}"/>
              </a:ext>
            </a:extLst>
          </p:cNvPr>
          <p:cNvPicPr>
            <a:picLocks noGrp="1" noChangeAspect="1"/>
          </p:cNvPicPr>
          <p:nvPr>
            <p:ph idx="1"/>
          </p:nvPr>
        </p:nvPicPr>
        <p:blipFill>
          <a:blip r:embed="rId2"/>
          <a:stretch>
            <a:fillRect/>
          </a:stretch>
        </p:blipFill>
        <p:spPr>
          <a:xfrm>
            <a:off x="6057060" y="1413809"/>
            <a:ext cx="4732430" cy="4092295"/>
          </a:xfrm>
        </p:spPr>
      </p:pic>
      <p:sp>
        <p:nvSpPr>
          <p:cNvPr id="4" name="Text Placeholder 3">
            <a:extLst>
              <a:ext uri="{FF2B5EF4-FFF2-40B4-BE49-F238E27FC236}">
                <a16:creationId xmlns:a16="http://schemas.microsoft.com/office/drawing/2014/main" id="{850A8F8E-8C58-1D91-2AD2-3B3B912C0279}"/>
              </a:ext>
            </a:extLst>
          </p:cNvPr>
          <p:cNvSpPr>
            <a:spLocks noGrp="1"/>
          </p:cNvSpPr>
          <p:nvPr>
            <p:ph type="body" sz="half" idx="2"/>
          </p:nvPr>
        </p:nvSpPr>
        <p:spPr/>
        <p:txBody>
          <a:bodyPr/>
          <a:lstStyle/>
          <a:p>
            <a:r>
              <a:rPr lang="en-US" dirty="0"/>
              <a:t>Here, this plot shows that the infamous mafia are getting cash from ATMs more often than other groups. </a:t>
            </a:r>
            <a:endParaRPr lang="en-IN" dirty="0"/>
          </a:p>
        </p:txBody>
      </p:sp>
    </p:spTree>
    <p:extLst>
      <p:ext uri="{BB962C8B-B14F-4D97-AF65-F5344CB8AC3E}">
        <p14:creationId xmlns:p14="http://schemas.microsoft.com/office/powerpoint/2010/main" val="219972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713C-3D4D-FC6E-D21B-B0252EA7A79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7B4BB07-18A6-1F5F-CA3C-8C3D7F702B9A}"/>
              </a:ext>
            </a:extLst>
          </p:cNvPr>
          <p:cNvPicPr>
            <a:picLocks noGrp="1" noChangeAspect="1"/>
          </p:cNvPicPr>
          <p:nvPr>
            <p:ph idx="1"/>
          </p:nvPr>
        </p:nvPicPr>
        <p:blipFill>
          <a:blip r:embed="rId2"/>
          <a:stretch>
            <a:fillRect/>
          </a:stretch>
        </p:blipFill>
        <p:spPr>
          <a:xfrm>
            <a:off x="5946561" y="1429050"/>
            <a:ext cx="4953429" cy="4061812"/>
          </a:xfrm>
        </p:spPr>
      </p:pic>
      <p:sp>
        <p:nvSpPr>
          <p:cNvPr id="4" name="Text Placeholder 3">
            <a:extLst>
              <a:ext uri="{FF2B5EF4-FFF2-40B4-BE49-F238E27FC236}">
                <a16:creationId xmlns:a16="http://schemas.microsoft.com/office/drawing/2014/main" id="{E6EA75B0-BDC4-0A5B-4FBD-9FA47DAEF576}"/>
              </a:ext>
            </a:extLst>
          </p:cNvPr>
          <p:cNvSpPr>
            <a:spLocks noGrp="1"/>
          </p:cNvSpPr>
          <p:nvPr>
            <p:ph type="body" sz="half" idx="2"/>
          </p:nvPr>
        </p:nvSpPr>
        <p:spPr/>
        <p:txBody>
          <a:bodyPr/>
          <a:lstStyle/>
          <a:p>
            <a:r>
              <a:rPr lang="en-US" dirty="0"/>
              <a:t>The mafia and the Bourgeoisie has highest balance then others </a:t>
            </a:r>
            <a:endParaRPr lang="en-IN" dirty="0"/>
          </a:p>
        </p:txBody>
      </p:sp>
    </p:spTree>
    <p:extLst>
      <p:ext uri="{BB962C8B-B14F-4D97-AF65-F5344CB8AC3E}">
        <p14:creationId xmlns:p14="http://schemas.microsoft.com/office/powerpoint/2010/main" val="11840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697D-E4E7-0CC4-A2CF-C98FDB7AF1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0DA59E-8634-802F-F374-6888C0896578}"/>
              </a:ext>
            </a:extLst>
          </p:cNvPr>
          <p:cNvSpPr>
            <a:spLocks noGrp="1"/>
          </p:cNvSpPr>
          <p:nvPr>
            <p:ph idx="1"/>
          </p:nvPr>
        </p:nvSpPr>
        <p:spPr/>
        <p:txBody>
          <a:bodyPr/>
          <a:lstStyle/>
          <a:p>
            <a:r>
              <a:rPr lang="en-US" dirty="0"/>
              <a:t>It looks like my hypothesis was quite right. </a:t>
            </a:r>
          </a:p>
          <a:p>
            <a:r>
              <a:rPr lang="en-US" dirty="0"/>
              <a:t>In this plot, it is clear that: </a:t>
            </a:r>
          </a:p>
          <a:p>
            <a:pPr>
              <a:buFont typeface="Arial" panose="020B0604020202020204" pitchFamily="34" charset="0"/>
              <a:buChar char="•"/>
            </a:pPr>
            <a:r>
              <a:rPr lang="en-US" dirty="0"/>
              <a:t>People of Class 0 have high balance and purchase a lot </a:t>
            </a:r>
          </a:p>
          <a:p>
            <a:pPr>
              <a:buFont typeface="Arial" panose="020B0604020202020204" pitchFamily="34" charset="0"/>
              <a:buChar char="•"/>
            </a:pPr>
            <a:r>
              <a:rPr lang="en-US" dirty="0"/>
              <a:t>People of Class 1 spend a lot while they have low balance. </a:t>
            </a:r>
          </a:p>
          <a:p>
            <a:pPr>
              <a:buFont typeface="Arial" panose="020B0604020202020204" pitchFamily="34" charset="0"/>
              <a:buChar char="•"/>
            </a:pPr>
            <a:r>
              <a:rPr lang="en-US" dirty="0"/>
              <a:t>People of Class 2 have a low balance and spend less than others</a:t>
            </a:r>
          </a:p>
          <a:p>
            <a:pPr>
              <a:buFont typeface="Arial" panose="020B0604020202020204" pitchFamily="34" charset="0"/>
              <a:buChar char="•"/>
            </a:pPr>
            <a:r>
              <a:rPr lang="en-US" dirty="0"/>
              <a:t>People of Class 3 don't purchase much, although they have lots of money we can further investigate this hypothesis using some plots:</a:t>
            </a:r>
            <a:endParaRPr lang="en-IN" dirty="0"/>
          </a:p>
        </p:txBody>
      </p:sp>
    </p:spTree>
    <p:extLst>
      <p:ext uri="{BB962C8B-B14F-4D97-AF65-F5344CB8AC3E}">
        <p14:creationId xmlns:p14="http://schemas.microsoft.com/office/powerpoint/2010/main" val="45916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C618-8DA7-E7C9-A68C-71644F1726E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B88E2AA-0CC3-E49F-C1CE-EB8981743D95}"/>
              </a:ext>
            </a:extLst>
          </p:cNvPr>
          <p:cNvPicPr>
            <a:picLocks noGrp="1" noChangeAspect="1"/>
          </p:cNvPicPr>
          <p:nvPr>
            <p:ph idx="1"/>
          </p:nvPr>
        </p:nvPicPr>
        <p:blipFill>
          <a:blip r:embed="rId2"/>
          <a:stretch>
            <a:fillRect/>
          </a:stretch>
        </p:blipFill>
        <p:spPr>
          <a:xfrm>
            <a:off x="6015147" y="1394757"/>
            <a:ext cx="4816257" cy="4130398"/>
          </a:xfrm>
        </p:spPr>
      </p:pic>
      <p:sp>
        <p:nvSpPr>
          <p:cNvPr id="4" name="Text Placeholder 3">
            <a:extLst>
              <a:ext uri="{FF2B5EF4-FFF2-40B4-BE49-F238E27FC236}">
                <a16:creationId xmlns:a16="http://schemas.microsoft.com/office/drawing/2014/main" id="{CF03ED38-4757-1314-95A7-72B3B8F1CE46}"/>
              </a:ext>
            </a:extLst>
          </p:cNvPr>
          <p:cNvSpPr>
            <a:spLocks noGrp="1"/>
          </p:cNvSpPr>
          <p:nvPr>
            <p:ph type="body" sz="half" idx="2"/>
          </p:nvPr>
        </p:nvSpPr>
        <p:spPr/>
        <p:txBody>
          <a:bodyPr/>
          <a:lstStyle/>
          <a:p>
            <a:r>
              <a:rPr lang="en-IN" dirty="0"/>
              <a:t>This shows how my data is distributed in the clusters.</a:t>
            </a:r>
          </a:p>
        </p:txBody>
      </p:sp>
    </p:spTree>
    <p:extLst>
      <p:ext uri="{BB962C8B-B14F-4D97-AF65-F5344CB8AC3E}">
        <p14:creationId xmlns:p14="http://schemas.microsoft.com/office/powerpoint/2010/main" val="876023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01ED-9181-18B9-E9DC-E309E867F93F}"/>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EBCC33E9-691A-9BD3-E76C-FD70DBA6FA4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43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0720-E4F9-BB91-26FF-74EC5C865F5D}"/>
              </a:ext>
            </a:extLst>
          </p:cNvPr>
          <p:cNvSpPr>
            <a:spLocks noGrp="1"/>
          </p:cNvSpPr>
          <p:nvPr>
            <p:ph type="title"/>
          </p:nvPr>
        </p:nvSpPr>
        <p:spPr/>
        <p:txBody>
          <a:bodyPr>
            <a:normAutofit/>
          </a:bodyPr>
          <a:lstStyle/>
          <a:p>
            <a:r>
              <a:rPr lang="en-IN" sz="2400" dirty="0"/>
              <a:t>OBJECTIVE </a:t>
            </a:r>
          </a:p>
        </p:txBody>
      </p:sp>
      <p:sp>
        <p:nvSpPr>
          <p:cNvPr id="3" name="Content Placeholder 2">
            <a:extLst>
              <a:ext uri="{FF2B5EF4-FFF2-40B4-BE49-F238E27FC236}">
                <a16:creationId xmlns:a16="http://schemas.microsoft.com/office/drawing/2014/main" id="{A2BDF943-5F15-D03D-C494-FE2EC92358A8}"/>
              </a:ext>
            </a:extLst>
          </p:cNvPr>
          <p:cNvSpPr>
            <a:spLocks noGrp="1"/>
          </p:cNvSpPr>
          <p:nvPr>
            <p:ph idx="1"/>
          </p:nvPr>
        </p:nvSpPr>
        <p:spPr/>
        <p:txBody>
          <a:bodyPr/>
          <a:lstStyle/>
          <a:p>
            <a:r>
              <a:rPr lang="en-US" dirty="0"/>
              <a:t>A case requires to develop a customer segmentation to give recommendations like saving plans, loans, wealth management, etc. on target customers groups</a:t>
            </a:r>
          </a:p>
          <a:p>
            <a:endParaRPr lang="en-US" dirty="0"/>
          </a:p>
          <a:p>
            <a:endParaRPr lang="en-IN" dirty="0"/>
          </a:p>
        </p:txBody>
      </p:sp>
    </p:spTree>
    <p:extLst>
      <p:ext uri="{BB962C8B-B14F-4D97-AF65-F5344CB8AC3E}">
        <p14:creationId xmlns:p14="http://schemas.microsoft.com/office/powerpoint/2010/main" val="348645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9AD2-3660-7A02-3164-3B8FA3B7CF55}"/>
              </a:ext>
            </a:extLst>
          </p:cNvPr>
          <p:cNvSpPr>
            <a:spLocks noGrp="1"/>
          </p:cNvSpPr>
          <p:nvPr>
            <p:ph type="title"/>
          </p:nvPr>
        </p:nvSpPr>
        <p:spPr/>
        <p:txBody>
          <a:bodyPr>
            <a:normAutofit/>
          </a:bodyPr>
          <a:lstStyle/>
          <a:p>
            <a:r>
              <a:rPr lang="en-US" sz="2400" dirty="0"/>
              <a:t>THE PROBLEM STATEMENT AND BUSINESS CASE</a:t>
            </a:r>
            <a:endParaRPr lang="en-IN" sz="2400" dirty="0"/>
          </a:p>
        </p:txBody>
      </p:sp>
      <p:sp>
        <p:nvSpPr>
          <p:cNvPr id="3" name="Content Placeholder 2">
            <a:extLst>
              <a:ext uri="{FF2B5EF4-FFF2-40B4-BE49-F238E27FC236}">
                <a16:creationId xmlns:a16="http://schemas.microsoft.com/office/drawing/2014/main" id="{64951A2E-D867-AF6A-889F-9B663C69C134}"/>
              </a:ext>
            </a:extLst>
          </p:cNvPr>
          <p:cNvSpPr>
            <a:spLocks noGrp="1"/>
          </p:cNvSpPr>
          <p:nvPr>
            <p:ph idx="1"/>
          </p:nvPr>
        </p:nvSpPr>
        <p:spPr/>
        <p:txBody>
          <a:bodyPr/>
          <a:lstStyle/>
          <a:p>
            <a:pPr>
              <a:buFont typeface="Arial" panose="020B0604020202020204" pitchFamily="34" charset="0"/>
              <a:buChar char="•"/>
            </a:pPr>
            <a:r>
              <a:rPr lang="en-US" dirty="0"/>
              <a:t>In this project , I have search and collected data Kaggle which contains extensive data on the bank customers for the past 6 months. </a:t>
            </a:r>
          </a:p>
          <a:p>
            <a:pPr>
              <a:buFont typeface="Arial" panose="020B0604020202020204" pitchFamily="34" charset="0"/>
              <a:buChar char="•"/>
            </a:pPr>
            <a:r>
              <a:rPr lang="en-US" dirty="0"/>
              <a:t>Data includes transactions frequency, amount, tenure etc. </a:t>
            </a:r>
          </a:p>
          <a:p>
            <a:pPr>
              <a:buFont typeface="Arial" panose="020B0604020202020204" pitchFamily="34" charset="0"/>
              <a:buChar char="•"/>
            </a:pPr>
            <a:r>
              <a:rPr lang="en-US" dirty="0"/>
              <a:t>I like to leverage AI/ML to launch a targeted marketing ad campaign that is tailored to specific group of customers. </a:t>
            </a:r>
          </a:p>
          <a:p>
            <a:pPr>
              <a:buFont typeface="Arial" panose="020B0604020202020204" pitchFamily="34" charset="0"/>
              <a:buChar char="•"/>
            </a:pPr>
            <a:r>
              <a:rPr lang="en-US" dirty="0"/>
              <a:t>In order for this campaign to be successful, the bank has to divide its customers into at least 3 distinctive groups.</a:t>
            </a:r>
          </a:p>
          <a:p>
            <a:pPr>
              <a:buFont typeface="Arial" panose="020B0604020202020204" pitchFamily="34" charset="0"/>
              <a:buChar char="•"/>
            </a:pPr>
            <a:r>
              <a:rPr lang="en-US" dirty="0"/>
              <a:t>This process is known as "marketing segmentation" and it crucial for maximizing marketing campaign conversion rate. </a:t>
            </a:r>
            <a:endParaRPr lang="en-IN" dirty="0"/>
          </a:p>
        </p:txBody>
      </p:sp>
    </p:spTree>
    <p:extLst>
      <p:ext uri="{BB962C8B-B14F-4D97-AF65-F5344CB8AC3E}">
        <p14:creationId xmlns:p14="http://schemas.microsoft.com/office/powerpoint/2010/main" val="164825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E350-D7A4-1234-1761-86B6EA601A10}"/>
              </a:ext>
            </a:extLst>
          </p:cNvPr>
          <p:cNvSpPr>
            <a:spLocks noGrp="1"/>
          </p:cNvSpPr>
          <p:nvPr>
            <p:ph type="title"/>
          </p:nvPr>
        </p:nvSpPr>
        <p:spPr/>
        <p:txBody>
          <a:bodyPr>
            <a:normAutofit/>
          </a:bodyPr>
          <a:lstStyle/>
          <a:p>
            <a:r>
              <a:rPr lang="en-IN" sz="2400" b="0" i="0" dirty="0">
                <a:solidFill>
                  <a:srgbClr val="222222"/>
                </a:solidFill>
                <a:effectLst/>
              </a:rPr>
              <a:t>PROJECT OVERVIEW</a:t>
            </a:r>
            <a:endParaRPr lang="en-IN" sz="2400" dirty="0"/>
          </a:p>
        </p:txBody>
      </p:sp>
      <p:sp>
        <p:nvSpPr>
          <p:cNvPr id="3" name="Content Placeholder 2">
            <a:extLst>
              <a:ext uri="{FF2B5EF4-FFF2-40B4-BE49-F238E27FC236}">
                <a16:creationId xmlns:a16="http://schemas.microsoft.com/office/drawing/2014/main" id="{3EC0AEBC-B204-5CA8-E85B-A6D4F1FEF7F3}"/>
              </a:ext>
            </a:extLst>
          </p:cNvPr>
          <p:cNvSpPr>
            <a:spLocks noGrp="1"/>
          </p:cNvSpPr>
          <p:nvPr>
            <p:ph idx="1"/>
          </p:nvPr>
        </p:nvSpPr>
        <p:spPr/>
        <p:txBody>
          <a:bodyPr/>
          <a:lstStyle/>
          <a:p>
            <a:r>
              <a:rPr lang="en-US" b="0" i="0" dirty="0">
                <a:solidFill>
                  <a:srgbClr val="222222"/>
                </a:solidFill>
                <a:effectLst/>
                <a:latin typeface="Arial" panose="020B0604020202020204" pitchFamily="34" charset="0"/>
              </a:rPr>
              <a:t>One of the key pain points for marketers is to `know their customers` and `identify their needs.</a:t>
            </a:r>
          </a:p>
          <a:p>
            <a:endParaRPr lang="en-IN" dirty="0"/>
          </a:p>
        </p:txBody>
      </p:sp>
      <p:pic>
        <p:nvPicPr>
          <p:cNvPr id="5" name="Picture 4">
            <a:extLst>
              <a:ext uri="{FF2B5EF4-FFF2-40B4-BE49-F238E27FC236}">
                <a16:creationId xmlns:a16="http://schemas.microsoft.com/office/drawing/2014/main" id="{B692D3B3-6EA5-6643-4BB1-8CB1427994F9}"/>
              </a:ext>
            </a:extLst>
          </p:cNvPr>
          <p:cNvPicPr>
            <a:picLocks noChangeAspect="1"/>
          </p:cNvPicPr>
          <p:nvPr/>
        </p:nvPicPr>
        <p:blipFill>
          <a:blip r:embed="rId2"/>
          <a:stretch>
            <a:fillRect/>
          </a:stretch>
        </p:blipFill>
        <p:spPr>
          <a:xfrm>
            <a:off x="2164702" y="2929949"/>
            <a:ext cx="6774023" cy="2939143"/>
          </a:xfrm>
          <a:prstGeom prst="rect">
            <a:avLst/>
          </a:prstGeom>
        </p:spPr>
      </p:pic>
    </p:spTree>
    <p:extLst>
      <p:ext uri="{BB962C8B-B14F-4D97-AF65-F5344CB8AC3E}">
        <p14:creationId xmlns:p14="http://schemas.microsoft.com/office/powerpoint/2010/main" val="261216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9B16-9F45-3A6C-6327-87EB38542129}"/>
              </a:ext>
            </a:extLst>
          </p:cNvPr>
          <p:cNvSpPr>
            <a:spLocks noGrp="1"/>
          </p:cNvSpPr>
          <p:nvPr>
            <p:ph type="title"/>
          </p:nvPr>
        </p:nvSpPr>
        <p:spPr/>
        <p:txBody>
          <a:bodyPr>
            <a:normAutofit/>
          </a:bodyPr>
          <a:lstStyle/>
          <a:p>
            <a:r>
              <a:rPr lang="en-IN" sz="2400" b="0" i="0" dirty="0">
                <a:solidFill>
                  <a:srgbClr val="222222"/>
                </a:solidFill>
                <a:effectLst/>
              </a:rPr>
              <a:t>DATA DESCRIPTIION</a:t>
            </a:r>
            <a:endParaRPr lang="en-IN" sz="2400" dirty="0"/>
          </a:p>
        </p:txBody>
      </p:sp>
      <p:sp>
        <p:nvSpPr>
          <p:cNvPr id="7" name="Rectangle 4">
            <a:extLst>
              <a:ext uri="{FF2B5EF4-FFF2-40B4-BE49-F238E27FC236}">
                <a16:creationId xmlns:a16="http://schemas.microsoft.com/office/drawing/2014/main" id="{4002FF47-9B49-1842-F58A-D0F74A30EF9A}"/>
              </a:ext>
            </a:extLst>
          </p:cNvPr>
          <p:cNvSpPr>
            <a:spLocks noGrp="1" noChangeArrowheads="1"/>
          </p:cNvSpPr>
          <p:nvPr>
            <p:ph idx="1"/>
          </p:nvPr>
        </p:nvSpPr>
        <p:spPr bwMode="auto">
          <a:xfrm>
            <a:off x="1097280" y="2295877"/>
            <a:ext cx="10058400"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mj-lt"/>
                <a:cs typeface="Arial" panose="020B0604020202020204" pitchFamily="34" charset="0"/>
              </a:rPr>
              <a:t>1. CUSTID: Identification of Credit Card holder</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2. BALANCE: Balance amount left in customer's account to make purchases</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3. BALANCE_FREQUENCY: How frequently the Balance is updated, score between 0 and 1 (1 = frequently updated, 0 = not frequently updated)</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4. PURCHASES: Amount of purchases made from account</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5. ONEOFFPURCHASES: Maximum purchase amount done in one-go</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6. INSTALLMENTS_PURCHASES: Amount of purchase done in installment</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r>
              <a:rPr lang="en-US" altLang="en-US" sz="1400" dirty="0">
                <a:solidFill>
                  <a:srgbClr val="222222"/>
                </a:solidFill>
                <a:latin typeface="+mj-lt"/>
                <a:cs typeface="Arial" panose="020B0604020202020204" pitchFamily="34" charset="0"/>
              </a:rPr>
              <a:t>7. CASH_ADVANCE: Cash in advance given by the user</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351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52ED-32C4-DEFF-881E-037C3CE4C644}"/>
              </a:ext>
            </a:extLst>
          </p:cNvPr>
          <p:cNvSpPr>
            <a:spLocks noGrp="1"/>
          </p:cNvSpPr>
          <p:nvPr>
            <p:ph type="title"/>
          </p:nvPr>
        </p:nvSpPr>
        <p:spPr/>
        <p:txBody>
          <a:bodyPr>
            <a:normAutofit/>
          </a:bodyPr>
          <a:lstStyle/>
          <a:p>
            <a:r>
              <a:rPr lang="en-IN" sz="2400" b="0" i="0" dirty="0">
                <a:solidFill>
                  <a:srgbClr val="222222"/>
                </a:solidFill>
                <a:effectLst/>
              </a:rPr>
              <a:t>DATA DESCRIPTIION</a:t>
            </a:r>
            <a:endParaRPr lang="en-IN" sz="2400" dirty="0"/>
          </a:p>
        </p:txBody>
      </p:sp>
      <p:sp>
        <p:nvSpPr>
          <p:cNvPr id="3" name="Content Placeholder 2">
            <a:extLst>
              <a:ext uri="{FF2B5EF4-FFF2-40B4-BE49-F238E27FC236}">
                <a16:creationId xmlns:a16="http://schemas.microsoft.com/office/drawing/2014/main" id="{15344C92-A58E-4368-339D-21FC305AC4C6}"/>
              </a:ext>
            </a:extLst>
          </p:cNvPr>
          <p:cNvSpPr>
            <a:spLocks noGrp="1"/>
          </p:cNvSpPr>
          <p:nvPr>
            <p:ph idx="1"/>
          </p:nvPr>
        </p:nvSpPr>
        <p:spPr/>
        <p:txBody>
          <a:bodyPr>
            <a:noAutofit/>
          </a:bodyPr>
          <a:lstStyle/>
          <a:p>
            <a:r>
              <a:rPr kumimoji="0" lang="en-US" altLang="en-US" sz="1400" b="0" i="0" u="none" strike="noStrike" cap="none" normalizeH="0" baseline="0" dirty="0">
                <a:ln>
                  <a:noFill/>
                </a:ln>
                <a:solidFill>
                  <a:srgbClr val="222222"/>
                </a:solidFill>
                <a:effectLst/>
                <a:latin typeface="+mj-lt"/>
                <a:cs typeface="Arial" panose="020B0604020202020204" pitchFamily="34" charset="0"/>
              </a:rPr>
              <a:t>8. PURCHASES_FREQUENCY: How frequently the Purchases are being made, score between 0 and 1 (1 = frequently purchased, 0 = not frequently purchased)</a:t>
            </a:r>
          </a:p>
          <a:p>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9. ONEOFF_PURCHASES_FREQUENCY: How frequently Purchases are happening in one-go (1 = frequently purchased, 0 = not frequently purchased)</a:t>
            </a:r>
          </a:p>
          <a:p>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10. PURCHASES_INSTALLMENTS_FREQUENCY: How frequently purchases in installments are being done (1 = frequently done, 0 = not frequently done)</a:t>
            </a:r>
          </a:p>
          <a:p>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rgbClr val="222222"/>
                </a:solidFill>
                <a:effectLst/>
                <a:latin typeface="+mj-lt"/>
                <a:cs typeface="Arial" panose="020B0604020202020204" pitchFamily="34" charset="0"/>
              </a:rPr>
              <a:t>11. CASH_ADVANCE_FREQUENCY: How frequently the cash in advance being paid</a:t>
            </a:r>
          </a:p>
          <a:p>
            <a:r>
              <a:rPr kumimoji="0" lang="en-US" altLang="en-US" sz="1400" b="0" i="0" u="none" strike="noStrike" cap="none" normalizeH="0" baseline="0" dirty="0">
                <a:ln>
                  <a:noFill/>
                </a:ln>
                <a:solidFill>
                  <a:srgbClr val="222222"/>
                </a:solidFill>
                <a:effectLst/>
                <a:latin typeface="+mj-lt"/>
                <a:cs typeface="Arial" panose="020B0604020202020204" pitchFamily="34" charset="0"/>
              </a:rPr>
              <a:t>12. CASH_ADVANCE_TRX: Number of Transactions made with "Cash in Advance“</a:t>
            </a:r>
          </a:p>
        </p:txBody>
      </p:sp>
    </p:spTree>
    <p:extLst>
      <p:ext uri="{BB962C8B-B14F-4D97-AF65-F5344CB8AC3E}">
        <p14:creationId xmlns:p14="http://schemas.microsoft.com/office/powerpoint/2010/main" val="381637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47B-D013-DF0E-290F-D3A65E6703B7}"/>
              </a:ext>
            </a:extLst>
          </p:cNvPr>
          <p:cNvSpPr>
            <a:spLocks noGrp="1"/>
          </p:cNvSpPr>
          <p:nvPr>
            <p:ph type="title"/>
          </p:nvPr>
        </p:nvSpPr>
        <p:spPr/>
        <p:txBody>
          <a:bodyPr>
            <a:normAutofit/>
          </a:bodyPr>
          <a:lstStyle/>
          <a:p>
            <a:r>
              <a:rPr lang="en-IN" sz="2400" b="0" i="0" dirty="0">
                <a:solidFill>
                  <a:srgbClr val="222222"/>
                </a:solidFill>
                <a:effectLst/>
              </a:rPr>
              <a:t>DATA DESCRIPTIION</a:t>
            </a:r>
            <a:endParaRPr lang="en-IN" sz="2400" dirty="0"/>
          </a:p>
        </p:txBody>
      </p:sp>
      <p:sp>
        <p:nvSpPr>
          <p:cNvPr id="3" name="Content Placeholder 2">
            <a:extLst>
              <a:ext uri="{FF2B5EF4-FFF2-40B4-BE49-F238E27FC236}">
                <a16:creationId xmlns:a16="http://schemas.microsoft.com/office/drawing/2014/main" id="{AB66134E-83B9-2299-40B2-1D703C1E9176}"/>
              </a:ext>
            </a:extLst>
          </p:cNvPr>
          <p:cNvSpPr>
            <a:spLocks noGrp="1"/>
          </p:cNvSpPr>
          <p:nvPr>
            <p:ph idx="1"/>
          </p:nvPr>
        </p:nvSpPr>
        <p:spPr/>
        <p:txBody>
          <a:bodyPr>
            <a:normAutofit fontScale="70000" lnSpcReduction="20000"/>
          </a:bodyPr>
          <a:lstStyle/>
          <a:p>
            <a:br>
              <a:rPr kumimoji="0" lang="en-US" altLang="en-US" sz="26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rgbClr val="222222"/>
                </a:solidFill>
                <a:effectLst/>
                <a:latin typeface="+mj-lt"/>
                <a:cs typeface="Arial" panose="020B0604020202020204" pitchFamily="34" charset="0"/>
              </a:rPr>
              <a:t>13. PURCHASES_TRX: Number of purchase transactions made</a:t>
            </a:r>
          </a:p>
          <a:p>
            <a:br>
              <a:rPr kumimoji="0" lang="en-US" altLang="en-US" sz="22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rgbClr val="222222"/>
                </a:solidFill>
                <a:effectLst/>
                <a:latin typeface="+mj-lt"/>
                <a:cs typeface="Arial" panose="020B0604020202020204" pitchFamily="34" charset="0"/>
              </a:rPr>
              <a:t>14. CREDIT_LIMIT: Limit of Credit Card for user</a:t>
            </a:r>
          </a:p>
          <a:p>
            <a:br>
              <a:rPr kumimoji="0" lang="en-US" altLang="en-US" sz="22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rgbClr val="222222"/>
                </a:solidFill>
                <a:effectLst/>
                <a:latin typeface="+mj-lt"/>
                <a:cs typeface="Arial" panose="020B0604020202020204" pitchFamily="34" charset="0"/>
              </a:rPr>
              <a:t>15. PAYMENTS: Amount of Payment done by user</a:t>
            </a:r>
          </a:p>
          <a:p>
            <a:br>
              <a:rPr kumimoji="0" lang="en-US" altLang="en-US" sz="22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rgbClr val="222222"/>
                </a:solidFill>
                <a:effectLst/>
                <a:latin typeface="+mj-lt"/>
                <a:cs typeface="Arial" panose="020B0604020202020204" pitchFamily="34" charset="0"/>
              </a:rPr>
              <a:t>16. MINIMUM_PAYMENTS: Minimum amount of payments made by user</a:t>
            </a:r>
          </a:p>
          <a:p>
            <a:pPr marL="0" indent="0">
              <a:buNone/>
            </a:pPr>
            <a:br>
              <a:rPr kumimoji="0" lang="en-US" altLang="en-US" sz="22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chemeClr val="tx1"/>
                </a:solidFill>
                <a:effectLst/>
                <a:latin typeface="+mj-lt"/>
              </a:rPr>
              <a:t>  </a:t>
            </a:r>
            <a:r>
              <a:rPr kumimoji="0" lang="en-US" altLang="en-US" sz="2200" b="0" i="0" u="none" strike="noStrike" cap="none" normalizeH="0" baseline="0" dirty="0">
                <a:ln>
                  <a:noFill/>
                </a:ln>
                <a:solidFill>
                  <a:srgbClr val="222222"/>
                </a:solidFill>
                <a:effectLst/>
                <a:latin typeface="+mj-lt"/>
                <a:cs typeface="Arial" panose="020B0604020202020204" pitchFamily="34" charset="0"/>
              </a:rPr>
              <a:t>17. PRC_FULL_PAYMENT: Percent of full payment paid by user</a:t>
            </a:r>
          </a:p>
          <a:p>
            <a:pPr marL="0" indent="0">
              <a:buNone/>
            </a:pPr>
            <a:br>
              <a:rPr kumimoji="0" lang="en-US" altLang="en-US" sz="22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chemeClr val="tx1"/>
                </a:solidFill>
                <a:effectLst/>
                <a:latin typeface="+mj-lt"/>
              </a:rPr>
              <a:t>  </a:t>
            </a:r>
            <a:r>
              <a:rPr kumimoji="0" lang="en-US" altLang="en-US" sz="2200" b="0" i="0" u="none" strike="noStrike" cap="none" normalizeH="0" baseline="0" dirty="0">
                <a:ln>
                  <a:noFill/>
                </a:ln>
                <a:solidFill>
                  <a:srgbClr val="222222"/>
                </a:solidFill>
                <a:effectLst/>
                <a:latin typeface="+mj-lt"/>
                <a:cs typeface="Arial" panose="020B0604020202020204" pitchFamily="34" charset="0"/>
              </a:rPr>
              <a:t>18. TENURE: Tenure of credit card service for user</a:t>
            </a:r>
            <a:endParaRPr lang="en-IN" sz="2200" dirty="0">
              <a:latin typeface="+mj-lt"/>
            </a:endParaRPr>
          </a:p>
          <a:p>
            <a:endParaRPr lang="en-IN" dirty="0"/>
          </a:p>
        </p:txBody>
      </p:sp>
    </p:spTree>
    <p:extLst>
      <p:ext uri="{BB962C8B-B14F-4D97-AF65-F5344CB8AC3E}">
        <p14:creationId xmlns:p14="http://schemas.microsoft.com/office/powerpoint/2010/main" val="73062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75F-D002-0542-FDD1-CF3A7B11EE03}"/>
              </a:ext>
            </a:extLst>
          </p:cNvPr>
          <p:cNvSpPr>
            <a:spLocks noGrp="1"/>
          </p:cNvSpPr>
          <p:nvPr>
            <p:ph type="title"/>
          </p:nvPr>
        </p:nvSpPr>
        <p:spPr/>
        <p:txBody>
          <a:bodyPr>
            <a:normAutofit/>
          </a:bodyPr>
          <a:lstStyle/>
          <a:p>
            <a:r>
              <a:rPr lang="en-IN" sz="2400" b="0" i="0" dirty="0">
                <a:solidFill>
                  <a:schemeClr val="bg1"/>
                </a:solidFill>
                <a:effectLst/>
              </a:rPr>
              <a:t>PERFORMING DATA ANALYSIS</a:t>
            </a:r>
            <a:endParaRPr lang="en-IN" sz="2400" dirty="0">
              <a:solidFill>
                <a:schemeClr val="bg1"/>
              </a:solidFill>
            </a:endParaRPr>
          </a:p>
        </p:txBody>
      </p:sp>
      <p:sp>
        <p:nvSpPr>
          <p:cNvPr id="3" name="Content Placeholder 2">
            <a:extLst>
              <a:ext uri="{FF2B5EF4-FFF2-40B4-BE49-F238E27FC236}">
                <a16:creationId xmlns:a16="http://schemas.microsoft.com/office/drawing/2014/main" id="{8AF7620A-B53C-0E19-0105-3C545E11CB06}"/>
              </a:ext>
            </a:extLst>
          </p:cNvPr>
          <p:cNvSpPr>
            <a:spLocks noGrp="1"/>
          </p:cNvSpPr>
          <p:nvPr>
            <p:ph idx="1"/>
          </p:nvPr>
        </p:nvSpPr>
        <p:spPr/>
        <p:txBody>
          <a:bodyPr>
            <a:normAutofit fontScale="85000" lnSpcReduction="20000"/>
          </a:bodyPr>
          <a:lstStyle/>
          <a:p>
            <a:r>
              <a:rPr lang="en-IN" sz="1800" b="0" i="0" dirty="0">
                <a:solidFill>
                  <a:srgbClr val="222222"/>
                </a:solidFill>
                <a:effectLst/>
                <a:latin typeface="+mj-lt"/>
              </a:rPr>
              <a:t>A) Describing the data</a:t>
            </a:r>
          </a:p>
          <a:p>
            <a:endParaRPr lang="en-IN" dirty="0"/>
          </a:p>
          <a:p>
            <a:endParaRPr lang="en-IN" dirty="0"/>
          </a:p>
          <a:p>
            <a:endParaRPr lang="en-IN" dirty="0"/>
          </a:p>
          <a:p>
            <a:endParaRPr lang="en-IN" dirty="0"/>
          </a:p>
          <a:p>
            <a:endParaRPr lang="en-IN" dirty="0"/>
          </a:p>
          <a:p>
            <a:endParaRPr lang="en-IN" dirty="0"/>
          </a:p>
          <a:p>
            <a:endParaRPr lang="en-IN" dirty="0"/>
          </a:p>
          <a:p>
            <a:r>
              <a:rPr kumimoji="0" lang="en-US" altLang="en-US" sz="1300" b="1" i="0" u="none" strike="noStrike" cap="none" normalizeH="0" baseline="0" dirty="0">
                <a:ln>
                  <a:noFill/>
                </a:ln>
                <a:solidFill>
                  <a:srgbClr val="222222"/>
                </a:solidFill>
                <a:effectLst/>
                <a:latin typeface="+mj-lt"/>
                <a:cs typeface="Arial" panose="020B0604020202020204" pitchFamily="34" charset="0"/>
              </a:rPr>
              <a:t>Insights</a:t>
            </a:r>
            <a:br>
              <a:rPr kumimoji="0" lang="en-US" altLang="en-US" sz="1300" b="1" i="0" u="none" strike="noStrike" cap="none" normalizeH="0" baseline="0" dirty="0">
                <a:ln>
                  <a:noFill/>
                </a:ln>
                <a:solidFill>
                  <a:schemeClr val="tx1"/>
                </a:solidFill>
                <a:effectLst/>
                <a:latin typeface="+mj-lt"/>
              </a:rPr>
            </a:b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1. Mean balance is $1564</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2. Balance frequency is frequently updated on average ~0.9</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3. Purchases average is $1000</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4. one off purchase average is ~$600</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5. Average purchases frequency is around 0.5</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6. average ONEOFF_PURCHASES_FREQUENCY, PURCHASES_INSTALLMENTS_FREQUENCY, and CASH_ADVANCE_FREQUENCY are generally low</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7. Average credit limit ~ 4500</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8. Percent of full payment is 15%</a:t>
            </a:r>
            <a:br>
              <a:rPr kumimoji="0" lang="en-US" altLang="en-US" sz="1300" b="0" i="0" u="none" strike="noStrike" cap="none" normalizeH="0" baseline="0" dirty="0">
                <a:ln>
                  <a:noFill/>
                </a:ln>
                <a:solidFill>
                  <a:schemeClr val="tx1"/>
                </a:solidFill>
                <a:effectLst/>
              </a:rPr>
            </a:br>
            <a:r>
              <a:rPr kumimoji="0" lang="en-US" altLang="en-US" sz="1300" b="0" i="0" u="none" strike="noStrike" cap="none" normalizeH="0" baseline="0" dirty="0">
                <a:ln>
                  <a:noFill/>
                </a:ln>
                <a:solidFill>
                  <a:srgbClr val="222222"/>
                </a:solidFill>
                <a:effectLst/>
                <a:cs typeface="Arial" panose="020B0604020202020204" pitchFamily="34" charset="0"/>
              </a:rPr>
              <a:t>9. Average tenure is 11 years</a:t>
            </a:r>
            <a:endParaRPr lang="en-IN" sz="1300" b="0" i="0" dirty="0">
              <a:solidFill>
                <a:srgbClr val="222222"/>
              </a:solidFill>
              <a:effectLst/>
            </a:endParaRPr>
          </a:p>
          <a:p>
            <a:endParaRPr lang="en-IN" dirty="0"/>
          </a:p>
        </p:txBody>
      </p:sp>
      <p:sp>
        <p:nvSpPr>
          <p:cNvPr id="4" name="Text Placeholder 3">
            <a:extLst>
              <a:ext uri="{FF2B5EF4-FFF2-40B4-BE49-F238E27FC236}">
                <a16:creationId xmlns:a16="http://schemas.microsoft.com/office/drawing/2014/main" id="{1E372CBF-9181-9063-080F-B2FD65D8147D}"/>
              </a:ext>
            </a:extLst>
          </p:cNvPr>
          <p:cNvSpPr>
            <a:spLocks noGrp="1"/>
          </p:cNvSpPr>
          <p:nvPr>
            <p:ph type="body" sz="half" idx="2"/>
          </p:nvPr>
        </p:nvSpPr>
        <p:spPr/>
        <p:txBody>
          <a:bodyPr/>
          <a:lstStyle/>
          <a:p>
            <a:r>
              <a:rPr lang="en-US" sz="1800" b="0" i="0" dirty="0">
                <a:solidFill>
                  <a:schemeClr val="bg1"/>
                </a:solidFill>
                <a:effectLst/>
                <a:latin typeface="+mj-lt"/>
              </a:rPr>
              <a:t>-So, to start with our problem, we will clean the dataset by checking for null values, handling outliers, checking for data consistency.</a:t>
            </a:r>
          </a:p>
          <a:p>
            <a:endParaRPr lang="en-IN" dirty="0">
              <a:solidFill>
                <a:schemeClr val="bg1"/>
              </a:solidFill>
            </a:endParaRPr>
          </a:p>
        </p:txBody>
      </p:sp>
      <p:pic>
        <p:nvPicPr>
          <p:cNvPr id="7" name="Picture 6">
            <a:extLst>
              <a:ext uri="{FF2B5EF4-FFF2-40B4-BE49-F238E27FC236}">
                <a16:creationId xmlns:a16="http://schemas.microsoft.com/office/drawing/2014/main" id="{6093E985-AA99-EBC7-4362-6B8143C8DEC2}"/>
              </a:ext>
            </a:extLst>
          </p:cNvPr>
          <p:cNvPicPr>
            <a:picLocks noChangeAspect="1"/>
          </p:cNvPicPr>
          <p:nvPr/>
        </p:nvPicPr>
        <p:blipFill>
          <a:blip r:embed="rId2"/>
          <a:stretch>
            <a:fillRect/>
          </a:stretch>
        </p:blipFill>
        <p:spPr>
          <a:xfrm>
            <a:off x="5618996" y="1371308"/>
            <a:ext cx="5608319" cy="2425188"/>
          </a:xfrm>
          <a:prstGeom prst="rect">
            <a:avLst/>
          </a:prstGeom>
        </p:spPr>
      </p:pic>
    </p:spTree>
    <p:extLst>
      <p:ext uri="{BB962C8B-B14F-4D97-AF65-F5344CB8AC3E}">
        <p14:creationId xmlns:p14="http://schemas.microsoft.com/office/powerpoint/2010/main" val="291639327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purl.org/dc/elements/1.1/"/>
    <ds:schemaRef ds:uri="16c05727-aa75-4e4a-9b5f-8a80a1165891"/>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71af3243-3dd4-4a8d-8c0d-dd76da1f02a5"/>
    <ds:schemaRef ds:uri="230e9df3-be65-4c73-a93b-d1236ebd677e"/>
    <ds:schemaRef ds:uri="http://schemas.microsoft.com/office/2006/documentManagement/types"/>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{AFB2D92C-04FA-4A6F-8180-7EBC0D1EAECD}tf56160789_win32</Template>
  <TotalTime>108</TotalTime>
  <Words>1683</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Custom</vt:lpstr>
      <vt:lpstr>Bank Marketing Segmentation </vt:lpstr>
      <vt:lpstr>WHAT IS MARKET SEGMENTATION? </vt:lpstr>
      <vt:lpstr>OBJECTIVE </vt:lpstr>
      <vt:lpstr>THE PROBLEM STATEMENT AND BUSINESS CASE</vt:lpstr>
      <vt:lpstr>PROJECT OVERVIEW</vt:lpstr>
      <vt:lpstr>DATA DESCRIPTIION</vt:lpstr>
      <vt:lpstr>DATA DESCRIPTIION</vt:lpstr>
      <vt:lpstr>DATA DESCRIPTIION</vt:lpstr>
      <vt:lpstr>PERFORMING DATA ANALYSIS</vt:lpstr>
      <vt:lpstr>PERFORMING DATA ANALYSIS</vt:lpstr>
      <vt:lpstr> DATA VISUALIZATION</vt:lpstr>
      <vt:lpstr> DATA VISUALIZATION</vt:lpstr>
      <vt:lpstr>PRINCIPAL COMPONENT ANALYSIS (PCA)</vt:lpstr>
      <vt:lpstr>Model Evaluation</vt:lpstr>
      <vt:lpstr>PowerPoint Presentation</vt:lpstr>
      <vt:lpstr>Standard, Imputed Data vs Labels!</vt:lpstr>
      <vt:lpstr>Standard, Imputed Data vs Labels!</vt:lpstr>
      <vt:lpstr>Standard, Imputed Data vs Labels!</vt:lpstr>
      <vt:lpstr>Let do some more EDA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Segmentation</dc:title>
  <dc:creator>Sarvesh Jha</dc:creator>
  <cp:lastModifiedBy>Sarvesh Jha</cp:lastModifiedBy>
  <cp:revision>2</cp:revision>
  <cp:lastPrinted>2024-01-18T11:39:56Z</cp:lastPrinted>
  <dcterms:created xsi:type="dcterms:W3CDTF">2024-01-18T09:52:51Z</dcterms:created>
  <dcterms:modified xsi:type="dcterms:W3CDTF">2024-01-18T11:41:12Z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