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8"/>
  </p:notesMasterIdLst>
  <p:sldIdLst>
    <p:sldId id="256" r:id="rId2"/>
    <p:sldId id="304" r:id="rId3"/>
    <p:sldId id="258" r:id="rId4"/>
    <p:sldId id="259" r:id="rId5"/>
    <p:sldId id="260" r:id="rId6"/>
    <p:sldId id="305" r:id="rId7"/>
    <p:sldId id="261" r:id="rId8"/>
    <p:sldId id="306" r:id="rId9"/>
    <p:sldId id="307" r:id="rId10"/>
    <p:sldId id="262" r:id="rId11"/>
    <p:sldId id="308" r:id="rId12"/>
    <p:sldId id="263" r:id="rId13"/>
    <p:sldId id="309" r:id="rId14"/>
    <p:sldId id="310" r:id="rId15"/>
    <p:sldId id="264" r:id="rId16"/>
    <p:sldId id="311" r:id="rId17"/>
    <p:sldId id="320" r:id="rId18"/>
    <p:sldId id="312" r:id="rId19"/>
    <p:sldId id="314" r:id="rId20"/>
    <p:sldId id="313" r:id="rId21"/>
    <p:sldId id="315" r:id="rId22"/>
    <p:sldId id="316" r:id="rId23"/>
    <p:sldId id="317" r:id="rId24"/>
    <p:sldId id="318" r:id="rId25"/>
    <p:sldId id="319" r:id="rId26"/>
    <p:sldId id="321" r:id="rId27"/>
  </p:sldIdLst>
  <p:sldSz cx="9144000" cy="5143500" type="screen16x9"/>
  <p:notesSz cx="6858000" cy="9144000"/>
  <p:embeddedFontLst>
    <p:embeddedFont>
      <p:font typeface="Barlow Semi Condensed" panose="00000506000000000000" pitchFamily="2" charset="0"/>
      <p:regular r:id="rId29"/>
      <p:bold r:id="rId30"/>
      <p:italic r:id="rId31"/>
      <p:boldItalic r:id="rId32"/>
    </p:embeddedFont>
    <p:embeddedFont>
      <p:font typeface="Barlow Semi Condensed Medium" panose="00000606000000000000" pitchFamily="2" charset="0"/>
      <p:regular r:id="rId33"/>
      <p:bold r:id="rId34"/>
      <p:italic r:id="rId35"/>
      <p:boldItalic r:id="rId36"/>
    </p:embeddedFont>
    <p:embeddedFont>
      <p:font typeface="Consolas" panose="020B0609020204030204" pitchFamily="49" charset="0"/>
      <p:regular r:id="rId37"/>
      <p:bold r:id="rId38"/>
      <p:italic r:id="rId39"/>
      <p:boldItalic r:id="rId40"/>
    </p:embeddedFont>
    <p:embeddedFont>
      <p:font typeface="Fjalla One" panose="02000506040000020004" pitchFamily="2"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1295A3-F841-4259-831F-9AE6319E9056}">
  <a:tblStyle styleId="{161295A3-F841-4259-831F-9AE6319E905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2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15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1159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6343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9663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5647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41325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17281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5470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7492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6361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0867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103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59" r:id="rId7"/>
    <p:sldLayoutId id="2147483660" r:id="rId8"/>
    <p:sldLayoutId id="2147483661" r:id="rId9"/>
    <p:sldLayoutId id="2147483665"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4678150" y="2002536"/>
            <a:ext cx="3834806" cy="1792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5000" dirty="0">
                <a:solidFill>
                  <a:schemeClr val="dk2"/>
                </a:solidFill>
              </a:rPr>
              <a:t>Soil Irrigation System</a:t>
            </a:r>
            <a:endParaRPr sz="5000" dirty="0">
              <a:solidFill>
                <a:schemeClr val="dk2"/>
              </a:solidFill>
            </a:endParaRPr>
          </a:p>
        </p:txBody>
      </p:sp>
      <p:sp>
        <p:nvSpPr>
          <p:cNvPr id="1885" name="Google Shape;1885;p35"/>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GB" sz="2300" dirty="0">
                <a:solidFill>
                  <a:schemeClr val="accent1"/>
                </a:solidFill>
              </a:rPr>
              <a:t>Optimizing Crop Growth</a:t>
            </a:r>
            <a:endParaRPr sz="23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dirty="0"/>
              <a:t>Hardware Components</a:t>
            </a:r>
            <a:endParaRPr sz="3200" dirty="0"/>
          </a:p>
        </p:txBody>
      </p:sp>
      <p:sp>
        <p:nvSpPr>
          <p:cNvPr id="2225" name="Google Shape;2225;p41"/>
          <p:cNvSpPr txBox="1">
            <a:spLocks noGrp="1"/>
          </p:cNvSpPr>
          <p:nvPr>
            <p:ph type="subTitle" idx="1"/>
          </p:nvPr>
        </p:nvSpPr>
        <p:spPr>
          <a:xfrm>
            <a:off x="1554948" y="1033898"/>
            <a:ext cx="2645096"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accent1"/>
                </a:solidFill>
              </a:rPr>
              <a:t>ATmega32 Microcontroller</a:t>
            </a:r>
            <a:endParaRPr dirty="0"/>
          </a:p>
        </p:txBody>
      </p:sp>
      <p:sp>
        <p:nvSpPr>
          <p:cNvPr id="2226" name="Google Shape;2226;p41"/>
          <p:cNvSpPr txBox="1">
            <a:spLocks noGrp="1"/>
          </p:cNvSpPr>
          <p:nvPr>
            <p:ph type="subTitle" idx="2"/>
          </p:nvPr>
        </p:nvSpPr>
        <p:spPr>
          <a:xfrm>
            <a:off x="1554948" y="1427090"/>
            <a:ext cx="2645096"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2"/>
                </a:solidFill>
                <a:latin typeface="Barlow Semi Condensed"/>
                <a:ea typeface="Barlow Semi Condensed"/>
                <a:cs typeface="Barlow Semi Condensed"/>
                <a:sym typeface="Barlow Semi Condensed"/>
              </a:rPr>
              <a:t>brain of the system, managing all inputs and outputs, processing data from sensors</a:t>
            </a:r>
            <a:endParaRPr dirty="0">
              <a:latin typeface="Barlow Semi Condensed"/>
              <a:ea typeface="Barlow Semi Condensed"/>
              <a:cs typeface="Barlow Semi Condensed"/>
              <a:sym typeface="Barlow Semi Condensed"/>
            </a:endParaRPr>
          </a:p>
        </p:txBody>
      </p:sp>
      <p:sp>
        <p:nvSpPr>
          <p:cNvPr id="2227" name="Google Shape;2227;p41"/>
          <p:cNvSpPr txBox="1">
            <a:spLocks noGrp="1"/>
          </p:cNvSpPr>
          <p:nvPr>
            <p:ph type="subTitle" idx="3"/>
          </p:nvPr>
        </p:nvSpPr>
        <p:spPr>
          <a:xfrm>
            <a:off x="5313131" y="1033898"/>
            <a:ext cx="2327535"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accent1"/>
                </a:solidFill>
              </a:rPr>
              <a:t>Soil Moisture Sensors</a:t>
            </a:r>
            <a:endParaRPr dirty="0"/>
          </a:p>
        </p:txBody>
      </p:sp>
      <p:sp>
        <p:nvSpPr>
          <p:cNvPr id="2228" name="Google Shape;2228;p41"/>
          <p:cNvSpPr txBox="1">
            <a:spLocks noGrp="1"/>
          </p:cNvSpPr>
          <p:nvPr>
            <p:ph type="subTitle" idx="4"/>
          </p:nvPr>
        </p:nvSpPr>
        <p:spPr>
          <a:xfrm>
            <a:off x="5313132" y="1427090"/>
            <a:ext cx="19476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2"/>
                </a:solidFill>
                <a:latin typeface="Barlow Semi Condensed"/>
                <a:ea typeface="Barlow Semi Condensed"/>
                <a:cs typeface="Barlow Semi Condensed"/>
                <a:sym typeface="Barlow Semi Condensed"/>
              </a:rPr>
              <a:t>Measure the moisture level in the soil</a:t>
            </a:r>
            <a:endParaRPr dirty="0">
              <a:latin typeface="Barlow Semi Condensed"/>
              <a:ea typeface="Barlow Semi Condensed"/>
              <a:cs typeface="Barlow Semi Condensed"/>
              <a:sym typeface="Barlow Semi Condensed"/>
            </a:endParaRPr>
          </a:p>
        </p:txBody>
      </p:sp>
      <p:sp>
        <p:nvSpPr>
          <p:cNvPr id="2229" name="Google Shape;2229;p41"/>
          <p:cNvSpPr txBox="1">
            <a:spLocks noGrp="1"/>
          </p:cNvSpPr>
          <p:nvPr>
            <p:ph type="subTitle" idx="5"/>
          </p:nvPr>
        </p:nvSpPr>
        <p:spPr>
          <a:xfrm>
            <a:off x="2670516" y="2487488"/>
            <a:ext cx="19452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accent1"/>
                </a:solidFill>
              </a:rPr>
              <a:t>Water Pump</a:t>
            </a:r>
            <a:endParaRPr dirty="0"/>
          </a:p>
        </p:txBody>
      </p:sp>
      <p:sp>
        <p:nvSpPr>
          <p:cNvPr id="2230" name="Google Shape;2230;p41"/>
          <p:cNvSpPr txBox="1">
            <a:spLocks noGrp="1"/>
          </p:cNvSpPr>
          <p:nvPr>
            <p:ph type="subTitle" idx="6"/>
          </p:nvPr>
        </p:nvSpPr>
        <p:spPr>
          <a:xfrm>
            <a:off x="2670516" y="2880680"/>
            <a:ext cx="19452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2"/>
                </a:solidFill>
                <a:latin typeface="Barlow Semi Condensed"/>
                <a:ea typeface="Barlow Semi Condensed"/>
                <a:cs typeface="Barlow Semi Condensed"/>
                <a:sym typeface="Barlow Semi Condensed"/>
              </a:rPr>
              <a:t>Responsible for irrigating the soil</a:t>
            </a:r>
            <a:endParaRPr dirty="0">
              <a:latin typeface="Barlow Semi Condensed"/>
              <a:ea typeface="Barlow Semi Condensed"/>
              <a:cs typeface="Barlow Semi Condensed"/>
              <a:sym typeface="Barlow Semi Condensed"/>
            </a:endParaRPr>
          </a:p>
        </p:txBody>
      </p:sp>
      <p:sp>
        <p:nvSpPr>
          <p:cNvPr id="2231" name="Google Shape;2231;p41"/>
          <p:cNvSpPr txBox="1">
            <a:spLocks noGrp="1"/>
          </p:cNvSpPr>
          <p:nvPr>
            <p:ph type="subTitle" idx="7"/>
          </p:nvPr>
        </p:nvSpPr>
        <p:spPr>
          <a:xfrm>
            <a:off x="6309828" y="2487488"/>
            <a:ext cx="19935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accent1"/>
                </a:solidFill>
              </a:rPr>
              <a:t>LCD Display</a:t>
            </a:r>
            <a:endParaRPr dirty="0"/>
          </a:p>
        </p:txBody>
      </p:sp>
      <p:sp>
        <p:nvSpPr>
          <p:cNvPr id="2232" name="Google Shape;2232;p41"/>
          <p:cNvSpPr txBox="1">
            <a:spLocks noGrp="1"/>
          </p:cNvSpPr>
          <p:nvPr>
            <p:ph type="subTitle" idx="8"/>
          </p:nvPr>
        </p:nvSpPr>
        <p:spPr>
          <a:xfrm>
            <a:off x="6309828" y="2880680"/>
            <a:ext cx="19935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2"/>
                </a:solidFill>
                <a:latin typeface="Barlow Semi Condensed"/>
                <a:ea typeface="Barlow Semi Condensed"/>
                <a:cs typeface="Barlow Semi Condensed"/>
                <a:sym typeface="Barlow Semi Condensed"/>
              </a:rPr>
              <a:t>Provides a user interface to display system status</a:t>
            </a:r>
            <a:endParaRPr dirty="0">
              <a:latin typeface="Barlow Semi Condensed"/>
              <a:ea typeface="Barlow Semi Condensed"/>
              <a:cs typeface="Barlow Semi Condensed"/>
              <a:sym typeface="Barlow Semi Condensed"/>
            </a:endParaRPr>
          </a:p>
        </p:txBody>
      </p:sp>
      <p:sp>
        <p:nvSpPr>
          <p:cNvPr id="2233" name="Google Shape;2233;p41"/>
          <p:cNvSpPr txBox="1"/>
          <p:nvPr/>
        </p:nvSpPr>
        <p:spPr>
          <a:xfrm>
            <a:off x="357084" y="1189346"/>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01</a:t>
            </a:r>
            <a:endParaRPr sz="7200" dirty="0">
              <a:solidFill>
                <a:schemeClr val="accent1"/>
              </a:solidFill>
              <a:latin typeface="Fjalla One"/>
              <a:ea typeface="Fjalla One"/>
              <a:cs typeface="Fjalla One"/>
              <a:sym typeface="Fjalla One"/>
            </a:endParaRPr>
          </a:p>
        </p:txBody>
      </p:sp>
      <p:sp>
        <p:nvSpPr>
          <p:cNvPr id="2234" name="Google Shape;2234;p41"/>
          <p:cNvSpPr txBox="1"/>
          <p:nvPr/>
        </p:nvSpPr>
        <p:spPr>
          <a:xfrm>
            <a:off x="1468389" y="2642936"/>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03</a:t>
            </a:r>
            <a:endParaRPr sz="7200" dirty="0">
              <a:solidFill>
                <a:schemeClr val="accent1"/>
              </a:solidFill>
              <a:latin typeface="Fjalla One"/>
              <a:ea typeface="Fjalla One"/>
              <a:cs typeface="Fjalla One"/>
              <a:sym typeface="Fjalla One"/>
            </a:endParaRPr>
          </a:p>
        </p:txBody>
      </p:sp>
      <p:sp>
        <p:nvSpPr>
          <p:cNvPr id="2235" name="Google Shape;2235;p41"/>
          <p:cNvSpPr txBox="1"/>
          <p:nvPr/>
        </p:nvSpPr>
        <p:spPr>
          <a:xfrm>
            <a:off x="5108318" y="2642936"/>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04</a:t>
            </a:r>
            <a:endParaRPr sz="7200" dirty="0">
              <a:solidFill>
                <a:schemeClr val="accent1"/>
              </a:solidFill>
              <a:latin typeface="Fjalla One"/>
              <a:ea typeface="Fjalla One"/>
              <a:cs typeface="Fjalla One"/>
              <a:sym typeface="Fjalla One"/>
            </a:endParaRPr>
          </a:p>
        </p:txBody>
      </p:sp>
      <p:sp>
        <p:nvSpPr>
          <p:cNvPr id="2236" name="Google Shape;2236;p41"/>
          <p:cNvSpPr txBox="1"/>
          <p:nvPr/>
        </p:nvSpPr>
        <p:spPr>
          <a:xfrm>
            <a:off x="4113136" y="1189346"/>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02</a:t>
            </a:r>
            <a:endParaRPr sz="7200" dirty="0">
              <a:solidFill>
                <a:schemeClr val="accent1"/>
              </a:solidFill>
              <a:latin typeface="Fjalla One"/>
              <a:ea typeface="Fjalla One"/>
              <a:cs typeface="Fjalla One"/>
              <a:sym typeface="Fjalla One"/>
            </a:endParaRPr>
          </a:p>
        </p:txBody>
      </p:sp>
      <p:sp>
        <p:nvSpPr>
          <p:cNvPr id="2" name="Google Shape;2229;p41">
            <a:extLst>
              <a:ext uri="{FF2B5EF4-FFF2-40B4-BE49-F238E27FC236}">
                <a16:creationId xmlns:a16="http://schemas.microsoft.com/office/drawing/2014/main" id="{858B5487-F7AB-9F3C-44FC-942A572F0CA3}"/>
              </a:ext>
            </a:extLst>
          </p:cNvPr>
          <p:cNvSpPr txBox="1">
            <a:spLocks/>
          </p:cNvSpPr>
          <p:nvPr/>
        </p:nvSpPr>
        <p:spPr>
          <a:xfrm>
            <a:off x="3791556" y="3871994"/>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GB" sz="1800" dirty="0"/>
              <a:t>Keypad</a:t>
            </a:r>
            <a:endParaRPr lang="en-GB" dirty="0"/>
          </a:p>
        </p:txBody>
      </p:sp>
      <p:sp>
        <p:nvSpPr>
          <p:cNvPr id="3" name="Google Shape;2230;p41">
            <a:extLst>
              <a:ext uri="{FF2B5EF4-FFF2-40B4-BE49-F238E27FC236}">
                <a16:creationId xmlns:a16="http://schemas.microsoft.com/office/drawing/2014/main" id="{C3D0864D-83E1-2586-4AC9-46E0E7608112}"/>
              </a:ext>
            </a:extLst>
          </p:cNvPr>
          <p:cNvSpPr txBox="1">
            <a:spLocks/>
          </p:cNvSpPr>
          <p:nvPr/>
        </p:nvSpPr>
        <p:spPr>
          <a:xfrm>
            <a:off x="3791555" y="4265186"/>
            <a:ext cx="2082305" cy="75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r>
              <a:rPr lang="en-US" sz="1600" dirty="0"/>
              <a:t>Allows users to interact with the system</a:t>
            </a:r>
            <a:endParaRPr lang="en-US" dirty="0"/>
          </a:p>
        </p:txBody>
      </p:sp>
      <p:sp>
        <p:nvSpPr>
          <p:cNvPr id="4" name="Google Shape;2234;p41">
            <a:extLst>
              <a:ext uri="{FF2B5EF4-FFF2-40B4-BE49-F238E27FC236}">
                <a16:creationId xmlns:a16="http://schemas.microsoft.com/office/drawing/2014/main" id="{2B243A9C-E1E8-48C3-9144-2C50E03A76E3}"/>
              </a:ext>
            </a:extLst>
          </p:cNvPr>
          <p:cNvSpPr txBox="1"/>
          <p:nvPr/>
        </p:nvSpPr>
        <p:spPr>
          <a:xfrm>
            <a:off x="2589429" y="4027442"/>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05</a:t>
            </a:r>
            <a:endParaRPr sz="7200" dirty="0">
              <a:solidFill>
                <a:schemeClr val="accent1"/>
              </a:solidFill>
              <a:latin typeface="Fjalla One"/>
              <a:ea typeface="Fjalla One"/>
              <a:cs typeface="Fjalla One"/>
              <a:sym typeface="Fjalla One"/>
            </a:endParaRPr>
          </a:p>
        </p:txBody>
      </p:sp>
      <p:sp>
        <p:nvSpPr>
          <p:cNvPr id="5" name="Google Shape;2229;p41">
            <a:extLst>
              <a:ext uri="{FF2B5EF4-FFF2-40B4-BE49-F238E27FC236}">
                <a16:creationId xmlns:a16="http://schemas.microsoft.com/office/drawing/2014/main" id="{B660403A-EB89-43EC-3C5F-BA79D25B8145}"/>
              </a:ext>
            </a:extLst>
          </p:cNvPr>
          <p:cNvSpPr txBox="1">
            <a:spLocks/>
          </p:cNvSpPr>
          <p:nvPr/>
        </p:nvSpPr>
        <p:spPr>
          <a:xfrm>
            <a:off x="7454321" y="3869414"/>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GB" sz="1800" dirty="0"/>
              <a:t>Power Supply</a:t>
            </a:r>
            <a:endParaRPr lang="en-GB" dirty="0"/>
          </a:p>
        </p:txBody>
      </p:sp>
      <p:sp>
        <p:nvSpPr>
          <p:cNvPr id="6" name="Google Shape;2230;p41">
            <a:extLst>
              <a:ext uri="{FF2B5EF4-FFF2-40B4-BE49-F238E27FC236}">
                <a16:creationId xmlns:a16="http://schemas.microsoft.com/office/drawing/2014/main" id="{AAFCA240-FE1A-4789-3876-875D0B2E4C9E}"/>
              </a:ext>
            </a:extLst>
          </p:cNvPr>
          <p:cNvSpPr txBox="1">
            <a:spLocks/>
          </p:cNvSpPr>
          <p:nvPr/>
        </p:nvSpPr>
        <p:spPr>
          <a:xfrm>
            <a:off x="7454321" y="4262606"/>
            <a:ext cx="1689680" cy="75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r>
              <a:rPr lang="en-US" sz="1600" dirty="0"/>
              <a:t>Powers all components of the system</a:t>
            </a:r>
            <a:endParaRPr lang="en-US" dirty="0"/>
          </a:p>
        </p:txBody>
      </p:sp>
      <p:sp>
        <p:nvSpPr>
          <p:cNvPr id="7" name="Google Shape;2234;p41">
            <a:extLst>
              <a:ext uri="{FF2B5EF4-FFF2-40B4-BE49-F238E27FC236}">
                <a16:creationId xmlns:a16="http://schemas.microsoft.com/office/drawing/2014/main" id="{5508F723-AD39-24EB-E6C7-E48FD83D2527}"/>
              </a:ext>
            </a:extLst>
          </p:cNvPr>
          <p:cNvSpPr txBox="1"/>
          <p:nvPr/>
        </p:nvSpPr>
        <p:spPr>
          <a:xfrm>
            <a:off x="6252194" y="4024862"/>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06</a:t>
            </a:r>
            <a:endParaRPr sz="7200" dirty="0">
              <a:solidFill>
                <a:schemeClr val="accent1"/>
              </a:solidFill>
              <a:latin typeface="Fjalla One"/>
              <a:ea typeface="Fjalla One"/>
              <a:cs typeface="Fjalla One"/>
              <a:sym typeface="Fjalla One"/>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283900" y="2602446"/>
            <a:ext cx="4343400" cy="6974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700" dirty="0"/>
              <a:t>Operating Modes</a:t>
            </a:r>
          </a:p>
        </p:txBody>
      </p:sp>
      <p:sp>
        <p:nvSpPr>
          <p:cNvPr id="2156" name="Google Shape;2156;p38"/>
          <p:cNvSpPr txBox="1">
            <a:spLocks noGrp="1"/>
          </p:cNvSpPr>
          <p:nvPr>
            <p:ph type="title" idx="2"/>
          </p:nvPr>
        </p:nvSpPr>
        <p:spPr>
          <a:xfrm>
            <a:off x="2971800" y="1122543"/>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11369621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4" name="Google Shape;2177;p39">
            <a:extLst>
              <a:ext uri="{FF2B5EF4-FFF2-40B4-BE49-F238E27FC236}">
                <a16:creationId xmlns:a16="http://schemas.microsoft.com/office/drawing/2014/main" id="{A1467D48-B9F9-EFF4-5063-DAF8DA0EC2CF}"/>
              </a:ext>
            </a:extLst>
          </p:cNvPr>
          <p:cNvSpPr txBox="1">
            <a:spLocks noGrp="1"/>
          </p:cNvSpPr>
          <p:nvPr>
            <p:ph type="title"/>
          </p:nvPr>
        </p:nvSpPr>
        <p:spPr>
          <a:xfrm>
            <a:off x="1579509" y="379404"/>
            <a:ext cx="6124465"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dirty="0"/>
              <a:t>Operating Modes(Autonomous Mode)</a:t>
            </a:r>
            <a:endParaRPr dirty="0"/>
          </a:p>
        </p:txBody>
      </p:sp>
      <p:sp>
        <p:nvSpPr>
          <p:cNvPr id="5" name="Google Shape;2178;p39">
            <a:extLst>
              <a:ext uri="{FF2B5EF4-FFF2-40B4-BE49-F238E27FC236}">
                <a16:creationId xmlns:a16="http://schemas.microsoft.com/office/drawing/2014/main" id="{D18EE578-738C-A2BB-B6A4-9039B329864E}"/>
              </a:ext>
            </a:extLst>
          </p:cNvPr>
          <p:cNvSpPr txBox="1">
            <a:spLocks/>
          </p:cNvSpPr>
          <p:nvPr/>
        </p:nvSpPr>
        <p:spPr>
          <a:xfrm>
            <a:off x="1053885" y="1116807"/>
            <a:ext cx="7175715" cy="326146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800"/>
              </a:spcAft>
            </a:pPr>
            <a:r>
              <a:rPr lang="en-US" sz="1800" b="1" dirty="0">
                <a:solidFill>
                  <a:schemeClr val="dk2"/>
                </a:solidFill>
                <a:latin typeface="Barlow Semi Condensed"/>
                <a:ea typeface="Barlow Semi Condensed"/>
                <a:cs typeface="Barlow Semi Condensed"/>
                <a:sym typeface="Barlow Semi Condensed"/>
              </a:rPr>
              <a:t>Function</a:t>
            </a:r>
            <a:r>
              <a:rPr lang="en-US" sz="1800" dirty="0">
                <a:solidFill>
                  <a:schemeClr val="dk2"/>
                </a:solidFill>
                <a:latin typeface="Barlow Semi Condensed"/>
                <a:ea typeface="Barlow Semi Condensed"/>
                <a:cs typeface="Barlow Semi Condensed"/>
                <a:sym typeface="Barlow Semi Condensed"/>
              </a:rPr>
              <a:t>: In this mode, the system autonomously monitors soil moisture levels and activates irrigation as needed.</a:t>
            </a:r>
          </a:p>
          <a:p>
            <a:pPr algn="ctr">
              <a:spcAft>
                <a:spcPts val="800"/>
              </a:spcAft>
            </a:pPr>
            <a:r>
              <a:rPr lang="en-US" sz="1800" b="1" dirty="0">
                <a:solidFill>
                  <a:schemeClr val="dk2"/>
                </a:solidFill>
                <a:latin typeface="Barlow Semi Condensed"/>
                <a:ea typeface="Barlow Semi Condensed"/>
                <a:cs typeface="Barlow Semi Condensed"/>
                <a:sym typeface="Barlow Semi Condensed"/>
              </a:rPr>
              <a:t>Operation</a:t>
            </a:r>
            <a:r>
              <a:rPr lang="en-US" sz="1800" dirty="0">
                <a:solidFill>
                  <a:schemeClr val="dk2"/>
                </a:solidFill>
                <a:latin typeface="Barlow Semi Condensed"/>
                <a:ea typeface="Barlow Semi Condensed"/>
                <a:cs typeface="Barlow Semi Condensed"/>
                <a:sym typeface="Barlow Semi Condensed"/>
              </a:rPr>
              <a:t>: The soil moisture sensors continuously provide analog data to the ATmega32 microcontroller's ADC (Analog-to-Digital Converter). When the moisture level falls below a predefined threshold (e.g., 50%), the microcontroller activates the relay to turn on the water pump. The pump irrigates the soil until the moisture level returns to an acceptable range.</a:t>
            </a:r>
          </a:p>
          <a:p>
            <a:pPr algn="ctr">
              <a:spcAft>
                <a:spcPts val="800"/>
              </a:spcAft>
            </a:pPr>
            <a:r>
              <a:rPr lang="en-US" sz="1800" b="1" dirty="0">
                <a:solidFill>
                  <a:schemeClr val="dk2"/>
                </a:solidFill>
                <a:latin typeface="Barlow Semi Condensed"/>
                <a:ea typeface="Barlow Semi Condensed"/>
                <a:cs typeface="Barlow Semi Condensed"/>
                <a:sym typeface="Barlow Semi Condensed"/>
              </a:rPr>
              <a:t>Benefit</a:t>
            </a:r>
            <a:r>
              <a:rPr lang="en-US" sz="1800" dirty="0">
                <a:solidFill>
                  <a:schemeClr val="dk2"/>
                </a:solidFill>
                <a:latin typeface="Barlow Semi Condensed"/>
                <a:ea typeface="Barlow Semi Condensed"/>
                <a:cs typeface="Barlow Semi Condensed"/>
                <a:sym typeface="Barlow Semi Condensed"/>
              </a:rPr>
              <a:t>: This mode ensures that plants receive adequate water supply without any manual intervention, maintaining optimal soil moisture levels for healthy plant growth.</a:t>
            </a:r>
            <a:endParaRPr lang="en-US" sz="1600" dirty="0">
              <a:latin typeface="Barlow Semi Condensed"/>
              <a:ea typeface="Barlow Semi Condensed"/>
              <a:cs typeface="Barlow Semi Condensed"/>
              <a:sym typeface="Barlow Semi Condense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4" name="Google Shape;2177;p39">
            <a:extLst>
              <a:ext uri="{FF2B5EF4-FFF2-40B4-BE49-F238E27FC236}">
                <a16:creationId xmlns:a16="http://schemas.microsoft.com/office/drawing/2014/main" id="{A1467D48-B9F9-EFF4-5063-DAF8DA0EC2CF}"/>
              </a:ext>
            </a:extLst>
          </p:cNvPr>
          <p:cNvSpPr txBox="1">
            <a:spLocks noGrp="1"/>
          </p:cNvSpPr>
          <p:nvPr>
            <p:ph type="title"/>
          </p:nvPr>
        </p:nvSpPr>
        <p:spPr>
          <a:xfrm>
            <a:off x="859496" y="379404"/>
            <a:ext cx="7564491"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100" dirty="0"/>
              <a:t>Operating Modes(User-Defined Interval Mode)</a:t>
            </a:r>
            <a:endParaRPr sz="3100" dirty="0"/>
          </a:p>
        </p:txBody>
      </p:sp>
      <p:sp>
        <p:nvSpPr>
          <p:cNvPr id="5" name="Google Shape;2178;p39">
            <a:extLst>
              <a:ext uri="{FF2B5EF4-FFF2-40B4-BE49-F238E27FC236}">
                <a16:creationId xmlns:a16="http://schemas.microsoft.com/office/drawing/2014/main" id="{D18EE578-738C-A2BB-B6A4-9039B329864E}"/>
              </a:ext>
            </a:extLst>
          </p:cNvPr>
          <p:cNvSpPr txBox="1">
            <a:spLocks/>
          </p:cNvSpPr>
          <p:nvPr/>
        </p:nvSpPr>
        <p:spPr>
          <a:xfrm>
            <a:off x="1053885" y="1116807"/>
            <a:ext cx="7175715" cy="326146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800"/>
              </a:spcAft>
            </a:pPr>
            <a:r>
              <a:rPr lang="en-US" sz="1800" b="1" dirty="0">
                <a:solidFill>
                  <a:schemeClr val="dk2"/>
                </a:solidFill>
                <a:latin typeface="Barlow Semi Condensed"/>
                <a:ea typeface="Barlow Semi Condensed"/>
                <a:cs typeface="Barlow Semi Condensed"/>
                <a:sym typeface="Barlow Semi Condensed"/>
              </a:rPr>
              <a:t>Function</a:t>
            </a:r>
            <a:r>
              <a:rPr lang="en-US" sz="1800" dirty="0">
                <a:solidFill>
                  <a:schemeClr val="dk2"/>
                </a:solidFill>
                <a:latin typeface="Barlow Semi Condensed"/>
                <a:ea typeface="Barlow Semi Condensed"/>
                <a:cs typeface="Barlow Semi Condensed"/>
                <a:sym typeface="Barlow Semi Condensed"/>
              </a:rPr>
              <a:t>: This mode allows users to set specific irrigation intervals, minimizing sensor wear and managing water usage efficiently.</a:t>
            </a:r>
          </a:p>
          <a:p>
            <a:pPr algn="ctr">
              <a:spcAft>
                <a:spcPts val="800"/>
              </a:spcAft>
            </a:pPr>
            <a:r>
              <a:rPr lang="en-US" sz="1800" b="1" dirty="0">
                <a:solidFill>
                  <a:schemeClr val="dk2"/>
                </a:solidFill>
                <a:latin typeface="Barlow Semi Condensed"/>
                <a:ea typeface="Barlow Semi Condensed"/>
                <a:cs typeface="Barlow Semi Condensed"/>
                <a:sym typeface="Barlow Semi Condensed"/>
              </a:rPr>
              <a:t>Operation</a:t>
            </a:r>
            <a:r>
              <a:rPr lang="en-US" sz="1800" dirty="0">
                <a:solidFill>
                  <a:schemeClr val="dk2"/>
                </a:solidFill>
                <a:latin typeface="Barlow Semi Condensed"/>
                <a:ea typeface="Barlow Semi Condensed"/>
                <a:cs typeface="Barlow Semi Condensed"/>
                <a:sym typeface="Barlow Semi Condensed"/>
              </a:rPr>
              <a:t>: Users can input a desired time interval for irrigation using the keypad. The ATmega32 microcontroller utilizes Timer0 to count down the specified interval. Once the timer expires, the system checks the soil moisture level using the ADC. If the moisture level is below the threshold, the microcontroller activates the water pump to irrigate the soil.</a:t>
            </a:r>
          </a:p>
          <a:p>
            <a:pPr algn="ctr">
              <a:spcAft>
                <a:spcPts val="800"/>
              </a:spcAft>
            </a:pPr>
            <a:r>
              <a:rPr lang="en-US" sz="1800" b="1" dirty="0">
                <a:solidFill>
                  <a:schemeClr val="dk2"/>
                </a:solidFill>
                <a:latin typeface="Barlow Semi Condensed"/>
                <a:ea typeface="Barlow Semi Condensed"/>
                <a:cs typeface="Barlow Semi Condensed"/>
                <a:sym typeface="Barlow Semi Condensed"/>
              </a:rPr>
              <a:t>Benefit</a:t>
            </a:r>
            <a:r>
              <a:rPr lang="en-US" sz="1800" dirty="0">
                <a:solidFill>
                  <a:schemeClr val="dk2"/>
                </a:solidFill>
                <a:latin typeface="Barlow Semi Condensed"/>
                <a:ea typeface="Barlow Semi Condensed"/>
                <a:cs typeface="Barlow Semi Condensed"/>
                <a:sym typeface="Barlow Semi Condensed"/>
              </a:rPr>
              <a:t>: By allowing users to define irrigation intervals, this mode helps in reducing the wear on soil moisture sensors and avoids continuous operation, while still ensuring timely irrigation based on soil moisture conditions.</a:t>
            </a:r>
            <a:endParaRPr lang="en-US" sz="1600"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38161206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283900" y="2602446"/>
            <a:ext cx="4343400" cy="6974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700" dirty="0"/>
              <a:t>Communication Protocol</a:t>
            </a:r>
          </a:p>
        </p:txBody>
      </p:sp>
      <p:sp>
        <p:nvSpPr>
          <p:cNvPr id="2156" name="Google Shape;2156;p38"/>
          <p:cNvSpPr txBox="1">
            <a:spLocks noGrp="1"/>
          </p:cNvSpPr>
          <p:nvPr>
            <p:ph type="title" idx="2"/>
          </p:nvPr>
        </p:nvSpPr>
        <p:spPr>
          <a:xfrm>
            <a:off x="2971800" y="1122543"/>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13129088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4" name="Google Shape;2177;p39">
            <a:extLst>
              <a:ext uri="{FF2B5EF4-FFF2-40B4-BE49-F238E27FC236}">
                <a16:creationId xmlns:a16="http://schemas.microsoft.com/office/drawing/2014/main" id="{594BFAAB-AE44-E363-5BE8-7989D4012E26}"/>
              </a:ext>
            </a:extLst>
          </p:cNvPr>
          <p:cNvSpPr txBox="1">
            <a:spLocks noGrp="1"/>
          </p:cNvSpPr>
          <p:nvPr>
            <p:ph type="title"/>
          </p:nvPr>
        </p:nvSpPr>
        <p:spPr>
          <a:xfrm>
            <a:off x="971859" y="379404"/>
            <a:ext cx="7339766"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dirty="0"/>
              <a:t>Communication Protocol(Data Transmission)</a:t>
            </a:r>
            <a:endParaRPr lang="en-GB" dirty="0"/>
          </a:p>
        </p:txBody>
      </p:sp>
      <p:sp>
        <p:nvSpPr>
          <p:cNvPr id="5" name="Google Shape;2178;p39">
            <a:extLst>
              <a:ext uri="{FF2B5EF4-FFF2-40B4-BE49-F238E27FC236}">
                <a16:creationId xmlns:a16="http://schemas.microsoft.com/office/drawing/2014/main" id="{B3721524-BD15-D0C7-E3BE-E73B6FB116B1}"/>
              </a:ext>
            </a:extLst>
          </p:cNvPr>
          <p:cNvSpPr txBox="1">
            <a:spLocks/>
          </p:cNvSpPr>
          <p:nvPr/>
        </p:nvSpPr>
        <p:spPr>
          <a:xfrm>
            <a:off x="1053885" y="1116807"/>
            <a:ext cx="7175715" cy="326146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800"/>
              </a:spcAft>
            </a:pPr>
            <a:r>
              <a:rPr lang="en-US" sz="1800" b="1" dirty="0">
                <a:solidFill>
                  <a:schemeClr val="dk2"/>
                </a:solidFill>
                <a:latin typeface="Barlow Semi Condensed"/>
                <a:ea typeface="Barlow Semi Condensed"/>
                <a:cs typeface="Barlow Semi Condensed"/>
                <a:sym typeface="Barlow Semi Condensed"/>
              </a:rPr>
              <a:t>Function</a:t>
            </a:r>
            <a:r>
              <a:rPr lang="en-US" sz="1800" dirty="0">
                <a:solidFill>
                  <a:schemeClr val="dk2"/>
                </a:solidFill>
                <a:latin typeface="Barlow Semi Condensed"/>
                <a:ea typeface="Barlow Semi Condensed"/>
                <a:cs typeface="Barlow Semi Condensed"/>
                <a:sym typeface="Barlow Semi Condensed"/>
              </a:rPr>
              <a:t>: The ATmega32 microcontroller uses its UART peripheral to transmit soil moisture data to a connected laptop or other monitoring device.</a:t>
            </a:r>
          </a:p>
          <a:p>
            <a:pPr algn="ctr">
              <a:spcAft>
                <a:spcPts val="800"/>
              </a:spcAft>
            </a:pPr>
            <a:r>
              <a:rPr lang="en-US" sz="1800" b="1" dirty="0">
                <a:solidFill>
                  <a:schemeClr val="dk2"/>
                </a:solidFill>
                <a:latin typeface="Barlow Semi Condensed"/>
                <a:ea typeface="Barlow Semi Condensed"/>
                <a:cs typeface="Barlow Semi Condensed"/>
                <a:sym typeface="Barlow Semi Condensed"/>
              </a:rPr>
              <a:t>Operation</a:t>
            </a:r>
            <a:r>
              <a:rPr lang="en-US" sz="1800" dirty="0">
                <a:solidFill>
                  <a:schemeClr val="dk2"/>
                </a:solidFill>
                <a:latin typeface="Barlow Semi Condensed"/>
                <a:ea typeface="Barlow Semi Condensed"/>
                <a:cs typeface="Barlow Semi Condensed"/>
                <a:sym typeface="Barlow Semi Condensed"/>
              </a:rPr>
              <a:t>: The microcontroller collects soil moisture readings from the sensors and processes this data. Using the UART interface, the microcontroller sends this data in a serial format to the connected device at regular intervals.</a:t>
            </a:r>
          </a:p>
          <a:p>
            <a:pPr algn="ctr">
              <a:spcAft>
                <a:spcPts val="800"/>
              </a:spcAft>
            </a:pPr>
            <a:r>
              <a:rPr lang="en-US" sz="1800" b="1" dirty="0">
                <a:solidFill>
                  <a:schemeClr val="dk2"/>
                </a:solidFill>
                <a:latin typeface="Barlow Semi Condensed"/>
                <a:ea typeface="Barlow Semi Condensed"/>
                <a:cs typeface="Barlow Semi Condensed"/>
                <a:sym typeface="Barlow Semi Condensed"/>
              </a:rPr>
              <a:t>Benefit</a:t>
            </a:r>
            <a:r>
              <a:rPr lang="en-US" sz="1800" dirty="0">
                <a:solidFill>
                  <a:schemeClr val="dk2"/>
                </a:solidFill>
                <a:latin typeface="Barlow Semi Condensed"/>
                <a:ea typeface="Barlow Semi Condensed"/>
                <a:cs typeface="Barlow Semi Condensed"/>
                <a:sym typeface="Barlow Semi Condensed"/>
              </a:rPr>
              <a:t>: This enables real-time monitoring of soil moisture levels without needing to manually check the system in the field.</a:t>
            </a:r>
            <a:endParaRPr lang="en-US" sz="1600" dirty="0">
              <a:latin typeface="Barlow Semi Condensed"/>
              <a:ea typeface="Barlow Semi Condensed"/>
              <a:cs typeface="Barlow Semi Condensed"/>
              <a:sym typeface="Barlow Semi Condense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4" name="Google Shape;2177;p39">
            <a:extLst>
              <a:ext uri="{FF2B5EF4-FFF2-40B4-BE49-F238E27FC236}">
                <a16:creationId xmlns:a16="http://schemas.microsoft.com/office/drawing/2014/main" id="{594BFAAB-AE44-E363-5BE8-7989D4012E26}"/>
              </a:ext>
            </a:extLst>
          </p:cNvPr>
          <p:cNvSpPr txBox="1">
            <a:spLocks noGrp="1"/>
          </p:cNvSpPr>
          <p:nvPr>
            <p:ph type="title"/>
          </p:nvPr>
        </p:nvSpPr>
        <p:spPr>
          <a:xfrm>
            <a:off x="971859" y="379404"/>
            <a:ext cx="7339766"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dirty="0"/>
              <a:t>Communication Protocol</a:t>
            </a:r>
            <a:br>
              <a:rPr lang="en-GB" sz="3200" dirty="0"/>
            </a:br>
            <a:r>
              <a:rPr lang="en-GB" sz="3200" dirty="0"/>
              <a:t>(Data Capture and Visualization)</a:t>
            </a:r>
            <a:endParaRPr lang="en-GB" dirty="0"/>
          </a:p>
        </p:txBody>
      </p:sp>
      <p:sp>
        <p:nvSpPr>
          <p:cNvPr id="5" name="Google Shape;2178;p39">
            <a:extLst>
              <a:ext uri="{FF2B5EF4-FFF2-40B4-BE49-F238E27FC236}">
                <a16:creationId xmlns:a16="http://schemas.microsoft.com/office/drawing/2014/main" id="{B3721524-BD15-D0C7-E3BE-E73B6FB116B1}"/>
              </a:ext>
            </a:extLst>
          </p:cNvPr>
          <p:cNvSpPr txBox="1">
            <a:spLocks/>
          </p:cNvSpPr>
          <p:nvPr/>
        </p:nvSpPr>
        <p:spPr>
          <a:xfrm>
            <a:off x="1053885" y="1456841"/>
            <a:ext cx="7175715" cy="292143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800"/>
              </a:spcAft>
            </a:pPr>
            <a:r>
              <a:rPr lang="en-US" sz="1800" b="1" dirty="0">
                <a:solidFill>
                  <a:schemeClr val="dk2"/>
                </a:solidFill>
                <a:latin typeface="Barlow Semi Condensed"/>
                <a:ea typeface="Barlow Semi Condensed"/>
                <a:cs typeface="Barlow Semi Condensed"/>
                <a:sym typeface="Barlow Semi Condensed"/>
              </a:rPr>
              <a:t>Function</a:t>
            </a:r>
            <a:r>
              <a:rPr lang="en-US" sz="1800" dirty="0">
                <a:solidFill>
                  <a:schemeClr val="dk2"/>
                </a:solidFill>
                <a:latin typeface="Barlow Semi Condensed"/>
                <a:ea typeface="Barlow Semi Condensed"/>
                <a:cs typeface="Barlow Semi Condensed"/>
                <a:sym typeface="Barlow Semi Condensed"/>
              </a:rPr>
              <a:t>: Python scripts on the connected laptop are used to capture and visualize the transmitted data.</a:t>
            </a:r>
          </a:p>
          <a:p>
            <a:pPr algn="ctr">
              <a:spcAft>
                <a:spcPts val="800"/>
              </a:spcAft>
            </a:pPr>
            <a:r>
              <a:rPr lang="en-US" sz="1800" b="1" dirty="0">
                <a:solidFill>
                  <a:schemeClr val="dk2"/>
                </a:solidFill>
                <a:latin typeface="Barlow Semi Condensed"/>
                <a:ea typeface="Barlow Semi Condensed"/>
                <a:cs typeface="Barlow Semi Condensed"/>
                <a:sym typeface="Barlow Semi Condensed"/>
              </a:rPr>
              <a:t>Operation</a:t>
            </a:r>
            <a:r>
              <a:rPr lang="en-US" sz="1800" dirty="0">
                <a:solidFill>
                  <a:schemeClr val="dk2"/>
                </a:solidFill>
                <a:latin typeface="Barlow Semi Condensed"/>
                <a:ea typeface="Barlow Semi Condensed"/>
                <a:cs typeface="Barlow Semi Condensed"/>
                <a:sym typeface="Barlow Semi Condensed"/>
              </a:rPr>
              <a:t>: A Python script runs on the laptop to continuously receive data from the microcontroller via the UART interface. This script stores the data for logging purposes and processes it to generate real-time charts and graphs.</a:t>
            </a:r>
          </a:p>
          <a:p>
            <a:pPr algn="ctr">
              <a:spcAft>
                <a:spcPts val="800"/>
              </a:spcAft>
            </a:pPr>
            <a:r>
              <a:rPr lang="en-US" sz="1800" b="1" dirty="0">
                <a:solidFill>
                  <a:schemeClr val="dk2"/>
                </a:solidFill>
                <a:latin typeface="Barlow Semi Condensed"/>
                <a:ea typeface="Barlow Semi Condensed"/>
                <a:cs typeface="Barlow Semi Condensed"/>
                <a:sym typeface="Barlow Semi Condensed"/>
              </a:rPr>
              <a:t>Benefit</a:t>
            </a:r>
            <a:r>
              <a:rPr lang="en-US" sz="1800" dirty="0">
                <a:solidFill>
                  <a:schemeClr val="dk2"/>
                </a:solidFill>
                <a:latin typeface="Barlow Semi Condensed"/>
                <a:ea typeface="Barlow Semi Condensed"/>
                <a:cs typeface="Barlow Semi Condensed"/>
                <a:sym typeface="Barlow Semi Condensed"/>
              </a:rPr>
              <a:t>: The visualization provides users with comprehensive insights into soil moisture trends over time, helping them make informed decisions about irrigation schedules and crop management.</a:t>
            </a:r>
            <a:endParaRPr lang="en-US" sz="1600"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25022505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4" name="Google Shape;2177;p39">
            <a:extLst>
              <a:ext uri="{FF2B5EF4-FFF2-40B4-BE49-F238E27FC236}">
                <a16:creationId xmlns:a16="http://schemas.microsoft.com/office/drawing/2014/main" id="{594BFAAB-AE44-E363-5BE8-7989D4012E26}"/>
              </a:ext>
            </a:extLst>
          </p:cNvPr>
          <p:cNvSpPr txBox="1">
            <a:spLocks noGrp="1"/>
          </p:cNvSpPr>
          <p:nvPr>
            <p:ph type="title"/>
          </p:nvPr>
        </p:nvSpPr>
        <p:spPr>
          <a:xfrm>
            <a:off x="971859" y="379404"/>
            <a:ext cx="7339766"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dirty="0"/>
              <a:t>Communication Protocol</a:t>
            </a:r>
            <a:br>
              <a:rPr lang="en-GB" sz="3200" dirty="0"/>
            </a:br>
            <a:r>
              <a:rPr lang="en-GB" sz="3200" dirty="0"/>
              <a:t>(Data Capture and Visualization)</a:t>
            </a:r>
            <a:endParaRPr lang="en-GB" dirty="0"/>
          </a:p>
        </p:txBody>
      </p:sp>
      <p:pic>
        <p:nvPicPr>
          <p:cNvPr id="3" name="Picture 2">
            <a:extLst>
              <a:ext uri="{FF2B5EF4-FFF2-40B4-BE49-F238E27FC236}">
                <a16:creationId xmlns:a16="http://schemas.microsoft.com/office/drawing/2014/main" id="{DB109D18-2E9F-8316-ACB6-A1A62FDDBBEF}"/>
              </a:ext>
            </a:extLst>
          </p:cNvPr>
          <p:cNvPicPr>
            <a:picLocks noChangeAspect="1"/>
          </p:cNvPicPr>
          <p:nvPr/>
        </p:nvPicPr>
        <p:blipFill>
          <a:blip r:embed="rId3"/>
          <a:stretch>
            <a:fillRect/>
          </a:stretch>
        </p:blipFill>
        <p:spPr>
          <a:xfrm>
            <a:off x="2146056" y="1411061"/>
            <a:ext cx="4991372" cy="3664633"/>
          </a:xfrm>
          <a:prstGeom prst="rect">
            <a:avLst/>
          </a:prstGeom>
        </p:spPr>
      </p:pic>
    </p:spTree>
    <p:extLst>
      <p:ext uri="{BB962C8B-B14F-4D97-AF65-F5344CB8AC3E}">
        <p14:creationId xmlns:p14="http://schemas.microsoft.com/office/powerpoint/2010/main" val="7871543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283900" y="2602446"/>
            <a:ext cx="4343400" cy="6974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700" dirty="0"/>
              <a:t>Implementation</a:t>
            </a:r>
          </a:p>
        </p:txBody>
      </p:sp>
      <p:sp>
        <p:nvSpPr>
          <p:cNvPr id="2156" name="Google Shape;2156;p38"/>
          <p:cNvSpPr txBox="1">
            <a:spLocks noGrp="1"/>
          </p:cNvSpPr>
          <p:nvPr>
            <p:ph type="title" idx="2"/>
          </p:nvPr>
        </p:nvSpPr>
        <p:spPr>
          <a:xfrm>
            <a:off x="2971800" y="1122543"/>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Tree>
    <p:extLst>
      <p:ext uri="{BB962C8B-B14F-4D97-AF65-F5344CB8AC3E}">
        <p14:creationId xmlns:p14="http://schemas.microsoft.com/office/powerpoint/2010/main" val="29041111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4" name="Google Shape;2177;p39">
            <a:extLst>
              <a:ext uri="{FF2B5EF4-FFF2-40B4-BE49-F238E27FC236}">
                <a16:creationId xmlns:a16="http://schemas.microsoft.com/office/drawing/2014/main" id="{594BFAAB-AE44-E363-5BE8-7989D4012E26}"/>
              </a:ext>
            </a:extLst>
          </p:cNvPr>
          <p:cNvSpPr txBox="1">
            <a:spLocks noGrp="1"/>
          </p:cNvSpPr>
          <p:nvPr>
            <p:ph type="title"/>
          </p:nvPr>
        </p:nvSpPr>
        <p:spPr>
          <a:xfrm>
            <a:off x="971859" y="379404"/>
            <a:ext cx="7339766"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dirty="0"/>
              <a:t>Design and Planning</a:t>
            </a:r>
            <a:endParaRPr lang="en-GB" dirty="0"/>
          </a:p>
        </p:txBody>
      </p:sp>
      <p:pic>
        <p:nvPicPr>
          <p:cNvPr id="3" name="Picture 2" descr="A screen shot of a computer&#10;&#10;Description automatically generated">
            <a:extLst>
              <a:ext uri="{FF2B5EF4-FFF2-40B4-BE49-F238E27FC236}">
                <a16:creationId xmlns:a16="http://schemas.microsoft.com/office/drawing/2014/main" id="{F0E1AEA8-17FC-698E-4F89-B564C0C77240}"/>
              </a:ext>
            </a:extLst>
          </p:cNvPr>
          <p:cNvPicPr>
            <a:picLocks noChangeAspect="1"/>
          </p:cNvPicPr>
          <p:nvPr/>
        </p:nvPicPr>
        <p:blipFill>
          <a:blip r:embed="rId3"/>
          <a:stretch>
            <a:fillRect/>
          </a:stretch>
        </p:blipFill>
        <p:spPr>
          <a:xfrm>
            <a:off x="1172906" y="1519163"/>
            <a:ext cx="6798187" cy="2554625"/>
          </a:xfrm>
          <a:prstGeom prst="rect">
            <a:avLst/>
          </a:prstGeom>
        </p:spPr>
      </p:pic>
    </p:spTree>
    <p:extLst>
      <p:ext uri="{BB962C8B-B14F-4D97-AF65-F5344CB8AC3E}">
        <p14:creationId xmlns:p14="http://schemas.microsoft.com/office/powerpoint/2010/main" val="14166260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458;p36">
            <a:extLst>
              <a:ext uri="{FF2B5EF4-FFF2-40B4-BE49-F238E27FC236}">
                <a16:creationId xmlns:a16="http://schemas.microsoft.com/office/drawing/2014/main" id="{3368E4CB-B901-E2BF-609D-13331E53FC08}"/>
              </a:ext>
            </a:extLst>
          </p:cNvPr>
          <p:cNvSpPr txBox="1">
            <a:spLocks/>
          </p:cNvSpPr>
          <p:nvPr/>
        </p:nvSpPr>
        <p:spPr>
          <a:xfrm>
            <a:off x="720000" y="445025"/>
            <a:ext cx="7704000" cy="10118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9pPr>
          </a:lstStyle>
          <a:p>
            <a:pPr algn="l">
              <a:buSzPts val="2800"/>
            </a:pPr>
            <a:r>
              <a:rPr lang="en-GB" dirty="0"/>
              <a:t>Team Member</a:t>
            </a:r>
          </a:p>
        </p:txBody>
      </p:sp>
      <p:graphicFrame>
        <p:nvGraphicFramePr>
          <p:cNvPr id="8" name="Table 7">
            <a:extLst>
              <a:ext uri="{FF2B5EF4-FFF2-40B4-BE49-F238E27FC236}">
                <a16:creationId xmlns:a16="http://schemas.microsoft.com/office/drawing/2014/main" id="{1C016620-C9C5-ECA3-9B5C-150B6A04EE10}"/>
              </a:ext>
            </a:extLst>
          </p:cNvPr>
          <p:cNvGraphicFramePr>
            <a:graphicFrameLocks noGrp="1"/>
          </p:cNvGraphicFramePr>
          <p:nvPr>
            <p:extLst>
              <p:ext uri="{D42A27DB-BD31-4B8C-83A1-F6EECF244321}">
                <p14:modId xmlns:p14="http://schemas.microsoft.com/office/powerpoint/2010/main" val="3252620563"/>
              </p:ext>
            </p:extLst>
          </p:nvPr>
        </p:nvGraphicFramePr>
        <p:xfrm>
          <a:off x="808070" y="1644650"/>
          <a:ext cx="7088315" cy="2833992"/>
        </p:xfrm>
        <a:graphic>
          <a:graphicData uri="http://schemas.openxmlformats.org/drawingml/2006/table">
            <a:tbl>
              <a:tblPr firstRow="1" bandRow="1"/>
              <a:tblGrid>
                <a:gridCol w="493070">
                  <a:extLst>
                    <a:ext uri="{9D8B030D-6E8A-4147-A177-3AD203B41FA5}">
                      <a16:colId xmlns:a16="http://schemas.microsoft.com/office/drawing/2014/main" val="3719585840"/>
                    </a:ext>
                  </a:extLst>
                </a:gridCol>
                <a:gridCol w="6595245">
                  <a:extLst>
                    <a:ext uri="{9D8B030D-6E8A-4147-A177-3AD203B41FA5}">
                      <a16:colId xmlns:a16="http://schemas.microsoft.com/office/drawing/2014/main" val="1432859596"/>
                    </a:ext>
                  </a:extLst>
                </a:gridCol>
              </a:tblGrid>
              <a:tr h="472332">
                <a:tc>
                  <a:txBody>
                    <a:bodyPr/>
                    <a:lstStyle/>
                    <a:p>
                      <a:r>
                        <a:rPr lang="en-GB" sz="2000" b="1" dirty="0">
                          <a:latin typeface="Barlow Semi Condensed" panose="00000506000000000000" pitchFamily="2" charset="0"/>
                          <a:cs typeface="Dubai Medium" panose="020B0603030403030204" pitchFamily="34" charset="-78"/>
                        </a:rPr>
                        <a:t>01</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b="0" i="0" u="none" strike="noStrike" cap="none" dirty="0">
                          <a:solidFill>
                            <a:srgbClr val="000000"/>
                          </a:solidFill>
                          <a:effectLst/>
                          <a:latin typeface="Barlow Semi Condensed" panose="00000506000000000000" pitchFamily="2" charset="0"/>
                          <a:ea typeface="Arial"/>
                          <a:cs typeface="Arial" panose="020B0604020202020204" pitchFamily="34" charset="0"/>
                          <a:sym typeface="Arial"/>
                        </a:rPr>
                        <a:t>Ahmed Hussein Badr Rashad</a:t>
                      </a:r>
                      <a:endParaRPr lang="en-GB" sz="1800" dirty="0">
                        <a:latin typeface="Barlow Semi Condensed" panose="00000506000000000000" pitchFamily="2" charset="0"/>
                        <a:cs typeface="Arial" panose="020B0604020202020204" pitchFamily="3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268596005"/>
                  </a:ext>
                </a:extLst>
              </a:tr>
              <a:tr h="472332">
                <a:tc>
                  <a:txBody>
                    <a:bodyPr/>
                    <a:lstStyle/>
                    <a:p>
                      <a:r>
                        <a:rPr lang="en-GB" sz="2000" b="1" dirty="0">
                          <a:latin typeface="Barlow Semi Condensed" panose="00000506000000000000" pitchFamily="2" charset="0"/>
                          <a:cs typeface="Dubai Medium" panose="020B0603030403030204" pitchFamily="34" charset="-78"/>
                        </a:rPr>
                        <a:t>02</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b="0" i="0" u="none" strike="noStrike" cap="none" dirty="0">
                          <a:solidFill>
                            <a:srgbClr val="000000"/>
                          </a:solidFill>
                          <a:effectLst/>
                          <a:latin typeface="Barlow Semi Condensed" panose="00000506000000000000" pitchFamily="2" charset="0"/>
                          <a:cs typeface="Arial" panose="020B0604020202020204" pitchFamily="34" charset="0"/>
                          <a:sym typeface="Arial"/>
                        </a:rPr>
                        <a:t>Ahmed Tarek Abdul Sattar Ahmed</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161890086"/>
                  </a:ext>
                </a:extLst>
              </a:tr>
              <a:tr h="472332">
                <a:tc>
                  <a:txBody>
                    <a:bodyPr/>
                    <a:lstStyle/>
                    <a:p>
                      <a:r>
                        <a:rPr lang="en-GB" sz="2000" b="1" dirty="0">
                          <a:latin typeface="Barlow Semi Condensed" panose="00000506000000000000" pitchFamily="2" charset="0"/>
                          <a:cs typeface="Dubai Medium" panose="020B0603030403030204" pitchFamily="34" charset="-78"/>
                        </a:rPr>
                        <a:t>03</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800" b="0" i="0" u="none" strike="noStrike" cap="none" dirty="0">
                          <a:solidFill>
                            <a:srgbClr val="000000"/>
                          </a:solidFill>
                          <a:effectLst/>
                          <a:latin typeface="Barlow Semi Condensed" panose="00000506000000000000" pitchFamily="2" charset="0"/>
                          <a:ea typeface="Arial"/>
                          <a:cs typeface="Arial" panose="020B0604020202020204" pitchFamily="34" charset="0"/>
                          <a:sym typeface="Arial"/>
                        </a:rPr>
                        <a:t>Ahmed Ali Fahmy Muhammad</a:t>
                      </a:r>
                      <a:endParaRPr lang="en-GB" sz="1800" dirty="0">
                        <a:latin typeface="Barlow Semi Condensed" panose="00000506000000000000" pitchFamily="2" charset="0"/>
                        <a:cs typeface="Arial" panose="020B0604020202020204" pitchFamily="3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381154355"/>
                  </a:ext>
                </a:extLst>
              </a:tr>
              <a:tr h="472332">
                <a:tc>
                  <a:txBody>
                    <a:bodyPr/>
                    <a:lstStyle/>
                    <a:p>
                      <a:r>
                        <a:rPr lang="en-GB" sz="2000" b="1" dirty="0">
                          <a:latin typeface="Barlow Semi Condensed" panose="00000506000000000000" pitchFamily="2" charset="0"/>
                          <a:cs typeface="Dubai Medium" panose="020B0603030403030204" pitchFamily="34" charset="-78"/>
                        </a:rPr>
                        <a:t>04</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800" b="0" i="0" u="none" strike="noStrike" cap="none" dirty="0">
                          <a:solidFill>
                            <a:srgbClr val="000000"/>
                          </a:solidFill>
                          <a:effectLst/>
                          <a:latin typeface="Barlow Semi Condensed" panose="00000506000000000000" pitchFamily="2" charset="0"/>
                          <a:ea typeface="Arial"/>
                          <a:cs typeface="Arial" panose="020B0604020202020204" pitchFamily="34" charset="0"/>
                          <a:sym typeface="Arial"/>
                        </a:rPr>
                        <a:t>Abdul Rahman Helal Saleh Abdul Aziz</a:t>
                      </a:r>
                      <a:endParaRPr lang="en-GB" sz="1800" dirty="0">
                        <a:latin typeface="Barlow Semi Condensed" panose="00000506000000000000" pitchFamily="2" charset="0"/>
                        <a:cs typeface="Arial" panose="020B0604020202020204" pitchFamily="3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039144725"/>
                  </a:ext>
                </a:extLst>
              </a:tr>
              <a:tr h="472332">
                <a:tc>
                  <a:txBody>
                    <a:bodyPr/>
                    <a:lstStyle/>
                    <a:p>
                      <a:r>
                        <a:rPr lang="en-GB" sz="2000" b="1" dirty="0">
                          <a:latin typeface="Barlow Semi Condensed" panose="00000506000000000000" pitchFamily="2" charset="0"/>
                          <a:cs typeface="Dubai Medium" panose="020B0603030403030204" pitchFamily="34" charset="-78"/>
                        </a:rPr>
                        <a:t>05</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800" b="0" i="0" u="none" strike="noStrike" cap="none" dirty="0">
                          <a:solidFill>
                            <a:srgbClr val="000000"/>
                          </a:solidFill>
                          <a:effectLst/>
                          <a:latin typeface="Barlow Semi Condensed" panose="00000506000000000000" pitchFamily="2" charset="0"/>
                          <a:ea typeface="Arial"/>
                          <a:cs typeface="Arial" panose="020B0604020202020204" pitchFamily="34" charset="0"/>
                          <a:sym typeface="Arial"/>
                        </a:rPr>
                        <a:t>Abdullah Eid El-Sayed Ammar</a:t>
                      </a:r>
                      <a:endParaRPr lang="en-GB" sz="1800" dirty="0">
                        <a:latin typeface="Barlow Semi Condensed" panose="00000506000000000000" pitchFamily="2" charset="0"/>
                        <a:cs typeface="Arial" panose="020B0604020202020204" pitchFamily="3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772207266"/>
                  </a:ext>
                </a:extLst>
              </a:tr>
              <a:tr h="472332">
                <a:tc>
                  <a:txBody>
                    <a:bodyPr/>
                    <a:lstStyle/>
                    <a:p>
                      <a:endParaRPr lang="en-GB" sz="2000" b="1" dirty="0">
                        <a:latin typeface="Barlow Semi Condensed" panose="00000506000000000000" pitchFamily="2" charset="0"/>
                        <a:cs typeface="Dubai Medium" panose="020B0603030403030204" pitchFamily="34" charset="-78"/>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381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600" dirty="0">
                        <a:latin typeface="Barlow Semi Condensed" panose="00000506000000000000" pitchFamily="2" charset="0"/>
                        <a:cs typeface="Arial" panose="020B0604020202020204" pitchFamily="3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106176785"/>
                  </a:ext>
                </a:extLst>
              </a:tr>
            </a:tbl>
          </a:graphicData>
        </a:graphic>
      </p:graphicFrame>
    </p:spTree>
    <p:extLst>
      <p:ext uri="{BB962C8B-B14F-4D97-AF65-F5344CB8AC3E}">
        <p14:creationId xmlns:p14="http://schemas.microsoft.com/office/powerpoint/2010/main" val="29752833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4" name="Google Shape;2177;p39">
            <a:extLst>
              <a:ext uri="{FF2B5EF4-FFF2-40B4-BE49-F238E27FC236}">
                <a16:creationId xmlns:a16="http://schemas.microsoft.com/office/drawing/2014/main" id="{594BFAAB-AE44-E363-5BE8-7989D4012E26}"/>
              </a:ext>
            </a:extLst>
          </p:cNvPr>
          <p:cNvSpPr txBox="1">
            <a:spLocks noGrp="1"/>
          </p:cNvSpPr>
          <p:nvPr>
            <p:ph type="title"/>
          </p:nvPr>
        </p:nvSpPr>
        <p:spPr>
          <a:xfrm>
            <a:off x="971859" y="379404"/>
            <a:ext cx="7339766"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dirty="0"/>
              <a:t>Design and Planning(Cont.)</a:t>
            </a:r>
            <a:endParaRPr lang="en-GB" dirty="0"/>
          </a:p>
        </p:txBody>
      </p:sp>
      <p:pic>
        <p:nvPicPr>
          <p:cNvPr id="6" name="Picture 5">
            <a:extLst>
              <a:ext uri="{FF2B5EF4-FFF2-40B4-BE49-F238E27FC236}">
                <a16:creationId xmlns:a16="http://schemas.microsoft.com/office/drawing/2014/main" id="{192DED5C-6C60-4107-AAE9-85D0A56501AE}"/>
              </a:ext>
            </a:extLst>
          </p:cNvPr>
          <p:cNvPicPr>
            <a:picLocks noChangeAspect="1"/>
          </p:cNvPicPr>
          <p:nvPr/>
        </p:nvPicPr>
        <p:blipFill>
          <a:blip r:embed="rId3"/>
          <a:stretch>
            <a:fillRect/>
          </a:stretch>
        </p:blipFill>
        <p:spPr>
          <a:xfrm>
            <a:off x="2119676" y="1087140"/>
            <a:ext cx="5044131" cy="3934311"/>
          </a:xfrm>
          <a:prstGeom prst="rect">
            <a:avLst/>
          </a:prstGeom>
        </p:spPr>
      </p:pic>
    </p:spTree>
    <p:extLst>
      <p:ext uri="{BB962C8B-B14F-4D97-AF65-F5344CB8AC3E}">
        <p14:creationId xmlns:p14="http://schemas.microsoft.com/office/powerpoint/2010/main" val="4603511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2177;p39">
            <a:extLst>
              <a:ext uri="{FF2B5EF4-FFF2-40B4-BE49-F238E27FC236}">
                <a16:creationId xmlns:a16="http://schemas.microsoft.com/office/drawing/2014/main" id="{07663B95-EC9A-6A4D-14B5-C25001D319DE}"/>
              </a:ext>
            </a:extLst>
          </p:cNvPr>
          <p:cNvSpPr txBox="1">
            <a:spLocks/>
          </p:cNvSpPr>
          <p:nvPr/>
        </p:nvSpPr>
        <p:spPr>
          <a:xfrm>
            <a:off x="623147" y="735863"/>
            <a:ext cx="7339766"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9pPr>
          </a:lstStyle>
          <a:p>
            <a:pPr algn="l"/>
            <a:r>
              <a:rPr lang="en-GB" sz="3200" dirty="0"/>
              <a:t>Peripheral Configuration (ADC) </a:t>
            </a:r>
            <a:endParaRPr lang="en-GB" dirty="0"/>
          </a:p>
        </p:txBody>
      </p:sp>
      <p:sp>
        <p:nvSpPr>
          <p:cNvPr id="19" name="Google Shape;2178;p39">
            <a:extLst>
              <a:ext uri="{FF2B5EF4-FFF2-40B4-BE49-F238E27FC236}">
                <a16:creationId xmlns:a16="http://schemas.microsoft.com/office/drawing/2014/main" id="{EECD4498-7135-9E64-6105-70F5E6EF09C2}"/>
              </a:ext>
            </a:extLst>
          </p:cNvPr>
          <p:cNvSpPr txBox="1">
            <a:spLocks/>
          </p:cNvSpPr>
          <p:nvPr/>
        </p:nvSpPr>
        <p:spPr>
          <a:xfrm>
            <a:off x="705173" y="1473266"/>
            <a:ext cx="7175715" cy="32614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Aft>
                <a:spcPts val="800"/>
              </a:spcAft>
              <a:buClr>
                <a:schemeClr val="accent1"/>
              </a:buClr>
              <a:buFont typeface="Wingdings" panose="05000000000000000000" pitchFamily="2" charset="2"/>
              <a:buChar char="q"/>
            </a:pPr>
            <a:r>
              <a:rPr lang="en-US" sz="1800" dirty="0">
                <a:solidFill>
                  <a:schemeClr val="dk2"/>
                </a:solidFill>
                <a:latin typeface="Barlow Semi Condensed"/>
                <a:ea typeface="Barlow Semi Condensed"/>
                <a:cs typeface="Barlow Semi Condensed"/>
                <a:sym typeface="Barlow Semi Condensed"/>
              </a:rPr>
              <a:t>Using AVCC as the reference voltage, set to 5 volts.</a:t>
            </a:r>
          </a:p>
          <a:p>
            <a:pPr marL="285750" indent="-285750">
              <a:spcAft>
                <a:spcPts val="800"/>
              </a:spcAft>
              <a:buClr>
                <a:schemeClr val="accent1"/>
              </a:buClr>
              <a:buFont typeface="Wingdings" panose="05000000000000000000" pitchFamily="2" charset="2"/>
              <a:buChar char="q"/>
            </a:pPr>
            <a:r>
              <a:rPr lang="en-US" sz="1800" dirty="0">
                <a:solidFill>
                  <a:schemeClr val="dk2"/>
                </a:solidFill>
                <a:latin typeface="Barlow Semi Condensed"/>
                <a:ea typeface="Barlow Semi Condensed"/>
                <a:cs typeface="Barlow Semi Condensed"/>
                <a:sym typeface="Barlow Semi Condensed"/>
              </a:rPr>
              <a:t>Using a prescaler of 128 to achieve the required frequency for the ADC in the ATmega32 (less than 125 kHz). Note that the calculation is 16000000/128 = 125 kHz, which allows the ADC to operate within its specified range..</a:t>
            </a:r>
          </a:p>
          <a:p>
            <a:pPr>
              <a:spcAft>
                <a:spcPts val="800"/>
              </a:spcAft>
              <a:buClr>
                <a:schemeClr val="accent1"/>
              </a:buClr>
            </a:pPr>
            <a:endParaRPr lang="en-US" sz="1800" dirty="0">
              <a:solidFill>
                <a:schemeClr val="dk2"/>
              </a:solidFill>
              <a:latin typeface="Barlow Semi Condensed"/>
              <a:ea typeface="Barlow Semi Condensed"/>
              <a:cs typeface="Barlow Semi Condensed"/>
              <a:sym typeface="Barlow Semi Condensed"/>
            </a:endParaRPr>
          </a:p>
          <a:p>
            <a:r>
              <a:rPr lang="en-US" b="0" dirty="0">
                <a:solidFill>
                  <a:srgbClr val="008000"/>
                </a:solidFill>
                <a:effectLst/>
                <a:highlight>
                  <a:srgbClr val="FFFFFF"/>
                </a:highlight>
                <a:latin typeface="Consolas" panose="020B0609020204030204" pitchFamily="49" charset="0"/>
              </a:rPr>
              <a:t>/* select the configuration of ADC */</a:t>
            </a:r>
            <a:endParaRPr lang="en-US" b="0" dirty="0">
              <a:solidFill>
                <a:srgbClr val="3B3B3B"/>
              </a:solidFill>
              <a:effectLst/>
              <a:highlight>
                <a:srgbClr val="FFFFFF"/>
              </a:highlight>
              <a:latin typeface="Consolas" panose="020B0609020204030204" pitchFamily="49" charset="0"/>
            </a:endParaRPr>
          </a:p>
          <a:p>
            <a:r>
              <a:rPr lang="en-US" b="0" dirty="0">
                <a:solidFill>
                  <a:srgbClr val="3B3B3B"/>
                </a:solidFill>
                <a:effectLst/>
                <a:highlight>
                  <a:srgbClr val="FFFFFF"/>
                </a:highlight>
                <a:latin typeface="Consolas" panose="020B0609020204030204" pitchFamily="49" charset="0"/>
              </a:rPr>
              <a:t>    </a:t>
            </a:r>
            <a:r>
              <a:rPr lang="en-US" b="0" dirty="0" err="1">
                <a:solidFill>
                  <a:srgbClr val="267F99"/>
                </a:solidFill>
                <a:effectLst/>
                <a:highlight>
                  <a:srgbClr val="FFFFFF"/>
                </a:highlight>
                <a:latin typeface="Consolas" panose="020B0609020204030204" pitchFamily="49" charset="0"/>
              </a:rPr>
              <a:t>ADC_ConfigType</a:t>
            </a:r>
            <a:r>
              <a:rPr lang="en-US" b="0" dirty="0">
                <a:solidFill>
                  <a:srgbClr val="3B3B3B"/>
                </a:solidFill>
                <a:effectLst/>
                <a:highlight>
                  <a:srgbClr val="FFFFFF"/>
                </a:highlight>
                <a:latin typeface="Consolas" panose="020B0609020204030204" pitchFamily="49" charset="0"/>
              </a:rPr>
              <a:t> </a:t>
            </a:r>
            <a:r>
              <a:rPr lang="en-US" b="0" dirty="0" err="1">
                <a:solidFill>
                  <a:srgbClr val="001080"/>
                </a:solidFill>
                <a:effectLst/>
                <a:highlight>
                  <a:srgbClr val="FFFFFF"/>
                </a:highlight>
                <a:latin typeface="Consolas" panose="020B0609020204030204" pitchFamily="49" charset="0"/>
              </a:rPr>
              <a:t>ADC_Soil</a:t>
            </a:r>
            <a:r>
              <a:rPr lang="en-US" b="0" dirty="0">
                <a:solidFill>
                  <a:srgbClr val="3B3B3B"/>
                </a:solidFill>
                <a:effectLst/>
                <a:highlight>
                  <a:srgbClr val="FFFFFF"/>
                </a:highlight>
                <a:latin typeface="Consolas" panose="020B0609020204030204" pitchFamily="49" charset="0"/>
              </a:rPr>
              <a:t> </a:t>
            </a:r>
            <a:r>
              <a:rPr lang="en-US" b="0" dirty="0">
                <a:solidFill>
                  <a:srgbClr val="000000"/>
                </a:solidFill>
                <a:effectLst/>
                <a:highlight>
                  <a:srgbClr val="FFFFFF"/>
                </a:highlight>
                <a:latin typeface="Consolas" panose="020B0609020204030204" pitchFamily="49" charset="0"/>
              </a:rPr>
              <a:t>=</a:t>
            </a:r>
            <a:endParaRPr lang="en-US" b="0" dirty="0">
              <a:solidFill>
                <a:srgbClr val="3B3B3B"/>
              </a:solidFill>
              <a:effectLst/>
              <a:highlight>
                <a:srgbClr val="FFFFFF"/>
              </a:highlight>
              <a:latin typeface="Consolas" panose="020B0609020204030204" pitchFamily="49" charset="0"/>
            </a:endParaRPr>
          </a:p>
          <a:p>
            <a:r>
              <a:rPr lang="en-US" b="0" dirty="0">
                <a:solidFill>
                  <a:srgbClr val="3B3B3B"/>
                </a:solidFill>
                <a:effectLst/>
                <a:highlight>
                  <a:srgbClr val="FFFFFF"/>
                </a:highlight>
                <a:latin typeface="Consolas" panose="020B0609020204030204" pitchFamily="49" charset="0"/>
              </a:rPr>
              <a:t>        {</a:t>
            </a:r>
            <a:r>
              <a:rPr lang="en-US" b="0" dirty="0">
                <a:solidFill>
                  <a:srgbClr val="0070C1"/>
                </a:solidFill>
                <a:effectLst/>
                <a:highlight>
                  <a:srgbClr val="FFFFFF"/>
                </a:highlight>
                <a:latin typeface="Consolas" panose="020B0609020204030204" pitchFamily="49" charset="0"/>
              </a:rPr>
              <a:t>AVCC_5V</a:t>
            </a:r>
            <a:r>
              <a:rPr lang="en-US" b="0" dirty="0">
                <a:solidFill>
                  <a:srgbClr val="3B3B3B"/>
                </a:solidFill>
                <a:effectLst/>
                <a:highlight>
                  <a:srgbClr val="FFFFFF"/>
                </a:highlight>
                <a:latin typeface="Consolas" panose="020B0609020204030204" pitchFamily="49" charset="0"/>
              </a:rPr>
              <a:t>, </a:t>
            </a:r>
            <a:r>
              <a:rPr lang="en-US" b="0" dirty="0">
                <a:solidFill>
                  <a:srgbClr val="0070C1"/>
                </a:solidFill>
                <a:effectLst/>
                <a:highlight>
                  <a:srgbClr val="FFFFFF"/>
                </a:highlight>
                <a:latin typeface="Consolas" panose="020B0609020204030204" pitchFamily="49" charset="0"/>
              </a:rPr>
              <a:t>ADC_F_CPU_Pre_128</a:t>
            </a:r>
            <a:r>
              <a:rPr lang="en-US" b="0" dirty="0">
                <a:solidFill>
                  <a:srgbClr val="3B3B3B"/>
                </a:solidFill>
                <a:effectLst/>
                <a:highlight>
                  <a:srgbClr val="FFFFFF"/>
                </a:highlight>
                <a:latin typeface="Consolas" panose="020B0609020204030204" pitchFamily="49" charset="0"/>
              </a:rPr>
              <a:t>};</a:t>
            </a:r>
          </a:p>
          <a:p>
            <a:r>
              <a:rPr lang="en-US" b="0" dirty="0">
                <a:solidFill>
                  <a:srgbClr val="008000"/>
                </a:solidFill>
                <a:effectLst/>
                <a:highlight>
                  <a:srgbClr val="FFFFFF"/>
                </a:highlight>
                <a:latin typeface="Consolas" panose="020B0609020204030204" pitchFamily="49" charset="0"/>
              </a:rPr>
              <a:t>/* passing the configuration to initialization function of ADC */</a:t>
            </a:r>
            <a:endParaRPr lang="en-US" b="0" dirty="0">
              <a:solidFill>
                <a:srgbClr val="3B3B3B"/>
              </a:solidFill>
              <a:effectLst/>
              <a:highlight>
                <a:srgbClr val="FFFFFF"/>
              </a:highlight>
              <a:latin typeface="Consolas" panose="020B0609020204030204" pitchFamily="49" charset="0"/>
            </a:endParaRPr>
          </a:p>
          <a:p>
            <a:r>
              <a:rPr lang="en-US" b="0" dirty="0">
                <a:solidFill>
                  <a:srgbClr val="3B3B3B"/>
                </a:solidFill>
                <a:effectLst/>
                <a:highlight>
                  <a:srgbClr val="FFFFFF"/>
                </a:highlight>
                <a:latin typeface="Consolas" panose="020B0609020204030204" pitchFamily="49" charset="0"/>
              </a:rPr>
              <a:t>    </a:t>
            </a:r>
            <a:r>
              <a:rPr lang="en-US" b="0" dirty="0" err="1">
                <a:solidFill>
                  <a:srgbClr val="795E26"/>
                </a:solidFill>
                <a:effectLst/>
                <a:highlight>
                  <a:srgbClr val="FFFFFF"/>
                </a:highlight>
                <a:latin typeface="Consolas" panose="020B0609020204030204" pitchFamily="49" charset="0"/>
              </a:rPr>
              <a:t>ADC_init</a:t>
            </a:r>
            <a:r>
              <a:rPr lang="en-US" b="0" dirty="0">
                <a:solidFill>
                  <a:srgbClr val="3B3B3B"/>
                </a:solidFill>
                <a:effectLst/>
                <a:highlight>
                  <a:srgbClr val="FFFFFF"/>
                </a:highlight>
                <a:latin typeface="Consolas" panose="020B0609020204030204" pitchFamily="49" charset="0"/>
              </a:rPr>
              <a:t>(</a:t>
            </a:r>
            <a:r>
              <a:rPr lang="en-US" b="0" dirty="0">
                <a:solidFill>
                  <a:srgbClr val="000000"/>
                </a:solidFill>
                <a:effectLst/>
                <a:highlight>
                  <a:srgbClr val="FFFFFF"/>
                </a:highlight>
                <a:latin typeface="Consolas" panose="020B0609020204030204" pitchFamily="49" charset="0"/>
              </a:rPr>
              <a:t>&amp;</a:t>
            </a:r>
            <a:r>
              <a:rPr lang="en-US" b="0" dirty="0" err="1">
                <a:solidFill>
                  <a:srgbClr val="001080"/>
                </a:solidFill>
                <a:effectLst/>
                <a:highlight>
                  <a:srgbClr val="FFFFFF"/>
                </a:highlight>
                <a:latin typeface="Consolas" panose="020B0609020204030204" pitchFamily="49" charset="0"/>
              </a:rPr>
              <a:t>ADC_Soil</a:t>
            </a:r>
            <a:r>
              <a:rPr lang="en-US" b="0" dirty="0">
                <a:solidFill>
                  <a:srgbClr val="3B3B3B"/>
                </a:solidFill>
                <a:effectLst/>
                <a:highlight>
                  <a:srgbClr val="FFFFFF"/>
                </a:highlight>
                <a:latin typeface="Consolas" panose="020B0609020204030204" pitchFamily="49" charset="0"/>
              </a:rPr>
              <a:t>);</a:t>
            </a:r>
          </a:p>
          <a:p>
            <a:endParaRPr lang="en-US" b="0" dirty="0">
              <a:solidFill>
                <a:srgbClr val="3B3B3B"/>
              </a:solidFill>
              <a:effectLst/>
              <a:highlight>
                <a:srgbClr val="FFFFFF"/>
              </a:highlight>
              <a:latin typeface="Consolas" panose="020B0609020204030204" pitchFamily="49" charset="0"/>
            </a:endParaRPr>
          </a:p>
          <a:p>
            <a:pPr>
              <a:spcAft>
                <a:spcPts val="800"/>
              </a:spcAft>
            </a:pPr>
            <a:endParaRPr lang="en-US" sz="1600" dirty="0">
              <a:solidFill>
                <a:schemeClr val="dk2"/>
              </a:solidFill>
              <a:latin typeface="Barlow Semi Condensed"/>
              <a:ea typeface="Barlow Semi Condensed"/>
              <a:cs typeface="Barlow Semi Condensed"/>
              <a:sym typeface="Barlow Semi Condensed"/>
            </a:endParaRPr>
          </a:p>
        </p:txBody>
      </p:sp>
      <p:pic>
        <p:nvPicPr>
          <p:cNvPr id="3" name="Picture 2" descr="A close-up of a sign&#10;&#10;Description automatically generated">
            <a:extLst>
              <a:ext uri="{FF2B5EF4-FFF2-40B4-BE49-F238E27FC236}">
                <a16:creationId xmlns:a16="http://schemas.microsoft.com/office/drawing/2014/main" id="{CE44D893-4D17-9E7E-3ADB-35762DD7943C}"/>
              </a:ext>
            </a:extLst>
          </p:cNvPr>
          <p:cNvPicPr>
            <a:picLocks noChangeAspect="1"/>
          </p:cNvPicPr>
          <p:nvPr/>
        </p:nvPicPr>
        <p:blipFill>
          <a:blip r:embed="rId2"/>
          <a:stretch>
            <a:fillRect/>
          </a:stretch>
        </p:blipFill>
        <p:spPr>
          <a:xfrm>
            <a:off x="5317210" y="3258034"/>
            <a:ext cx="2563678" cy="807559"/>
          </a:xfrm>
          <a:prstGeom prst="rect">
            <a:avLst/>
          </a:prstGeom>
        </p:spPr>
      </p:pic>
    </p:spTree>
    <p:extLst>
      <p:ext uri="{BB962C8B-B14F-4D97-AF65-F5344CB8AC3E}">
        <p14:creationId xmlns:p14="http://schemas.microsoft.com/office/powerpoint/2010/main" val="19880999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2177;p39">
            <a:extLst>
              <a:ext uri="{FF2B5EF4-FFF2-40B4-BE49-F238E27FC236}">
                <a16:creationId xmlns:a16="http://schemas.microsoft.com/office/drawing/2014/main" id="{07663B95-EC9A-6A4D-14B5-C25001D319DE}"/>
              </a:ext>
            </a:extLst>
          </p:cNvPr>
          <p:cNvSpPr txBox="1">
            <a:spLocks/>
          </p:cNvSpPr>
          <p:nvPr/>
        </p:nvSpPr>
        <p:spPr>
          <a:xfrm>
            <a:off x="623147" y="735863"/>
            <a:ext cx="7339766"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9pPr>
          </a:lstStyle>
          <a:p>
            <a:pPr algn="l"/>
            <a:r>
              <a:rPr lang="en-GB" sz="3200" dirty="0"/>
              <a:t>Peripheral Configuration (TIMER0)</a:t>
            </a:r>
            <a:endParaRPr lang="en-GB" dirty="0"/>
          </a:p>
        </p:txBody>
      </p:sp>
      <p:sp>
        <p:nvSpPr>
          <p:cNvPr id="19" name="Google Shape;2178;p39">
            <a:extLst>
              <a:ext uri="{FF2B5EF4-FFF2-40B4-BE49-F238E27FC236}">
                <a16:creationId xmlns:a16="http://schemas.microsoft.com/office/drawing/2014/main" id="{EECD4498-7135-9E64-6105-70F5E6EF09C2}"/>
              </a:ext>
            </a:extLst>
          </p:cNvPr>
          <p:cNvSpPr txBox="1">
            <a:spLocks/>
          </p:cNvSpPr>
          <p:nvPr/>
        </p:nvSpPr>
        <p:spPr>
          <a:xfrm>
            <a:off x="705172" y="1311863"/>
            <a:ext cx="8438827" cy="383163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Aft>
                <a:spcPts val="400"/>
              </a:spcAft>
              <a:buClr>
                <a:schemeClr val="accent1"/>
              </a:buClr>
              <a:buFont typeface="Wingdings" panose="05000000000000000000" pitchFamily="2" charset="2"/>
              <a:buChar char="q"/>
            </a:pPr>
            <a:r>
              <a:rPr lang="en-US" sz="1800" dirty="0">
                <a:solidFill>
                  <a:schemeClr val="dk2"/>
                </a:solidFill>
                <a:latin typeface="Barlow Semi Condensed"/>
                <a:ea typeface="Barlow Semi Condensed"/>
                <a:cs typeface="Barlow Semi Condensed"/>
                <a:sym typeface="Barlow Semi Condensed"/>
              </a:rPr>
              <a:t>Using </a:t>
            </a:r>
            <a:r>
              <a:rPr lang="en-US" sz="1800" b="1" dirty="0">
                <a:solidFill>
                  <a:schemeClr val="dk2"/>
                </a:solidFill>
                <a:latin typeface="Barlow Semi Condensed"/>
                <a:ea typeface="Barlow Semi Condensed"/>
                <a:cs typeface="Barlow Semi Condensed"/>
                <a:sym typeface="Barlow Semi Condensed"/>
              </a:rPr>
              <a:t>Compare Match Mode </a:t>
            </a:r>
            <a:r>
              <a:rPr lang="en-US" sz="1800" dirty="0">
                <a:solidFill>
                  <a:schemeClr val="dk2"/>
                </a:solidFill>
                <a:latin typeface="Barlow Semi Condensed"/>
                <a:ea typeface="Barlow Semi Condensed"/>
                <a:cs typeface="Barlow Semi Condensed"/>
                <a:sym typeface="Barlow Semi Condensed"/>
              </a:rPr>
              <a:t>(CTC) in timer0 and </a:t>
            </a:r>
            <a:r>
              <a:rPr lang="en-US" sz="1800" b="1" dirty="0">
                <a:solidFill>
                  <a:schemeClr val="dk2"/>
                </a:solidFill>
                <a:latin typeface="Barlow Semi Condensed"/>
                <a:ea typeface="Barlow Semi Condensed"/>
                <a:cs typeface="Barlow Semi Condensed"/>
                <a:sym typeface="Barlow Semi Condensed"/>
              </a:rPr>
              <a:t>pre scaler 1024</a:t>
            </a:r>
            <a:r>
              <a:rPr lang="en-US" sz="1800" dirty="0">
                <a:solidFill>
                  <a:schemeClr val="dk2"/>
                </a:solidFill>
                <a:latin typeface="Barlow Semi Condensed"/>
                <a:ea typeface="Barlow Semi Condensed"/>
                <a:cs typeface="Barlow Semi Condensed"/>
                <a:sym typeface="Barlow Semi Condensed"/>
              </a:rPr>
              <a:t>.</a:t>
            </a:r>
          </a:p>
          <a:p>
            <a:pPr marL="285750" indent="-285750">
              <a:spcAft>
                <a:spcPts val="400"/>
              </a:spcAft>
              <a:buClr>
                <a:schemeClr val="accent1"/>
              </a:buClr>
              <a:buFont typeface="Wingdings" panose="05000000000000000000" pitchFamily="2" charset="2"/>
              <a:buChar char="q"/>
            </a:pPr>
            <a:r>
              <a:rPr lang="en-US" sz="1800" dirty="0">
                <a:solidFill>
                  <a:schemeClr val="dk2"/>
                </a:solidFill>
                <a:latin typeface="Barlow Semi Condensed"/>
                <a:ea typeface="Barlow Semi Condensed"/>
                <a:cs typeface="Barlow Semi Condensed"/>
                <a:sym typeface="Barlow Semi Condensed"/>
              </a:rPr>
              <a:t>After using the prescaler, the </a:t>
            </a:r>
            <a:r>
              <a:rPr lang="en-US" sz="1800" b="1" dirty="0">
                <a:solidFill>
                  <a:schemeClr val="dk2"/>
                </a:solidFill>
                <a:latin typeface="Barlow Semi Condensed"/>
                <a:ea typeface="Barlow Semi Condensed"/>
                <a:cs typeface="Barlow Semi Condensed"/>
                <a:sym typeface="Barlow Semi Condensed"/>
              </a:rPr>
              <a:t>timer frequency is 15.625 kHz</a:t>
            </a:r>
            <a:r>
              <a:rPr lang="en-US" sz="1800" dirty="0">
                <a:solidFill>
                  <a:schemeClr val="dk2"/>
                </a:solidFill>
                <a:latin typeface="Barlow Semi Condensed"/>
                <a:ea typeface="Barlow Semi Condensed"/>
                <a:cs typeface="Barlow Semi Condensed"/>
                <a:sym typeface="Barlow Semi Condensed"/>
              </a:rPr>
              <a:t>, which means </a:t>
            </a:r>
            <a:r>
              <a:rPr lang="en-US" sz="1800" b="1" dirty="0">
                <a:solidFill>
                  <a:schemeClr val="dk2"/>
                </a:solidFill>
                <a:latin typeface="Barlow Semi Condensed"/>
                <a:ea typeface="Barlow Semi Condensed"/>
                <a:cs typeface="Barlow Semi Condensed"/>
                <a:sym typeface="Barlow Semi Condensed"/>
              </a:rPr>
              <a:t>64 µs</a:t>
            </a:r>
            <a:r>
              <a:rPr lang="en-US" sz="1600" dirty="0">
                <a:solidFill>
                  <a:schemeClr val="dk2"/>
                </a:solidFill>
                <a:latin typeface="Barlow Semi Condensed"/>
                <a:ea typeface="Barlow Semi Condensed"/>
                <a:cs typeface="Barlow Semi Condensed"/>
                <a:sym typeface="Barlow Semi Condensed"/>
              </a:rPr>
              <a:t>.</a:t>
            </a:r>
          </a:p>
          <a:p>
            <a:pPr marL="285750" indent="-285750">
              <a:spcAft>
                <a:spcPts val="400"/>
              </a:spcAft>
              <a:buClr>
                <a:schemeClr val="accent1"/>
              </a:buClr>
              <a:buFont typeface="Wingdings" panose="05000000000000000000" pitchFamily="2" charset="2"/>
              <a:buChar char="q"/>
            </a:pPr>
            <a:r>
              <a:rPr lang="en-US" sz="1800" dirty="0">
                <a:solidFill>
                  <a:schemeClr val="dk2"/>
                </a:solidFill>
                <a:latin typeface="Barlow Semi Condensed"/>
                <a:ea typeface="Barlow Semi Condensed"/>
                <a:cs typeface="Barlow Semi Condensed"/>
                <a:sym typeface="Barlow Semi Condensed"/>
              </a:rPr>
              <a:t>Insert the </a:t>
            </a:r>
            <a:r>
              <a:rPr lang="en-US" sz="1800" b="1" dirty="0">
                <a:solidFill>
                  <a:schemeClr val="dk2"/>
                </a:solidFill>
                <a:latin typeface="Barlow Semi Condensed"/>
                <a:ea typeface="Barlow Semi Condensed"/>
                <a:cs typeface="Barlow Semi Condensed"/>
                <a:sym typeface="Barlow Semi Condensed"/>
              </a:rPr>
              <a:t>value 250 into the OCIE0 </a:t>
            </a:r>
            <a:r>
              <a:rPr lang="en-US" sz="1800" dirty="0">
                <a:solidFill>
                  <a:schemeClr val="dk2"/>
                </a:solidFill>
                <a:latin typeface="Barlow Semi Condensed"/>
                <a:ea typeface="Barlow Semi Condensed"/>
                <a:cs typeface="Barlow Semi Condensed"/>
                <a:sym typeface="Barlow Semi Condensed"/>
              </a:rPr>
              <a:t>bit in the </a:t>
            </a:r>
            <a:r>
              <a:rPr lang="en-US" sz="1800" b="1" dirty="0">
                <a:solidFill>
                  <a:schemeClr val="dk2"/>
                </a:solidFill>
                <a:latin typeface="Barlow Semi Condensed"/>
                <a:ea typeface="Barlow Semi Condensed"/>
                <a:cs typeface="Barlow Semi Condensed"/>
                <a:sym typeface="Barlow Semi Condensed"/>
              </a:rPr>
              <a:t>TIMSK</a:t>
            </a:r>
            <a:r>
              <a:rPr lang="en-US" sz="1800" dirty="0">
                <a:solidFill>
                  <a:schemeClr val="dk2"/>
                </a:solidFill>
                <a:latin typeface="Barlow Semi Condensed"/>
                <a:ea typeface="Barlow Semi Condensed"/>
                <a:cs typeface="Barlow Semi Condensed"/>
                <a:sym typeface="Barlow Semi Condensed"/>
              </a:rPr>
              <a:t> register, and this is the compare match value. When the timer reaches this value, it will generate an interrupt.</a:t>
            </a:r>
          </a:p>
          <a:p>
            <a:pPr marL="285750" indent="-285750">
              <a:spcAft>
                <a:spcPts val="400"/>
              </a:spcAft>
              <a:buClr>
                <a:schemeClr val="accent1"/>
              </a:buClr>
              <a:buFont typeface="Wingdings" panose="05000000000000000000" pitchFamily="2" charset="2"/>
              <a:buChar char="q"/>
            </a:pPr>
            <a:r>
              <a:rPr lang="en-US" sz="1800" dirty="0">
                <a:solidFill>
                  <a:schemeClr val="dk2"/>
                </a:solidFill>
                <a:latin typeface="Barlow Semi Condensed"/>
                <a:ea typeface="Barlow Semi Condensed"/>
                <a:cs typeface="Barlow Semi Condensed"/>
                <a:sym typeface="Barlow Semi Condensed"/>
              </a:rPr>
              <a:t>To </a:t>
            </a:r>
            <a:r>
              <a:rPr lang="en-US" sz="1800" b="1" dirty="0">
                <a:solidFill>
                  <a:schemeClr val="dk2"/>
                </a:solidFill>
                <a:latin typeface="Barlow Semi Condensed"/>
                <a:ea typeface="Barlow Semi Condensed"/>
                <a:cs typeface="Barlow Semi Condensed"/>
                <a:sym typeface="Barlow Semi Condensed"/>
              </a:rPr>
              <a:t>count 1 second</a:t>
            </a:r>
            <a:r>
              <a:rPr lang="en-US" sz="1800" dirty="0">
                <a:solidFill>
                  <a:schemeClr val="dk2"/>
                </a:solidFill>
                <a:latin typeface="Barlow Semi Condensed"/>
                <a:ea typeface="Barlow Semi Condensed"/>
                <a:cs typeface="Barlow Semi Condensed"/>
                <a:sym typeface="Barlow Semi Condensed"/>
              </a:rPr>
              <a:t>, we need </a:t>
            </a:r>
            <a:r>
              <a:rPr lang="en-US" sz="1800" b="1" dirty="0">
                <a:solidFill>
                  <a:schemeClr val="dk2"/>
                </a:solidFill>
                <a:latin typeface="Barlow Semi Condensed"/>
                <a:ea typeface="Barlow Semi Condensed"/>
                <a:cs typeface="Barlow Semi Condensed"/>
                <a:sym typeface="Barlow Semi Condensed"/>
              </a:rPr>
              <a:t>63 interrupts</a:t>
            </a:r>
            <a:r>
              <a:rPr lang="en-US" sz="1800" dirty="0">
                <a:solidFill>
                  <a:schemeClr val="dk2"/>
                </a:solidFill>
                <a:latin typeface="Barlow Semi Condensed"/>
                <a:ea typeface="Barlow Semi Condensed"/>
                <a:cs typeface="Barlow Semi Condensed"/>
                <a:sym typeface="Barlow Semi Condensed"/>
              </a:rPr>
              <a:t>. The calculation is </a:t>
            </a:r>
            <a:r>
              <a:rPr lang="en-US" sz="1800" b="1" dirty="0">
                <a:solidFill>
                  <a:schemeClr val="dk2"/>
                </a:solidFill>
                <a:latin typeface="Barlow Semi Condensed"/>
                <a:ea typeface="Barlow Semi Condensed"/>
                <a:cs typeface="Barlow Semi Condensed"/>
                <a:sym typeface="Barlow Semi Condensed"/>
              </a:rPr>
              <a:t>250 * 64 µs = 16 </a:t>
            </a:r>
            <a:r>
              <a:rPr lang="en-US" sz="1800" b="1" dirty="0" err="1">
                <a:solidFill>
                  <a:schemeClr val="dk2"/>
                </a:solidFill>
                <a:latin typeface="Barlow Semi Condensed"/>
                <a:ea typeface="Barlow Semi Condensed"/>
                <a:cs typeface="Barlow Semi Condensed"/>
                <a:sym typeface="Barlow Semi Condensed"/>
              </a:rPr>
              <a:t>ms</a:t>
            </a:r>
            <a:r>
              <a:rPr lang="en-US" sz="1800" dirty="0">
                <a:solidFill>
                  <a:schemeClr val="dk2"/>
                </a:solidFill>
                <a:latin typeface="Barlow Semi Condensed"/>
                <a:ea typeface="Barlow Semi Condensed"/>
                <a:cs typeface="Barlow Semi Condensed"/>
                <a:sym typeface="Barlow Semi Condensed"/>
              </a:rPr>
              <a:t>, which means for </a:t>
            </a:r>
            <a:r>
              <a:rPr lang="en-US" sz="1800" b="1" dirty="0">
                <a:solidFill>
                  <a:schemeClr val="dk2"/>
                </a:solidFill>
                <a:latin typeface="Barlow Semi Condensed"/>
                <a:ea typeface="Barlow Semi Condensed"/>
                <a:cs typeface="Barlow Semi Condensed"/>
                <a:sym typeface="Barlow Semi Condensed"/>
              </a:rPr>
              <a:t>each interrupt</a:t>
            </a:r>
            <a:r>
              <a:rPr lang="en-US" sz="1800" dirty="0">
                <a:solidFill>
                  <a:schemeClr val="dk2"/>
                </a:solidFill>
                <a:latin typeface="Barlow Semi Condensed"/>
                <a:ea typeface="Barlow Semi Condensed"/>
                <a:cs typeface="Barlow Semi Condensed"/>
                <a:sym typeface="Barlow Semi Condensed"/>
              </a:rPr>
              <a:t>, the timer </a:t>
            </a:r>
            <a:r>
              <a:rPr lang="en-US" sz="1800" b="1" dirty="0">
                <a:solidFill>
                  <a:schemeClr val="dk2"/>
                </a:solidFill>
                <a:latin typeface="Barlow Semi Condensed"/>
                <a:ea typeface="Barlow Semi Condensed"/>
                <a:cs typeface="Barlow Semi Condensed"/>
                <a:sym typeface="Barlow Semi Condensed"/>
              </a:rPr>
              <a:t>counts 16 milliseconds</a:t>
            </a:r>
            <a:r>
              <a:rPr lang="en-US" sz="1800" dirty="0">
                <a:solidFill>
                  <a:schemeClr val="dk2"/>
                </a:solidFill>
                <a:latin typeface="Barlow Semi Condensed"/>
                <a:ea typeface="Barlow Semi Condensed"/>
                <a:cs typeface="Barlow Semi Condensed"/>
                <a:sym typeface="Barlow Semi Condensed"/>
              </a:rPr>
              <a:t>. Therefore, for 1 second, we need </a:t>
            </a:r>
            <a:r>
              <a:rPr lang="en-US" sz="1800" b="1" dirty="0">
                <a:solidFill>
                  <a:schemeClr val="dk2"/>
                </a:solidFill>
                <a:latin typeface="Barlow Semi Condensed"/>
                <a:ea typeface="Barlow Semi Condensed"/>
                <a:cs typeface="Barlow Semi Condensed"/>
                <a:sym typeface="Barlow Semi Condensed"/>
              </a:rPr>
              <a:t>1/16 </a:t>
            </a:r>
            <a:r>
              <a:rPr lang="en-US" sz="1800" b="1" dirty="0" err="1">
                <a:solidFill>
                  <a:schemeClr val="dk2"/>
                </a:solidFill>
                <a:latin typeface="Barlow Semi Condensed"/>
                <a:ea typeface="Barlow Semi Condensed"/>
                <a:cs typeface="Barlow Semi Condensed"/>
                <a:sym typeface="Barlow Semi Condensed"/>
              </a:rPr>
              <a:t>ms</a:t>
            </a:r>
            <a:r>
              <a:rPr lang="en-US" sz="1800" b="1" dirty="0">
                <a:solidFill>
                  <a:schemeClr val="dk2"/>
                </a:solidFill>
                <a:latin typeface="Barlow Semi Condensed"/>
                <a:ea typeface="Barlow Semi Condensed"/>
                <a:cs typeface="Barlow Semi Condensed"/>
                <a:sym typeface="Barlow Semi Condensed"/>
              </a:rPr>
              <a:t> = 63 interrupts</a:t>
            </a:r>
            <a:r>
              <a:rPr lang="en-US" sz="1800" dirty="0">
                <a:solidFill>
                  <a:schemeClr val="dk2"/>
                </a:solidFill>
                <a:latin typeface="Barlow Semi Condensed"/>
                <a:ea typeface="Barlow Semi Condensed"/>
                <a:cs typeface="Barlow Semi Condensed"/>
                <a:sym typeface="Barlow Semi Condensed"/>
              </a:rPr>
              <a:t>.</a:t>
            </a:r>
          </a:p>
          <a:p>
            <a:pPr>
              <a:spcAft>
                <a:spcPts val="400"/>
              </a:spcAft>
            </a:pPr>
            <a:r>
              <a:rPr lang="en-GB" b="0" dirty="0">
                <a:solidFill>
                  <a:srgbClr val="008000"/>
                </a:solidFill>
                <a:effectLst/>
                <a:highlight>
                  <a:srgbClr val="FFFFFF"/>
                </a:highlight>
                <a:latin typeface="Consolas" panose="020B0609020204030204" pitchFamily="49" charset="0"/>
              </a:rPr>
              <a:t>/* select the configuration of TIMER0 */</a:t>
            </a:r>
            <a:endParaRPr lang="en-GB" b="0" dirty="0">
              <a:solidFill>
                <a:srgbClr val="3B3B3B"/>
              </a:solidFill>
              <a:effectLst/>
              <a:highlight>
                <a:srgbClr val="FFFFFF"/>
              </a:highlight>
              <a:latin typeface="Consolas" panose="020B0609020204030204" pitchFamily="49" charset="0"/>
            </a:endParaRPr>
          </a:p>
          <a:p>
            <a:pPr>
              <a:spcAft>
                <a:spcPts val="400"/>
              </a:spcAft>
            </a:pPr>
            <a:r>
              <a:rPr lang="en-GB" b="0" dirty="0">
                <a:solidFill>
                  <a:srgbClr val="3B3B3B"/>
                </a:solidFill>
                <a:effectLst/>
                <a:highlight>
                  <a:srgbClr val="FFFFFF"/>
                </a:highlight>
                <a:latin typeface="Consolas" panose="020B0609020204030204" pitchFamily="49" charset="0"/>
              </a:rPr>
              <a:t>    </a:t>
            </a:r>
            <a:r>
              <a:rPr lang="en-GB" b="0" dirty="0">
                <a:solidFill>
                  <a:srgbClr val="267F99"/>
                </a:solidFill>
                <a:effectLst/>
                <a:highlight>
                  <a:srgbClr val="FFFFFF"/>
                </a:highlight>
                <a:latin typeface="Consolas" panose="020B0609020204030204" pitchFamily="49" charset="0"/>
              </a:rPr>
              <a:t>TIMER0_ConfigType</a:t>
            </a:r>
            <a:r>
              <a:rPr lang="en-GB" b="0" dirty="0">
                <a:solidFill>
                  <a:srgbClr val="3B3B3B"/>
                </a:solidFill>
                <a:effectLst/>
                <a:highlight>
                  <a:srgbClr val="FFFFFF"/>
                </a:highlight>
                <a:latin typeface="Consolas" panose="020B0609020204030204" pitchFamily="49" charset="0"/>
              </a:rPr>
              <a:t> </a:t>
            </a:r>
            <a:r>
              <a:rPr lang="en-GB" b="0" dirty="0">
                <a:solidFill>
                  <a:srgbClr val="001080"/>
                </a:solidFill>
                <a:effectLst/>
                <a:highlight>
                  <a:srgbClr val="FFFFFF"/>
                </a:highlight>
                <a:latin typeface="Consolas" panose="020B0609020204030204" pitchFamily="49" charset="0"/>
              </a:rPr>
              <a:t>TIMER0_Config</a:t>
            </a:r>
            <a:r>
              <a:rPr lang="en-GB" b="0" dirty="0">
                <a:solidFill>
                  <a:srgbClr val="3B3B3B"/>
                </a:solidFill>
                <a:effectLst/>
                <a:highlight>
                  <a:srgbClr val="FFFFFF"/>
                </a:highlight>
                <a:latin typeface="Consolas" panose="020B0609020204030204" pitchFamily="49" charset="0"/>
              </a:rPr>
              <a:t> </a:t>
            </a:r>
            <a:r>
              <a:rPr lang="en-GB" b="0" dirty="0">
                <a:solidFill>
                  <a:srgbClr val="000000"/>
                </a:solidFill>
                <a:effectLst/>
                <a:highlight>
                  <a:srgbClr val="FFFFFF"/>
                </a:highlight>
                <a:latin typeface="Consolas" panose="020B0609020204030204" pitchFamily="49" charset="0"/>
              </a:rPr>
              <a:t>=</a:t>
            </a:r>
            <a:endParaRPr lang="en-GB" b="0" dirty="0">
              <a:solidFill>
                <a:srgbClr val="3B3B3B"/>
              </a:solidFill>
              <a:effectLst/>
              <a:highlight>
                <a:srgbClr val="FFFFFF"/>
              </a:highlight>
              <a:latin typeface="Consolas" panose="020B0609020204030204" pitchFamily="49" charset="0"/>
            </a:endParaRPr>
          </a:p>
          <a:p>
            <a:pPr>
              <a:spcAft>
                <a:spcPts val="400"/>
              </a:spcAft>
            </a:pPr>
            <a:r>
              <a:rPr lang="en-GB" b="0" dirty="0">
                <a:solidFill>
                  <a:srgbClr val="3B3B3B"/>
                </a:solidFill>
                <a:effectLst/>
                <a:highlight>
                  <a:srgbClr val="FFFFFF"/>
                </a:highlight>
                <a:latin typeface="Consolas" panose="020B0609020204030204" pitchFamily="49" charset="0"/>
              </a:rPr>
              <a:t>        {</a:t>
            </a:r>
            <a:r>
              <a:rPr lang="en-GB" b="0" dirty="0">
                <a:solidFill>
                  <a:srgbClr val="0000FF"/>
                </a:solidFill>
                <a:effectLst/>
                <a:highlight>
                  <a:srgbClr val="FFFFFF"/>
                </a:highlight>
                <a:latin typeface="Consolas" panose="020B0609020204030204" pitchFamily="49" charset="0"/>
              </a:rPr>
              <a:t>CTC_INITIAL_VALUE</a:t>
            </a:r>
            <a:r>
              <a:rPr lang="en-GB" b="0" dirty="0">
                <a:solidFill>
                  <a:srgbClr val="3B3B3B"/>
                </a:solidFill>
                <a:effectLst/>
                <a:highlight>
                  <a:srgbClr val="FFFFFF"/>
                </a:highlight>
                <a:latin typeface="Consolas" panose="020B0609020204030204" pitchFamily="49" charset="0"/>
              </a:rPr>
              <a:t>, </a:t>
            </a:r>
            <a:r>
              <a:rPr lang="en-GB" b="0" dirty="0">
                <a:solidFill>
                  <a:srgbClr val="0000FF"/>
                </a:solidFill>
                <a:effectLst/>
                <a:highlight>
                  <a:srgbClr val="FFFFFF"/>
                </a:highlight>
                <a:latin typeface="Consolas" panose="020B0609020204030204" pitchFamily="49" charset="0"/>
              </a:rPr>
              <a:t>CTC_VALUE</a:t>
            </a:r>
            <a:r>
              <a:rPr lang="en-GB" b="0" dirty="0">
                <a:solidFill>
                  <a:srgbClr val="3B3B3B"/>
                </a:solidFill>
                <a:effectLst/>
                <a:highlight>
                  <a:srgbClr val="FFFFFF"/>
                </a:highlight>
                <a:latin typeface="Consolas" panose="020B0609020204030204" pitchFamily="49" charset="0"/>
              </a:rPr>
              <a:t>, </a:t>
            </a:r>
            <a:r>
              <a:rPr lang="en-GB" b="0" dirty="0">
                <a:solidFill>
                  <a:srgbClr val="0070C1"/>
                </a:solidFill>
                <a:effectLst/>
                <a:highlight>
                  <a:srgbClr val="FFFFFF"/>
                </a:highlight>
                <a:latin typeface="Consolas" panose="020B0609020204030204" pitchFamily="49" charset="0"/>
              </a:rPr>
              <a:t>CTC_MODE</a:t>
            </a:r>
            <a:r>
              <a:rPr lang="en-GB" b="0" dirty="0">
                <a:solidFill>
                  <a:srgbClr val="3B3B3B"/>
                </a:solidFill>
                <a:effectLst/>
                <a:highlight>
                  <a:srgbClr val="FFFFFF"/>
                </a:highlight>
                <a:latin typeface="Consolas" panose="020B0609020204030204" pitchFamily="49" charset="0"/>
              </a:rPr>
              <a:t>, </a:t>
            </a:r>
            <a:r>
              <a:rPr lang="en-GB" b="0" dirty="0">
                <a:solidFill>
                  <a:srgbClr val="0070C1"/>
                </a:solidFill>
                <a:effectLst/>
                <a:highlight>
                  <a:srgbClr val="FFFFFF"/>
                </a:highlight>
                <a:latin typeface="Consolas" panose="020B0609020204030204" pitchFamily="49" charset="0"/>
              </a:rPr>
              <a:t>PRESCALER_1024</a:t>
            </a:r>
            <a:r>
              <a:rPr lang="en-GB" b="0" dirty="0">
                <a:solidFill>
                  <a:srgbClr val="3B3B3B"/>
                </a:solidFill>
                <a:effectLst/>
                <a:highlight>
                  <a:srgbClr val="FFFFFF"/>
                </a:highlight>
                <a:latin typeface="Consolas" panose="020B0609020204030204" pitchFamily="49" charset="0"/>
              </a:rPr>
              <a:t>,</a:t>
            </a:r>
          </a:p>
          <a:p>
            <a:pPr>
              <a:spcAft>
                <a:spcPts val="400"/>
              </a:spcAft>
            </a:pPr>
            <a:r>
              <a:rPr lang="en-GB" b="0" dirty="0">
                <a:solidFill>
                  <a:srgbClr val="3B3B3B"/>
                </a:solidFill>
                <a:effectLst/>
                <a:highlight>
                  <a:srgbClr val="FFFFFF"/>
                </a:highlight>
                <a:latin typeface="Consolas" panose="020B0609020204030204" pitchFamily="49" charset="0"/>
              </a:rPr>
              <a:t>         </a:t>
            </a:r>
            <a:r>
              <a:rPr lang="en-GB" b="0" dirty="0">
                <a:solidFill>
                  <a:srgbClr val="0070C1"/>
                </a:solidFill>
                <a:effectLst/>
                <a:highlight>
                  <a:srgbClr val="FFFFFF"/>
                </a:highlight>
                <a:latin typeface="Consolas" panose="020B0609020204030204" pitchFamily="49" charset="0"/>
              </a:rPr>
              <a:t>NORMAL_MODE_OC0_DISCONNECTED</a:t>
            </a:r>
            <a:r>
              <a:rPr lang="en-GB" b="0" dirty="0">
                <a:solidFill>
                  <a:srgbClr val="3B3B3B"/>
                </a:solidFill>
                <a:effectLst/>
                <a:highlight>
                  <a:srgbClr val="FFFFFF"/>
                </a:highlight>
                <a:latin typeface="Consolas" panose="020B0609020204030204" pitchFamily="49" charset="0"/>
              </a:rPr>
              <a:t>};</a:t>
            </a:r>
          </a:p>
          <a:p>
            <a:pPr>
              <a:spcAft>
                <a:spcPts val="400"/>
              </a:spcAft>
            </a:pPr>
            <a:r>
              <a:rPr lang="en-US" b="0" dirty="0">
                <a:solidFill>
                  <a:srgbClr val="008000"/>
                </a:solidFill>
                <a:effectLst/>
                <a:highlight>
                  <a:srgbClr val="FFFFFF"/>
                </a:highlight>
                <a:latin typeface="Consolas" panose="020B0609020204030204" pitchFamily="49" charset="0"/>
              </a:rPr>
              <a:t>/* passing the configuration to initialization function of TIMER0 */</a:t>
            </a:r>
            <a:endParaRPr lang="en-US" b="0" dirty="0">
              <a:solidFill>
                <a:srgbClr val="3B3B3B"/>
              </a:solidFill>
              <a:effectLst/>
              <a:highlight>
                <a:srgbClr val="FFFFFF"/>
              </a:highlight>
              <a:latin typeface="Consolas" panose="020B0609020204030204" pitchFamily="49" charset="0"/>
            </a:endParaRPr>
          </a:p>
          <a:p>
            <a:pPr>
              <a:spcAft>
                <a:spcPts val="400"/>
              </a:spcAft>
            </a:pPr>
            <a:r>
              <a:rPr lang="en-US" b="0" dirty="0">
                <a:solidFill>
                  <a:srgbClr val="3B3B3B"/>
                </a:solidFill>
                <a:effectLst/>
                <a:highlight>
                  <a:srgbClr val="FFFFFF"/>
                </a:highlight>
                <a:latin typeface="Consolas" panose="020B0609020204030204" pitchFamily="49" charset="0"/>
              </a:rPr>
              <a:t>    </a:t>
            </a:r>
            <a:r>
              <a:rPr lang="en-US" b="0" dirty="0">
                <a:solidFill>
                  <a:srgbClr val="795E26"/>
                </a:solidFill>
                <a:effectLst/>
                <a:highlight>
                  <a:srgbClr val="FFFFFF"/>
                </a:highlight>
                <a:latin typeface="Consolas" panose="020B0609020204030204" pitchFamily="49" charset="0"/>
              </a:rPr>
              <a:t>Timer0_init</a:t>
            </a:r>
            <a:r>
              <a:rPr lang="en-US" b="0" dirty="0">
                <a:solidFill>
                  <a:srgbClr val="3B3B3B"/>
                </a:solidFill>
                <a:effectLst/>
                <a:highlight>
                  <a:srgbClr val="FFFFFF"/>
                </a:highlight>
                <a:latin typeface="Consolas" panose="020B0609020204030204" pitchFamily="49" charset="0"/>
              </a:rPr>
              <a:t>(</a:t>
            </a:r>
            <a:r>
              <a:rPr lang="en-US" b="0" dirty="0">
                <a:solidFill>
                  <a:srgbClr val="000000"/>
                </a:solidFill>
                <a:effectLst/>
                <a:highlight>
                  <a:srgbClr val="FFFFFF"/>
                </a:highlight>
                <a:latin typeface="Consolas" panose="020B0609020204030204" pitchFamily="49" charset="0"/>
              </a:rPr>
              <a:t>&amp;</a:t>
            </a:r>
            <a:r>
              <a:rPr lang="en-US" b="0" dirty="0">
                <a:solidFill>
                  <a:srgbClr val="001080"/>
                </a:solidFill>
                <a:effectLst/>
                <a:highlight>
                  <a:srgbClr val="FFFFFF"/>
                </a:highlight>
                <a:latin typeface="Consolas" panose="020B0609020204030204" pitchFamily="49" charset="0"/>
              </a:rPr>
              <a:t>TIMER0_Config</a:t>
            </a:r>
            <a:r>
              <a:rPr lang="en-US" b="0" dirty="0">
                <a:solidFill>
                  <a:srgbClr val="3B3B3B"/>
                </a:solidFill>
                <a:effectLst/>
                <a:highlight>
                  <a:srgbClr val="FFFFFF"/>
                </a:highlight>
                <a:latin typeface="Consolas" panose="020B0609020204030204" pitchFamily="49" charset="0"/>
              </a:rPr>
              <a:t>);</a:t>
            </a:r>
          </a:p>
          <a:p>
            <a:pPr>
              <a:spcAft>
                <a:spcPts val="400"/>
              </a:spcAft>
            </a:pPr>
            <a:endParaRPr lang="en-US" b="0" dirty="0">
              <a:solidFill>
                <a:srgbClr val="3B3B3B"/>
              </a:solidFill>
              <a:effectLst/>
              <a:highlight>
                <a:srgbClr val="FFFFFF"/>
              </a:highlight>
              <a:latin typeface="Consolas" panose="020B0609020204030204" pitchFamily="49" charset="0"/>
            </a:endParaRPr>
          </a:p>
          <a:p>
            <a:pPr>
              <a:spcAft>
                <a:spcPts val="400"/>
              </a:spcAft>
            </a:pPr>
            <a:endParaRPr lang="en-US" sz="1600" dirty="0">
              <a:solidFill>
                <a:schemeClr val="dk2"/>
              </a:solidFill>
              <a:latin typeface="Barlow Semi Condensed"/>
              <a:ea typeface="Barlow Semi Condensed"/>
              <a:cs typeface="Barlow Semi Condensed"/>
              <a:sym typeface="Barlow Semi Condensed"/>
            </a:endParaRPr>
          </a:p>
        </p:txBody>
      </p:sp>
      <p:pic>
        <p:nvPicPr>
          <p:cNvPr id="5" name="Picture 4" descr="A black clock with a white background&#10;&#10;Description automatically generated">
            <a:extLst>
              <a:ext uri="{FF2B5EF4-FFF2-40B4-BE49-F238E27FC236}">
                <a16:creationId xmlns:a16="http://schemas.microsoft.com/office/drawing/2014/main" id="{2635D154-272E-692E-AF2E-AF1A66AF03F4}"/>
              </a:ext>
            </a:extLst>
          </p:cNvPr>
          <p:cNvPicPr>
            <a:picLocks noChangeAspect="1"/>
          </p:cNvPicPr>
          <p:nvPr/>
        </p:nvPicPr>
        <p:blipFill>
          <a:blip r:embed="rId2"/>
          <a:stretch>
            <a:fillRect/>
          </a:stretch>
        </p:blipFill>
        <p:spPr>
          <a:xfrm>
            <a:off x="7745278" y="3756401"/>
            <a:ext cx="1387099" cy="1387099"/>
          </a:xfrm>
          <a:prstGeom prst="rect">
            <a:avLst/>
          </a:prstGeom>
        </p:spPr>
      </p:pic>
    </p:spTree>
    <p:extLst>
      <p:ext uri="{BB962C8B-B14F-4D97-AF65-F5344CB8AC3E}">
        <p14:creationId xmlns:p14="http://schemas.microsoft.com/office/powerpoint/2010/main" val="41196566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2177;p39">
            <a:extLst>
              <a:ext uri="{FF2B5EF4-FFF2-40B4-BE49-F238E27FC236}">
                <a16:creationId xmlns:a16="http://schemas.microsoft.com/office/drawing/2014/main" id="{07663B95-EC9A-6A4D-14B5-C25001D319DE}"/>
              </a:ext>
            </a:extLst>
          </p:cNvPr>
          <p:cNvSpPr txBox="1">
            <a:spLocks/>
          </p:cNvSpPr>
          <p:nvPr/>
        </p:nvSpPr>
        <p:spPr>
          <a:xfrm>
            <a:off x="623147" y="735863"/>
            <a:ext cx="7339766"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9pPr>
          </a:lstStyle>
          <a:p>
            <a:pPr algn="l"/>
            <a:r>
              <a:rPr lang="en-GB" sz="3200" dirty="0"/>
              <a:t>Peripheral Configuration (UART) </a:t>
            </a:r>
            <a:endParaRPr lang="en-GB" dirty="0"/>
          </a:p>
        </p:txBody>
      </p:sp>
      <p:sp>
        <p:nvSpPr>
          <p:cNvPr id="19" name="Google Shape;2178;p39">
            <a:extLst>
              <a:ext uri="{FF2B5EF4-FFF2-40B4-BE49-F238E27FC236}">
                <a16:creationId xmlns:a16="http://schemas.microsoft.com/office/drawing/2014/main" id="{EECD4498-7135-9E64-6105-70F5E6EF09C2}"/>
              </a:ext>
            </a:extLst>
          </p:cNvPr>
          <p:cNvSpPr txBox="1">
            <a:spLocks/>
          </p:cNvSpPr>
          <p:nvPr/>
        </p:nvSpPr>
        <p:spPr>
          <a:xfrm>
            <a:off x="705173" y="1473266"/>
            <a:ext cx="7175715" cy="32614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Aft>
                <a:spcPts val="800"/>
              </a:spcAft>
              <a:buClr>
                <a:schemeClr val="accent1"/>
              </a:buClr>
              <a:buFont typeface="Wingdings" panose="05000000000000000000" pitchFamily="2" charset="2"/>
              <a:buChar char="q"/>
            </a:pPr>
            <a:r>
              <a:rPr lang="en-US" sz="1800" dirty="0">
                <a:solidFill>
                  <a:schemeClr val="dk2"/>
                </a:solidFill>
                <a:latin typeface="Barlow Semi Condensed"/>
                <a:ea typeface="Barlow Semi Condensed"/>
                <a:cs typeface="Barlow Semi Condensed"/>
                <a:sym typeface="Barlow Semi Condensed"/>
              </a:rPr>
              <a:t>One stop bit.</a:t>
            </a:r>
          </a:p>
          <a:p>
            <a:pPr marL="285750" indent="-285750">
              <a:spcAft>
                <a:spcPts val="800"/>
              </a:spcAft>
              <a:buClr>
                <a:schemeClr val="accent1"/>
              </a:buClr>
              <a:buFont typeface="Wingdings" panose="05000000000000000000" pitchFamily="2" charset="2"/>
              <a:buChar char="q"/>
            </a:pPr>
            <a:r>
              <a:rPr lang="en-US" sz="1800" dirty="0">
                <a:solidFill>
                  <a:schemeClr val="dk2"/>
                </a:solidFill>
                <a:latin typeface="Barlow Semi Condensed"/>
                <a:ea typeface="Barlow Semi Condensed"/>
                <a:cs typeface="Barlow Semi Condensed"/>
                <a:sym typeface="Barlow Semi Condensed"/>
              </a:rPr>
              <a:t>Disable parity bit.</a:t>
            </a:r>
          </a:p>
          <a:p>
            <a:pPr marL="285750" indent="-285750">
              <a:spcAft>
                <a:spcPts val="800"/>
              </a:spcAft>
              <a:buClr>
                <a:schemeClr val="accent1"/>
              </a:buClr>
              <a:buFont typeface="Wingdings" panose="05000000000000000000" pitchFamily="2" charset="2"/>
              <a:buChar char="q"/>
            </a:pPr>
            <a:r>
              <a:rPr lang="en-US" sz="1800" dirty="0">
                <a:solidFill>
                  <a:schemeClr val="dk2"/>
                </a:solidFill>
                <a:latin typeface="Barlow Semi Condensed"/>
                <a:ea typeface="Barlow Semi Condensed"/>
                <a:cs typeface="Barlow Semi Condensed"/>
                <a:sym typeface="Barlow Semi Condensed"/>
              </a:rPr>
              <a:t>8-bit data mode.</a:t>
            </a:r>
          </a:p>
          <a:p>
            <a:pPr marL="285750" indent="-285750">
              <a:spcAft>
                <a:spcPts val="800"/>
              </a:spcAft>
              <a:buClr>
                <a:schemeClr val="accent1"/>
              </a:buClr>
              <a:buFont typeface="Wingdings" panose="05000000000000000000" pitchFamily="2" charset="2"/>
              <a:buChar char="q"/>
            </a:pPr>
            <a:r>
              <a:rPr lang="en-US" sz="1800" dirty="0">
                <a:solidFill>
                  <a:schemeClr val="dk2"/>
                </a:solidFill>
                <a:latin typeface="Barlow Semi Condensed"/>
                <a:ea typeface="Barlow Semi Condensed"/>
                <a:cs typeface="Barlow Semi Condensed"/>
                <a:sym typeface="Barlow Semi Condensed"/>
              </a:rPr>
              <a:t>9600 baud rate.</a:t>
            </a:r>
          </a:p>
          <a:p>
            <a:r>
              <a:rPr lang="en-US" b="0" dirty="0">
                <a:solidFill>
                  <a:srgbClr val="008000"/>
                </a:solidFill>
                <a:effectLst/>
                <a:highlight>
                  <a:srgbClr val="FFFFFF"/>
                </a:highlight>
                <a:latin typeface="Consolas" panose="020B0609020204030204" pitchFamily="49" charset="0"/>
              </a:rPr>
              <a:t>/* select the configuration of UART */</a:t>
            </a:r>
            <a:endParaRPr lang="en-US" b="0" dirty="0">
              <a:solidFill>
                <a:srgbClr val="3B3B3B"/>
              </a:solidFill>
              <a:effectLst/>
              <a:highlight>
                <a:srgbClr val="FFFFFF"/>
              </a:highlight>
              <a:latin typeface="Consolas" panose="020B0609020204030204" pitchFamily="49" charset="0"/>
            </a:endParaRPr>
          </a:p>
          <a:p>
            <a:r>
              <a:rPr lang="en-US" b="0" dirty="0">
                <a:solidFill>
                  <a:srgbClr val="3B3B3B"/>
                </a:solidFill>
                <a:effectLst/>
                <a:highlight>
                  <a:srgbClr val="FFFFFF"/>
                </a:highlight>
                <a:latin typeface="Consolas" panose="020B0609020204030204" pitchFamily="49" charset="0"/>
              </a:rPr>
              <a:t>    </a:t>
            </a:r>
            <a:r>
              <a:rPr lang="en-US" b="0" dirty="0" err="1">
                <a:solidFill>
                  <a:srgbClr val="267F99"/>
                </a:solidFill>
                <a:effectLst/>
                <a:highlight>
                  <a:srgbClr val="FFFFFF"/>
                </a:highlight>
                <a:latin typeface="Consolas" panose="020B0609020204030204" pitchFamily="49" charset="0"/>
              </a:rPr>
              <a:t>UART_ConfigType</a:t>
            </a:r>
            <a:r>
              <a:rPr lang="en-US" b="0" dirty="0">
                <a:solidFill>
                  <a:srgbClr val="3B3B3B"/>
                </a:solidFill>
                <a:effectLst/>
                <a:highlight>
                  <a:srgbClr val="FFFFFF"/>
                </a:highlight>
                <a:latin typeface="Consolas" panose="020B0609020204030204" pitchFamily="49" charset="0"/>
              </a:rPr>
              <a:t> </a:t>
            </a:r>
            <a:r>
              <a:rPr lang="en-US" b="0" dirty="0" err="1">
                <a:solidFill>
                  <a:srgbClr val="001080"/>
                </a:solidFill>
                <a:effectLst/>
                <a:highlight>
                  <a:srgbClr val="FFFFFF"/>
                </a:highlight>
                <a:latin typeface="Consolas" panose="020B0609020204030204" pitchFamily="49" charset="0"/>
              </a:rPr>
              <a:t>UART_Config</a:t>
            </a:r>
            <a:r>
              <a:rPr lang="en-US" b="0" dirty="0">
                <a:solidFill>
                  <a:srgbClr val="3B3B3B"/>
                </a:solidFill>
                <a:effectLst/>
                <a:highlight>
                  <a:srgbClr val="FFFFFF"/>
                </a:highlight>
                <a:latin typeface="Consolas" panose="020B0609020204030204" pitchFamily="49" charset="0"/>
              </a:rPr>
              <a:t> </a:t>
            </a:r>
            <a:r>
              <a:rPr lang="en-US" b="0" dirty="0">
                <a:solidFill>
                  <a:srgbClr val="000000"/>
                </a:solidFill>
                <a:effectLst/>
                <a:highlight>
                  <a:srgbClr val="FFFFFF"/>
                </a:highlight>
                <a:latin typeface="Consolas" panose="020B0609020204030204" pitchFamily="49" charset="0"/>
              </a:rPr>
              <a:t>=</a:t>
            </a:r>
            <a:endParaRPr lang="en-US" b="0" dirty="0">
              <a:solidFill>
                <a:srgbClr val="3B3B3B"/>
              </a:solidFill>
              <a:effectLst/>
              <a:highlight>
                <a:srgbClr val="FFFFFF"/>
              </a:highlight>
              <a:latin typeface="Consolas" panose="020B0609020204030204" pitchFamily="49" charset="0"/>
            </a:endParaRPr>
          </a:p>
          <a:p>
            <a:r>
              <a:rPr lang="en-US" b="0" dirty="0">
                <a:solidFill>
                  <a:srgbClr val="3B3B3B"/>
                </a:solidFill>
                <a:effectLst/>
                <a:highlight>
                  <a:srgbClr val="FFFFFF"/>
                </a:highlight>
                <a:latin typeface="Consolas" panose="020B0609020204030204" pitchFamily="49" charset="0"/>
              </a:rPr>
              <a:t>    { </a:t>
            </a:r>
            <a:r>
              <a:rPr lang="en-US" b="0" dirty="0">
                <a:solidFill>
                  <a:srgbClr val="0070C1"/>
                </a:solidFill>
                <a:effectLst/>
                <a:highlight>
                  <a:srgbClr val="FFFFFF"/>
                </a:highlight>
                <a:latin typeface="Consolas" panose="020B0609020204030204" pitchFamily="49" charset="0"/>
              </a:rPr>
              <a:t>ASYNCHRONOUS</a:t>
            </a:r>
            <a:r>
              <a:rPr lang="en-US" b="0" dirty="0">
                <a:solidFill>
                  <a:srgbClr val="3B3B3B"/>
                </a:solidFill>
                <a:effectLst/>
                <a:highlight>
                  <a:srgbClr val="FFFFFF"/>
                </a:highlight>
                <a:latin typeface="Consolas" panose="020B0609020204030204" pitchFamily="49" charset="0"/>
              </a:rPr>
              <a:t>, </a:t>
            </a:r>
            <a:r>
              <a:rPr lang="en-US" b="0" dirty="0">
                <a:solidFill>
                  <a:srgbClr val="0070C1"/>
                </a:solidFill>
                <a:effectLst/>
                <a:highlight>
                  <a:srgbClr val="FFFFFF"/>
                </a:highlight>
                <a:latin typeface="Consolas" panose="020B0609020204030204" pitchFamily="49" charset="0"/>
              </a:rPr>
              <a:t>DISABLED_PARITY</a:t>
            </a:r>
            <a:r>
              <a:rPr lang="en-US" b="0" dirty="0">
                <a:solidFill>
                  <a:srgbClr val="3B3B3B"/>
                </a:solidFill>
                <a:effectLst/>
                <a:highlight>
                  <a:srgbClr val="FFFFFF"/>
                </a:highlight>
                <a:latin typeface="Consolas" panose="020B0609020204030204" pitchFamily="49" charset="0"/>
              </a:rPr>
              <a:t>, </a:t>
            </a:r>
            <a:r>
              <a:rPr lang="en-US" b="0" dirty="0">
                <a:solidFill>
                  <a:srgbClr val="0070C1"/>
                </a:solidFill>
                <a:effectLst/>
                <a:highlight>
                  <a:srgbClr val="FFFFFF"/>
                </a:highlight>
                <a:latin typeface="Consolas" panose="020B0609020204030204" pitchFamily="49" charset="0"/>
              </a:rPr>
              <a:t>STOP_1_BIT</a:t>
            </a:r>
            <a:r>
              <a:rPr lang="en-US" b="0" dirty="0">
                <a:solidFill>
                  <a:srgbClr val="3B3B3B"/>
                </a:solidFill>
                <a:effectLst/>
                <a:highlight>
                  <a:srgbClr val="FFFFFF"/>
                </a:highlight>
                <a:latin typeface="Consolas" panose="020B0609020204030204" pitchFamily="49" charset="0"/>
              </a:rPr>
              <a:t>, </a:t>
            </a:r>
            <a:r>
              <a:rPr lang="en-US" b="0" dirty="0">
                <a:solidFill>
                  <a:srgbClr val="0070C1"/>
                </a:solidFill>
                <a:effectLst/>
                <a:highlight>
                  <a:srgbClr val="FFFFFF"/>
                </a:highlight>
                <a:latin typeface="Consolas" panose="020B0609020204030204" pitchFamily="49" charset="0"/>
              </a:rPr>
              <a:t>DATA_8_BIT</a:t>
            </a:r>
            <a:r>
              <a:rPr lang="en-US" b="0" dirty="0">
                <a:solidFill>
                  <a:srgbClr val="3B3B3B"/>
                </a:solidFill>
                <a:effectLst/>
                <a:highlight>
                  <a:srgbClr val="FFFFFF"/>
                </a:highlight>
                <a:latin typeface="Consolas" panose="020B0609020204030204" pitchFamily="49" charset="0"/>
              </a:rPr>
              <a:t>,</a:t>
            </a:r>
          </a:p>
          <a:p>
            <a:r>
              <a:rPr lang="en-US" dirty="0">
                <a:solidFill>
                  <a:srgbClr val="3B3B3B"/>
                </a:solidFill>
                <a:highlight>
                  <a:srgbClr val="FFFFFF"/>
                </a:highlight>
                <a:latin typeface="Consolas" panose="020B0609020204030204" pitchFamily="49" charset="0"/>
              </a:rPr>
              <a:t>     </a:t>
            </a:r>
            <a:r>
              <a:rPr lang="en-US" b="0" dirty="0">
                <a:solidFill>
                  <a:srgbClr val="3B3B3B"/>
                </a:solidFill>
                <a:effectLst/>
                <a:highlight>
                  <a:srgbClr val="FFFFFF"/>
                </a:highlight>
                <a:latin typeface="Consolas" panose="020B0609020204030204" pitchFamily="49" charset="0"/>
              </a:rPr>
              <a:t> </a:t>
            </a:r>
            <a:r>
              <a:rPr lang="en-US" b="0" dirty="0">
                <a:solidFill>
                  <a:srgbClr val="0070C1"/>
                </a:solidFill>
                <a:effectLst/>
                <a:highlight>
                  <a:srgbClr val="FFFFFF"/>
                </a:highlight>
                <a:latin typeface="Consolas" panose="020B0609020204030204" pitchFamily="49" charset="0"/>
              </a:rPr>
              <a:t>BAUD_RATE_9600</a:t>
            </a:r>
            <a:r>
              <a:rPr lang="en-US" b="0" dirty="0">
                <a:solidFill>
                  <a:srgbClr val="3B3B3B"/>
                </a:solidFill>
                <a:effectLst/>
                <a:highlight>
                  <a:srgbClr val="FFFFFF"/>
                </a:highlight>
                <a:latin typeface="Consolas" panose="020B0609020204030204" pitchFamily="49" charset="0"/>
              </a:rPr>
              <a:t> };</a:t>
            </a:r>
          </a:p>
          <a:p>
            <a:r>
              <a:rPr lang="en-US" b="0" dirty="0">
                <a:solidFill>
                  <a:srgbClr val="008000"/>
                </a:solidFill>
                <a:effectLst/>
                <a:highlight>
                  <a:srgbClr val="FFFFFF"/>
                </a:highlight>
                <a:latin typeface="Consolas" panose="020B0609020204030204" pitchFamily="49" charset="0"/>
              </a:rPr>
              <a:t>/* passing the configuration to initialization function of UART */</a:t>
            </a:r>
            <a:endParaRPr lang="en-US" b="0" dirty="0">
              <a:solidFill>
                <a:srgbClr val="3B3B3B"/>
              </a:solidFill>
              <a:effectLst/>
              <a:highlight>
                <a:srgbClr val="FFFFFF"/>
              </a:highlight>
              <a:latin typeface="Consolas" panose="020B0609020204030204" pitchFamily="49" charset="0"/>
            </a:endParaRPr>
          </a:p>
          <a:p>
            <a:r>
              <a:rPr lang="en-US" b="0" dirty="0">
                <a:solidFill>
                  <a:srgbClr val="3B3B3B"/>
                </a:solidFill>
                <a:effectLst/>
                <a:highlight>
                  <a:srgbClr val="FFFFFF"/>
                </a:highlight>
                <a:latin typeface="Consolas" panose="020B0609020204030204" pitchFamily="49" charset="0"/>
              </a:rPr>
              <a:t>    </a:t>
            </a:r>
            <a:r>
              <a:rPr lang="en-GB" b="0" dirty="0" err="1">
                <a:solidFill>
                  <a:srgbClr val="795E26"/>
                </a:solidFill>
                <a:effectLst/>
                <a:highlight>
                  <a:srgbClr val="FFFFFF"/>
                </a:highlight>
                <a:latin typeface="Consolas" panose="020B0609020204030204" pitchFamily="49" charset="0"/>
              </a:rPr>
              <a:t>UART_init</a:t>
            </a:r>
            <a:r>
              <a:rPr lang="en-GB" b="0" dirty="0">
                <a:solidFill>
                  <a:srgbClr val="3B3B3B"/>
                </a:solidFill>
                <a:effectLst/>
                <a:highlight>
                  <a:srgbClr val="FFFFFF"/>
                </a:highlight>
                <a:latin typeface="Consolas" panose="020B0609020204030204" pitchFamily="49" charset="0"/>
              </a:rPr>
              <a:t>(</a:t>
            </a:r>
            <a:r>
              <a:rPr lang="en-GB" b="0" dirty="0">
                <a:solidFill>
                  <a:srgbClr val="000000"/>
                </a:solidFill>
                <a:effectLst/>
                <a:highlight>
                  <a:srgbClr val="FFFFFF"/>
                </a:highlight>
                <a:latin typeface="Consolas" panose="020B0609020204030204" pitchFamily="49" charset="0"/>
              </a:rPr>
              <a:t>&amp;</a:t>
            </a:r>
            <a:r>
              <a:rPr lang="en-GB" b="0" dirty="0" err="1">
                <a:solidFill>
                  <a:srgbClr val="001080"/>
                </a:solidFill>
                <a:effectLst/>
                <a:highlight>
                  <a:srgbClr val="FFFFFF"/>
                </a:highlight>
                <a:latin typeface="Consolas" panose="020B0609020204030204" pitchFamily="49" charset="0"/>
              </a:rPr>
              <a:t>UART_Config</a:t>
            </a:r>
            <a:r>
              <a:rPr lang="en-GB" b="0" dirty="0">
                <a:solidFill>
                  <a:srgbClr val="3B3B3B"/>
                </a:solidFill>
                <a:effectLst/>
                <a:highlight>
                  <a:srgbClr val="FFFFFF"/>
                </a:highlight>
                <a:latin typeface="Consolas" panose="020B0609020204030204" pitchFamily="49" charset="0"/>
              </a:rPr>
              <a:t>);</a:t>
            </a:r>
          </a:p>
          <a:p>
            <a:endParaRPr lang="en-US" b="0" dirty="0">
              <a:solidFill>
                <a:srgbClr val="3B3B3B"/>
              </a:solidFill>
              <a:effectLst/>
              <a:highlight>
                <a:srgbClr val="FFFFFF"/>
              </a:highlight>
              <a:latin typeface="Consolas" panose="020B0609020204030204" pitchFamily="49" charset="0"/>
            </a:endParaRPr>
          </a:p>
          <a:p>
            <a:pPr>
              <a:spcAft>
                <a:spcPts val="800"/>
              </a:spcAft>
            </a:pPr>
            <a:endParaRPr lang="en-US" sz="1600" dirty="0">
              <a:solidFill>
                <a:schemeClr val="dk2"/>
              </a:solidFill>
              <a:latin typeface="Barlow Semi Condensed"/>
              <a:ea typeface="Barlow Semi Condensed"/>
              <a:cs typeface="Barlow Semi Condensed"/>
              <a:sym typeface="Barlow Semi Condensed"/>
            </a:endParaRPr>
          </a:p>
        </p:txBody>
      </p:sp>
      <p:pic>
        <p:nvPicPr>
          <p:cNvPr id="4" name="Picture 3" descr="A green square with white text&#10;&#10;Description automatically generated">
            <a:extLst>
              <a:ext uri="{FF2B5EF4-FFF2-40B4-BE49-F238E27FC236}">
                <a16:creationId xmlns:a16="http://schemas.microsoft.com/office/drawing/2014/main" id="{67574A05-ACFC-4C46-6A30-E228E484202D}"/>
              </a:ext>
            </a:extLst>
          </p:cNvPr>
          <p:cNvPicPr>
            <a:picLocks noChangeAspect="1"/>
          </p:cNvPicPr>
          <p:nvPr/>
        </p:nvPicPr>
        <p:blipFill>
          <a:blip r:embed="rId2"/>
          <a:stretch>
            <a:fillRect/>
          </a:stretch>
        </p:blipFill>
        <p:spPr>
          <a:xfrm>
            <a:off x="7287175" y="2096974"/>
            <a:ext cx="1709591" cy="1811539"/>
          </a:xfrm>
          <a:prstGeom prst="rect">
            <a:avLst/>
          </a:prstGeom>
        </p:spPr>
      </p:pic>
    </p:spTree>
    <p:extLst>
      <p:ext uri="{BB962C8B-B14F-4D97-AF65-F5344CB8AC3E}">
        <p14:creationId xmlns:p14="http://schemas.microsoft.com/office/powerpoint/2010/main" val="40014711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2177;p39">
            <a:extLst>
              <a:ext uri="{FF2B5EF4-FFF2-40B4-BE49-F238E27FC236}">
                <a16:creationId xmlns:a16="http://schemas.microsoft.com/office/drawing/2014/main" id="{07663B95-EC9A-6A4D-14B5-C25001D319DE}"/>
              </a:ext>
            </a:extLst>
          </p:cNvPr>
          <p:cNvSpPr txBox="1">
            <a:spLocks/>
          </p:cNvSpPr>
          <p:nvPr/>
        </p:nvSpPr>
        <p:spPr>
          <a:xfrm>
            <a:off x="623147" y="735863"/>
            <a:ext cx="7339766"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9pPr>
          </a:lstStyle>
          <a:p>
            <a:pPr algn="l"/>
            <a:r>
              <a:rPr lang="en-GB" sz="3200" dirty="0"/>
              <a:t>Peripheral Configuration (EXT0 and EXT1) </a:t>
            </a:r>
            <a:endParaRPr lang="en-GB" dirty="0"/>
          </a:p>
        </p:txBody>
      </p:sp>
      <p:sp>
        <p:nvSpPr>
          <p:cNvPr id="19" name="Google Shape;2178;p39">
            <a:extLst>
              <a:ext uri="{FF2B5EF4-FFF2-40B4-BE49-F238E27FC236}">
                <a16:creationId xmlns:a16="http://schemas.microsoft.com/office/drawing/2014/main" id="{EECD4498-7135-9E64-6105-70F5E6EF09C2}"/>
              </a:ext>
            </a:extLst>
          </p:cNvPr>
          <p:cNvSpPr txBox="1">
            <a:spLocks/>
          </p:cNvSpPr>
          <p:nvPr/>
        </p:nvSpPr>
        <p:spPr>
          <a:xfrm>
            <a:off x="705173" y="1473266"/>
            <a:ext cx="7175715" cy="32614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Aft>
                <a:spcPts val="800"/>
              </a:spcAft>
              <a:buClr>
                <a:schemeClr val="accent1"/>
              </a:buClr>
              <a:buFont typeface="Wingdings" panose="05000000000000000000" pitchFamily="2" charset="2"/>
              <a:buChar char="q"/>
            </a:pPr>
            <a:r>
              <a:rPr lang="en-US" sz="1800" dirty="0">
                <a:solidFill>
                  <a:schemeClr val="dk2"/>
                </a:solidFill>
                <a:latin typeface="Barlow Semi Condensed"/>
                <a:ea typeface="Barlow Semi Condensed"/>
                <a:cs typeface="Barlow Semi Condensed"/>
                <a:sym typeface="Barlow Semi Condensed"/>
              </a:rPr>
              <a:t>Falling edges trigger mode.</a:t>
            </a:r>
          </a:p>
          <a:p>
            <a:pPr marL="285750" indent="-285750">
              <a:spcAft>
                <a:spcPts val="800"/>
              </a:spcAft>
              <a:buClr>
                <a:schemeClr val="accent1"/>
              </a:buClr>
              <a:buFont typeface="Wingdings" panose="05000000000000000000" pitchFamily="2" charset="2"/>
              <a:buChar char="q"/>
            </a:pPr>
            <a:endParaRPr lang="en-US" sz="1800" dirty="0">
              <a:solidFill>
                <a:schemeClr val="dk2"/>
              </a:solidFill>
              <a:latin typeface="Barlow Semi Condensed"/>
              <a:ea typeface="Barlow Semi Condensed"/>
              <a:cs typeface="Barlow Semi Condensed"/>
              <a:sym typeface="Barlow Semi Condensed"/>
            </a:endParaRPr>
          </a:p>
          <a:p>
            <a:r>
              <a:rPr lang="en-US" b="0" dirty="0">
                <a:solidFill>
                  <a:srgbClr val="008000"/>
                </a:solidFill>
                <a:effectLst/>
                <a:highlight>
                  <a:srgbClr val="FFFFFF"/>
                </a:highlight>
                <a:latin typeface="Consolas" panose="020B0609020204030204" pitchFamily="49" charset="0"/>
              </a:rPr>
              <a:t>/* select the configuration of EXT0 */</a:t>
            </a:r>
            <a:endParaRPr lang="en-US" b="0" dirty="0">
              <a:solidFill>
                <a:srgbClr val="3B3B3B"/>
              </a:solidFill>
              <a:effectLst/>
              <a:highlight>
                <a:srgbClr val="FFFFFF"/>
              </a:highlight>
              <a:latin typeface="Consolas" panose="020B0609020204030204" pitchFamily="49" charset="0"/>
            </a:endParaRPr>
          </a:p>
          <a:p>
            <a:r>
              <a:rPr lang="en-US" b="0" dirty="0">
                <a:solidFill>
                  <a:srgbClr val="3B3B3B"/>
                </a:solidFill>
                <a:effectLst/>
                <a:highlight>
                  <a:srgbClr val="FFFFFF"/>
                </a:highlight>
                <a:latin typeface="Consolas" panose="020B0609020204030204" pitchFamily="49" charset="0"/>
              </a:rPr>
              <a:t>    </a:t>
            </a:r>
            <a:r>
              <a:rPr lang="en-US" b="0" dirty="0">
                <a:solidFill>
                  <a:srgbClr val="267F99"/>
                </a:solidFill>
                <a:effectLst/>
                <a:highlight>
                  <a:srgbClr val="FFFFFF"/>
                </a:highlight>
                <a:latin typeface="Consolas" panose="020B0609020204030204" pitchFamily="49" charset="0"/>
              </a:rPr>
              <a:t>EXT_INT0_ConfigType</a:t>
            </a:r>
            <a:r>
              <a:rPr lang="en-US" b="0" dirty="0">
                <a:solidFill>
                  <a:srgbClr val="3B3B3B"/>
                </a:solidFill>
                <a:effectLst/>
                <a:highlight>
                  <a:srgbClr val="FFFFFF"/>
                </a:highlight>
                <a:latin typeface="Consolas" panose="020B0609020204030204" pitchFamily="49" charset="0"/>
              </a:rPr>
              <a:t> </a:t>
            </a:r>
            <a:r>
              <a:rPr lang="en-US" b="0" dirty="0">
                <a:solidFill>
                  <a:srgbClr val="001080"/>
                </a:solidFill>
                <a:effectLst/>
                <a:highlight>
                  <a:srgbClr val="FFFFFF"/>
                </a:highlight>
                <a:latin typeface="Consolas" panose="020B0609020204030204" pitchFamily="49" charset="0"/>
              </a:rPr>
              <a:t>EXT_INT0_Config</a:t>
            </a:r>
            <a:r>
              <a:rPr lang="en-US" b="0" dirty="0">
                <a:solidFill>
                  <a:srgbClr val="3B3B3B"/>
                </a:solidFill>
                <a:effectLst/>
                <a:highlight>
                  <a:srgbClr val="FFFFFF"/>
                </a:highlight>
                <a:latin typeface="Consolas" panose="020B0609020204030204" pitchFamily="49" charset="0"/>
              </a:rPr>
              <a:t> </a:t>
            </a:r>
            <a:r>
              <a:rPr lang="en-US" b="0" dirty="0">
                <a:solidFill>
                  <a:srgbClr val="000000"/>
                </a:solidFill>
                <a:effectLst/>
                <a:highlight>
                  <a:srgbClr val="FFFFFF"/>
                </a:highlight>
                <a:latin typeface="Consolas" panose="020B0609020204030204" pitchFamily="49" charset="0"/>
              </a:rPr>
              <a:t>=</a:t>
            </a:r>
            <a:endParaRPr lang="en-US" b="0" dirty="0">
              <a:solidFill>
                <a:srgbClr val="3B3B3B"/>
              </a:solidFill>
              <a:effectLst/>
              <a:highlight>
                <a:srgbClr val="FFFFFF"/>
              </a:highlight>
              <a:latin typeface="Consolas" panose="020B0609020204030204" pitchFamily="49" charset="0"/>
            </a:endParaRPr>
          </a:p>
          <a:p>
            <a:r>
              <a:rPr lang="en-US" b="0" dirty="0">
                <a:solidFill>
                  <a:srgbClr val="3B3B3B"/>
                </a:solidFill>
                <a:effectLst/>
                <a:highlight>
                  <a:srgbClr val="FFFFFF"/>
                </a:highlight>
                <a:latin typeface="Consolas" panose="020B0609020204030204" pitchFamily="49" charset="0"/>
              </a:rPr>
              <a:t>        {</a:t>
            </a:r>
            <a:r>
              <a:rPr lang="en-US" b="0" dirty="0">
                <a:solidFill>
                  <a:srgbClr val="0070C1"/>
                </a:solidFill>
                <a:effectLst/>
                <a:highlight>
                  <a:srgbClr val="FFFFFF"/>
                </a:highlight>
                <a:latin typeface="Consolas" panose="020B0609020204030204" pitchFamily="49" charset="0"/>
              </a:rPr>
              <a:t>FALLING_EDGE</a:t>
            </a:r>
            <a:r>
              <a:rPr lang="en-US" b="0" dirty="0">
                <a:solidFill>
                  <a:srgbClr val="3B3B3B"/>
                </a:solidFill>
                <a:effectLst/>
                <a:highlight>
                  <a:srgbClr val="FFFFFF"/>
                </a:highlight>
                <a:latin typeface="Consolas" panose="020B0609020204030204" pitchFamily="49" charset="0"/>
              </a:rPr>
              <a:t>};</a:t>
            </a:r>
            <a:endParaRPr lang="en-US" dirty="0">
              <a:solidFill>
                <a:srgbClr val="3B3B3B"/>
              </a:solidFill>
              <a:highlight>
                <a:srgbClr val="FFFFFF"/>
              </a:highlight>
              <a:latin typeface="Consolas" panose="020B0609020204030204" pitchFamily="49" charset="0"/>
            </a:endParaRPr>
          </a:p>
          <a:p>
            <a:r>
              <a:rPr lang="en-US" b="0" dirty="0">
                <a:solidFill>
                  <a:srgbClr val="008000"/>
                </a:solidFill>
                <a:effectLst/>
                <a:highlight>
                  <a:srgbClr val="FFFFFF"/>
                </a:highlight>
                <a:latin typeface="Consolas" panose="020B0609020204030204" pitchFamily="49" charset="0"/>
              </a:rPr>
              <a:t>/* select the configuration of EXT1 */</a:t>
            </a:r>
            <a:endParaRPr lang="en-US" b="0" dirty="0">
              <a:solidFill>
                <a:srgbClr val="3B3B3B"/>
              </a:solidFill>
              <a:effectLst/>
              <a:highlight>
                <a:srgbClr val="FFFFFF"/>
              </a:highlight>
              <a:latin typeface="Consolas" panose="020B0609020204030204" pitchFamily="49" charset="0"/>
            </a:endParaRPr>
          </a:p>
          <a:p>
            <a:r>
              <a:rPr lang="en-US" b="0" dirty="0">
                <a:solidFill>
                  <a:srgbClr val="3B3B3B"/>
                </a:solidFill>
                <a:effectLst/>
                <a:highlight>
                  <a:srgbClr val="FFFFFF"/>
                </a:highlight>
                <a:latin typeface="Consolas" panose="020B0609020204030204" pitchFamily="49" charset="0"/>
              </a:rPr>
              <a:t>    </a:t>
            </a:r>
            <a:r>
              <a:rPr lang="en-US" b="0" dirty="0">
                <a:solidFill>
                  <a:srgbClr val="267F99"/>
                </a:solidFill>
                <a:effectLst/>
                <a:highlight>
                  <a:srgbClr val="FFFFFF"/>
                </a:highlight>
                <a:latin typeface="Consolas" panose="020B0609020204030204" pitchFamily="49" charset="0"/>
              </a:rPr>
              <a:t>EXT_INT1_ConfigType</a:t>
            </a:r>
            <a:r>
              <a:rPr lang="en-US" b="0" dirty="0">
                <a:solidFill>
                  <a:srgbClr val="3B3B3B"/>
                </a:solidFill>
                <a:effectLst/>
                <a:highlight>
                  <a:srgbClr val="FFFFFF"/>
                </a:highlight>
                <a:latin typeface="Consolas" panose="020B0609020204030204" pitchFamily="49" charset="0"/>
              </a:rPr>
              <a:t> </a:t>
            </a:r>
            <a:r>
              <a:rPr lang="en-US" b="0" dirty="0">
                <a:solidFill>
                  <a:srgbClr val="001080"/>
                </a:solidFill>
                <a:effectLst/>
                <a:highlight>
                  <a:srgbClr val="FFFFFF"/>
                </a:highlight>
                <a:latin typeface="Consolas" panose="020B0609020204030204" pitchFamily="49" charset="0"/>
              </a:rPr>
              <a:t>EXT_INT1_Config</a:t>
            </a:r>
            <a:r>
              <a:rPr lang="en-US" b="0" dirty="0">
                <a:solidFill>
                  <a:srgbClr val="3B3B3B"/>
                </a:solidFill>
                <a:effectLst/>
                <a:highlight>
                  <a:srgbClr val="FFFFFF"/>
                </a:highlight>
                <a:latin typeface="Consolas" panose="020B0609020204030204" pitchFamily="49" charset="0"/>
              </a:rPr>
              <a:t> </a:t>
            </a:r>
            <a:r>
              <a:rPr lang="en-US" b="0" dirty="0">
                <a:solidFill>
                  <a:srgbClr val="000000"/>
                </a:solidFill>
                <a:effectLst/>
                <a:highlight>
                  <a:srgbClr val="FFFFFF"/>
                </a:highlight>
                <a:latin typeface="Consolas" panose="020B0609020204030204" pitchFamily="49" charset="0"/>
              </a:rPr>
              <a:t>=</a:t>
            </a:r>
            <a:endParaRPr lang="en-US" b="0" dirty="0">
              <a:solidFill>
                <a:srgbClr val="3B3B3B"/>
              </a:solidFill>
              <a:effectLst/>
              <a:highlight>
                <a:srgbClr val="FFFFFF"/>
              </a:highlight>
              <a:latin typeface="Consolas" panose="020B0609020204030204" pitchFamily="49" charset="0"/>
            </a:endParaRPr>
          </a:p>
          <a:p>
            <a:r>
              <a:rPr lang="en-US" b="0" dirty="0">
                <a:solidFill>
                  <a:srgbClr val="3B3B3B"/>
                </a:solidFill>
                <a:effectLst/>
                <a:highlight>
                  <a:srgbClr val="FFFFFF"/>
                </a:highlight>
                <a:latin typeface="Consolas" panose="020B0609020204030204" pitchFamily="49" charset="0"/>
              </a:rPr>
              <a:t>        {</a:t>
            </a:r>
            <a:r>
              <a:rPr lang="en-US" b="0" dirty="0">
                <a:solidFill>
                  <a:srgbClr val="0070C1"/>
                </a:solidFill>
                <a:effectLst/>
                <a:highlight>
                  <a:srgbClr val="FFFFFF"/>
                </a:highlight>
                <a:latin typeface="Consolas" panose="020B0609020204030204" pitchFamily="49" charset="0"/>
              </a:rPr>
              <a:t>FALLING_EDGE</a:t>
            </a:r>
            <a:r>
              <a:rPr lang="en-US" b="0" dirty="0">
                <a:solidFill>
                  <a:srgbClr val="3B3B3B"/>
                </a:solidFill>
                <a:effectLst/>
                <a:highlight>
                  <a:srgbClr val="FFFFFF"/>
                </a:highlight>
                <a:latin typeface="Consolas" panose="020B0609020204030204" pitchFamily="49" charset="0"/>
              </a:rPr>
              <a:t>};</a:t>
            </a:r>
          </a:p>
          <a:p>
            <a:endParaRPr lang="en-US" dirty="0">
              <a:solidFill>
                <a:srgbClr val="3B3B3B"/>
              </a:solidFill>
              <a:highlight>
                <a:srgbClr val="FFFFFF"/>
              </a:highlight>
              <a:latin typeface="Consolas" panose="020B0609020204030204" pitchFamily="49" charset="0"/>
            </a:endParaRPr>
          </a:p>
          <a:p>
            <a:r>
              <a:rPr lang="en-US" b="0" dirty="0">
                <a:solidFill>
                  <a:srgbClr val="008000"/>
                </a:solidFill>
                <a:effectLst/>
                <a:highlight>
                  <a:srgbClr val="FFFFFF"/>
                </a:highlight>
                <a:latin typeface="Consolas" panose="020B0609020204030204" pitchFamily="49" charset="0"/>
              </a:rPr>
              <a:t>/* passing the configuration to initialization function of EXT0 */</a:t>
            </a:r>
            <a:endParaRPr lang="en-US" b="0" dirty="0">
              <a:solidFill>
                <a:srgbClr val="3B3B3B"/>
              </a:solidFill>
              <a:effectLst/>
              <a:highlight>
                <a:srgbClr val="FFFFFF"/>
              </a:highlight>
              <a:latin typeface="Consolas" panose="020B0609020204030204" pitchFamily="49" charset="0"/>
            </a:endParaRPr>
          </a:p>
          <a:p>
            <a:r>
              <a:rPr lang="en-US" b="0" dirty="0">
                <a:solidFill>
                  <a:srgbClr val="3B3B3B"/>
                </a:solidFill>
                <a:effectLst/>
                <a:highlight>
                  <a:srgbClr val="FFFFFF"/>
                </a:highlight>
                <a:latin typeface="Consolas" panose="020B0609020204030204" pitchFamily="49" charset="0"/>
              </a:rPr>
              <a:t>    </a:t>
            </a:r>
            <a:r>
              <a:rPr lang="en-US" b="0" dirty="0">
                <a:solidFill>
                  <a:srgbClr val="795E26"/>
                </a:solidFill>
                <a:effectLst/>
                <a:highlight>
                  <a:srgbClr val="FFFFFF"/>
                </a:highlight>
                <a:latin typeface="Consolas" panose="020B0609020204030204" pitchFamily="49" charset="0"/>
              </a:rPr>
              <a:t>EXT_INT0_init</a:t>
            </a:r>
            <a:r>
              <a:rPr lang="en-US" b="0" dirty="0">
                <a:solidFill>
                  <a:srgbClr val="3B3B3B"/>
                </a:solidFill>
                <a:effectLst/>
                <a:highlight>
                  <a:srgbClr val="FFFFFF"/>
                </a:highlight>
                <a:latin typeface="Consolas" panose="020B0609020204030204" pitchFamily="49" charset="0"/>
              </a:rPr>
              <a:t>(</a:t>
            </a:r>
            <a:r>
              <a:rPr lang="en-US" b="0" dirty="0">
                <a:solidFill>
                  <a:srgbClr val="000000"/>
                </a:solidFill>
                <a:effectLst/>
                <a:highlight>
                  <a:srgbClr val="FFFFFF"/>
                </a:highlight>
                <a:latin typeface="Consolas" panose="020B0609020204030204" pitchFamily="49" charset="0"/>
              </a:rPr>
              <a:t>&amp;</a:t>
            </a:r>
            <a:r>
              <a:rPr lang="en-US" b="0" dirty="0">
                <a:solidFill>
                  <a:srgbClr val="001080"/>
                </a:solidFill>
                <a:effectLst/>
                <a:highlight>
                  <a:srgbClr val="FFFFFF"/>
                </a:highlight>
                <a:latin typeface="Consolas" panose="020B0609020204030204" pitchFamily="49" charset="0"/>
              </a:rPr>
              <a:t>EXT_INT0_Config</a:t>
            </a:r>
            <a:r>
              <a:rPr lang="en-US" b="0" dirty="0">
                <a:solidFill>
                  <a:srgbClr val="3B3B3B"/>
                </a:solidFill>
                <a:effectLst/>
                <a:highlight>
                  <a:srgbClr val="FFFFFF"/>
                </a:highlight>
                <a:latin typeface="Consolas" panose="020B0609020204030204" pitchFamily="49" charset="0"/>
              </a:rPr>
              <a:t>);</a:t>
            </a:r>
          </a:p>
          <a:p>
            <a:r>
              <a:rPr lang="en-US" b="0" dirty="0">
                <a:solidFill>
                  <a:srgbClr val="008000"/>
                </a:solidFill>
                <a:effectLst/>
                <a:highlight>
                  <a:srgbClr val="FFFFFF"/>
                </a:highlight>
                <a:latin typeface="Consolas" panose="020B0609020204030204" pitchFamily="49" charset="0"/>
              </a:rPr>
              <a:t>/* passing the configuration to initialization function of EXT01 */</a:t>
            </a:r>
            <a:endParaRPr lang="en-US" b="0" dirty="0">
              <a:solidFill>
                <a:srgbClr val="3B3B3B"/>
              </a:solidFill>
              <a:effectLst/>
              <a:highlight>
                <a:srgbClr val="FFFFFF"/>
              </a:highlight>
              <a:latin typeface="Consolas" panose="020B0609020204030204" pitchFamily="49" charset="0"/>
            </a:endParaRPr>
          </a:p>
          <a:p>
            <a:r>
              <a:rPr lang="en-US" b="0" dirty="0">
                <a:solidFill>
                  <a:srgbClr val="3B3B3B"/>
                </a:solidFill>
                <a:effectLst/>
                <a:highlight>
                  <a:srgbClr val="FFFFFF"/>
                </a:highlight>
                <a:latin typeface="Consolas" panose="020B0609020204030204" pitchFamily="49" charset="0"/>
              </a:rPr>
              <a:t>    </a:t>
            </a:r>
            <a:r>
              <a:rPr lang="en-US" b="0" dirty="0">
                <a:solidFill>
                  <a:srgbClr val="795E26"/>
                </a:solidFill>
                <a:effectLst/>
                <a:highlight>
                  <a:srgbClr val="FFFFFF"/>
                </a:highlight>
                <a:latin typeface="Consolas" panose="020B0609020204030204" pitchFamily="49" charset="0"/>
              </a:rPr>
              <a:t>EXT_INT1_init</a:t>
            </a:r>
            <a:r>
              <a:rPr lang="en-US" b="0" dirty="0">
                <a:solidFill>
                  <a:srgbClr val="3B3B3B"/>
                </a:solidFill>
                <a:effectLst/>
                <a:highlight>
                  <a:srgbClr val="FFFFFF"/>
                </a:highlight>
                <a:latin typeface="Consolas" panose="020B0609020204030204" pitchFamily="49" charset="0"/>
              </a:rPr>
              <a:t>(</a:t>
            </a:r>
            <a:r>
              <a:rPr lang="en-US" b="0" dirty="0">
                <a:solidFill>
                  <a:srgbClr val="000000"/>
                </a:solidFill>
                <a:effectLst/>
                <a:highlight>
                  <a:srgbClr val="FFFFFF"/>
                </a:highlight>
                <a:latin typeface="Consolas" panose="020B0609020204030204" pitchFamily="49" charset="0"/>
              </a:rPr>
              <a:t>&amp;</a:t>
            </a:r>
            <a:r>
              <a:rPr lang="en-US" b="0" dirty="0">
                <a:solidFill>
                  <a:srgbClr val="001080"/>
                </a:solidFill>
                <a:effectLst/>
                <a:highlight>
                  <a:srgbClr val="FFFFFF"/>
                </a:highlight>
                <a:latin typeface="Consolas" panose="020B0609020204030204" pitchFamily="49" charset="0"/>
              </a:rPr>
              <a:t>EXT_INT1_Config</a:t>
            </a:r>
            <a:r>
              <a:rPr lang="en-US" b="0" dirty="0">
                <a:solidFill>
                  <a:srgbClr val="3B3B3B"/>
                </a:solidFill>
                <a:effectLst/>
                <a:highlight>
                  <a:srgbClr val="FFFFFF"/>
                </a:highlight>
                <a:latin typeface="Consolas" panose="020B0609020204030204" pitchFamily="49" charset="0"/>
              </a:rPr>
              <a:t>);</a:t>
            </a:r>
          </a:p>
          <a:p>
            <a:endParaRPr lang="en-US" b="0" dirty="0">
              <a:solidFill>
                <a:srgbClr val="3B3B3B"/>
              </a:solidFill>
              <a:effectLst/>
              <a:highlight>
                <a:srgbClr val="FFFFFF"/>
              </a:highlight>
              <a:latin typeface="Consolas" panose="020B0609020204030204" pitchFamily="49" charset="0"/>
            </a:endParaRPr>
          </a:p>
          <a:p>
            <a:endParaRPr lang="en-US" b="0" dirty="0">
              <a:solidFill>
                <a:srgbClr val="3B3B3B"/>
              </a:solidFill>
              <a:effectLst/>
              <a:highlight>
                <a:srgbClr val="FFFFFF"/>
              </a:highlight>
              <a:latin typeface="Consolas" panose="020B0609020204030204" pitchFamily="49" charset="0"/>
            </a:endParaRPr>
          </a:p>
          <a:p>
            <a:pPr>
              <a:spcAft>
                <a:spcPts val="800"/>
              </a:spcAft>
            </a:pPr>
            <a:endParaRPr lang="en-US" sz="1600" dirty="0">
              <a:solidFill>
                <a:schemeClr val="dk2"/>
              </a:solidFill>
              <a:latin typeface="Barlow Semi Condensed"/>
              <a:ea typeface="Barlow Semi Condensed"/>
              <a:cs typeface="Barlow Semi Condensed"/>
              <a:sym typeface="Barlow Semi Condensed"/>
            </a:endParaRPr>
          </a:p>
        </p:txBody>
      </p:sp>
      <p:pic>
        <p:nvPicPr>
          <p:cNvPr id="4" name="Picture 3">
            <a:extLst>
              <a:ext uri="{FF2B5EF4-FFF2-40B4-BE49-F238E27FC236}">
                <a16:creationId xmlns:a16="http://schemas.microsoft.com/office/drawing/2014/main" id="{67574A05-ACFC-4C46-6A30-E228E484202D}"/>
              </a:ext>
            </a:extLst>
          </p:cNvPr>
          <p:cNvPicPr>
            <a:picLocks noChangeAspect="1"/>
          </p:cNvPicPr>
          <p:nvPr/>
        </p:nvPicPr>
        <p:blipFill>
          <a:blip r:embed="rId2"/>
          <a:srcRect/>
          <a:stretch/>
        </p:blipFill>
        <p:spPr>
          <a:xfrm>
            <a:off x="7287175" y="2147948"/>
            <a:ext cx="1709591" cy="1709591"/>
          </a:xfrm>
          <a:prstGeom prst="rect">
            <a:avLst/>
          </a:prstGeom>
        </p:spPr>
      </p:pic>
    </p:spTree>
    <p:extLst>
      <p:ext uri="{BB962C8B-B14F-4D97-AF65-F5344CB8AC3E}">
        <p14:creationId xmlns:p14="http://schemas.microsoft.com/office/powerpoint/2010/main" val="16716369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2177;p39">
            <a:extLst>
              <a:ext uri="{FF2B5EF4-FFF2-40B4-BE49-F238E27FC236}">
                <a16:creationId xmlns:a16="http://schemas.microsoft.com/office/drawing/2014/main" id="{07663B95-EC9A-6A4D-14B5-C25001D319DE}"/>
              </a:ext>
            </a:extLst>
          </p:cNvPr>
          <p:cNvSpPr txBox="1">
            <a:spLocks/>
          </p:cNvSpPr>
          <p:nvPr/>
        </p:nvSpPr>
        <p:spPr>
          <a:xfrm>
            <a:off x="623147" y="735863"/>
            <a:ext cx="7339766"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9pPr>
          </a:lstStyle>
          <a:p>
            <a:pPr algn="l"/>
            <a:r>
              <a:rPr lang="en-GB" sz="3200" dirty="0"/>
              <a:t>Peripheral Configuration (GPIO) </a:t>
            </a:r>
            <a:endParaRPr lang="en-GB" dirty="0"/>
          </a:p>
        </p:txBody>
      </p:sp>
      <p:sp>
        <p:nvSpPr>
          <p:cNvPr id="19" name="Google Shape;2178;p39">
            <a:extLst>
              <a:ext uri="{FF2B5EF4-FFF2-40B4-BE49-F238E27FC236}">
                <a16:creationId xmlns:a16="http://schemas.microsoft.com/office/drawing/2014/main" id="{EECD4498-7135-9E64-6105-70F5E6EF09C2}"/>
              </a:ext>
            </a:extLst>
          </p:cNvPr>
          <p:cNvSpPr txBox="1">
            <a:spLocks/>
          </p:cNvSpPr>
          <p:nvPr/>
        </p:nvSpPr>
        <p:spPr>
          <a:xfrm>
            <a:off x="705173" y="1473266"/>
            <a:ext cx="7175715" cy="32614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Aft>
                <a:spcPts val="800"/>
              </a:spcAft>
              <a:buClr>
                <a:schemeClr val="accent1"/>
              </a:buClr>
              <a:buFont typeface="Wingdings" panose="05000000000000000000" pitchFamily="2" charset="2"/>
              <a:buChar char="q"/>
            </a:pPr>
            <a:r>
              <a:rPr lang="en-US" sz="1800" dirty="0">
                <a:solidFill>
                  <a:schemeClr val="dk2"/>
                </a:solidFill>
                <a:latin typeface="Barlow Semi Condensed"/>
                <a:ea typeface="Barlow Semi Condensed"/>
                <a:cs typeface="Barlow Semi Condensed"/>
                <a:sym typeface="Barlow Semi Condensed"/>
              </a:rPr>
              <a:t>Used to config the LCD, Keypad and Water Pump.</a:t>
            </a:r>
          </a:p>
          <a:p>
            <a:pPr>
              <a:spcAft>
                <a:spcPts val="800"/>
              </a:spcAft>
              <a:buClr>
                <a:schemeClr val="accent1"/>
              </a:buClr>
            </a:pPr>
            <a:endParaRPr lang="en-US" sz="1800" dirty="0">
              <a:solidFill>
                <a:schemeClr val="dk2"/>
              </a:solidFill>
              <a:latin typeface="Barlow Semi Condensed"/>
              <a:ea typeface="Barlow Semi Condensed"/>
              <a:cs typeface="Barlow Semi Condensed"/>
              <a:sym typeface="Barlow Semi Condensed"/>
            </a:endParaRPr>
          </a:p>
          <a:p>
            <a:endParaRPr lang="en-US" b="0" dirty="0">
              <a:solidFill>
                <a:srgbClr val="3B3B3B"/>
              </a:solidFill>
              <a:effectLst/>
              <a:highlight>
                <a:srgbClr val="FFFFFF"/>
              </a:highlight>
              <a:latin typeface="Consolas" panose="020B0609020204030204" pitchFamily="49" charset="0"/>
            </a:endParaRPr>
          </a:p>
          <a:p>
            <a:endParaRPr lang="en-US" b="0" dirty="0">
              <a:solidFill>
                <a:srgbClr val="3B3B3B"/>
              </a:solidFill>
              <a:effectLst/>
              <a:highlight>
                <a:srgbClr val="FFFFFF"/>
              </a:highlight>
              <a:latin typeface="Consolas" panose="020B0609020204030204" pitchFamily="49" charset="0"/>
            </a:endParaRPr>
          </a:p>
          <a:p>
            <a:pPr>
              <a:spcAft>
                <a:spcPts val="800"/>
              </a:spcAft>
            </a:pPr>
            <a:endParaRPr lang="en-US" sz="1600" dirty="0">
              <a:solidFill>
                <a:schemeClr val="dk2"/>
              </a:solidFill>
              <a:latin typeface="Barlow Semi Condensed"/>
              <a:ea typeface="Barlow Semi Condensed"/>
              <a:cs typeface="Barlow Semi Condensed"/>
              <a:sym typeface="Barlow Semi Condensed"/>
            </a:endParaRPr>
          </a:p>
        </p:txBody>
      </p:sp>
      <p:pic>
        <p:nvPicPr>
          <p:cNvPr id="3" name="Picture 2" descr="A small white pump with black wire&#10;&#10;Description automatically generated">
            <a:extLst>
              <a:ext uri="{FF2B5EF4-FFF2-40B4-BE49-F238E27FC236}">
                <a16:creationId xmlns:a16="http://schemas.microsoft.com/office/drawing/2014/main" id="{666356F6-B016-CBEF-0B0E-76067EAE5E3D}"/>
              </a:ext>
            </a:extLst>
          </p:cNvPr>
          <p:cNvPicPr>
            <a:picLocks noChangeAspect="1"/>
          </p:cNvPicPr>
          <p:nvPr/>
        </p:nvPicPr>
        <p:blipFill>
          <a:blip r:embed="rId2"/>
          <a:stretch>
            <a:fillRect/>
          </a:stretch>
        </p:blipFill>
        <p:spPr>
          <a:xfrm>
            <a:off x="3197148" y="2361516"/>
            <a:ext cx="2316997" cy="2316997"/>
          </a:xfrm>
          <a:prstGeom prst="rect">
            <a:avLst/>
          </a:prstGeom>
        </p:spPr>
      </p:pic>
      <p:pic>
        <p:nvPicPr>
          <p:cNvPr id="6" name="Picture 5" descr="A close up of a computer&#10;&#10;Description automatically generated">
            <a:extLst>
              <a:ext uri="{FF2B5EF4-FFF2-40B4-BE49-F238E27FC236}">
                <a16:creationId xmlns:a16="http://schemas.microsoft.com/office/drawing/2014/main" id="{6BE2B8D6-7DF9-9B84-F35F-0D3ED9DC9132}"/>
              </a:ext>
            </a:extLst>
          </p:cNvPr>
          <p:cNvPicPr>
            <a:picLocks noChangeAspect="1"/>
          </p:cNvPicPr>
          <p:nvPr/>
        </p:nvPicPr>
        <p:blipFill>
          <a:blip r:embed="rId3"/>
          <a:stretch>
            <a:fillRect/>
          </a:stretch>
        </p:blipFill>
        <p:spPr>
          <a:xfrm>
            <a:off x="6023187" y="2453617"/>
            <a:ext cx="2870902" cy="2132793"/>
          </a:xfrm>
          <a:prstGeom prst="rect">
            <a:avLst/>
          </a:prstGeom>
        </p:spPr>
      </p:pic>
      <p:pic>
        <p:nvPicPr>
          <p:cNvPr id="8" name="Picture 7" descr="A black square with blue and red buttons&#10;&#10;Description automatically generated">
            <a:extLst>
              <a:ext uri="{FF2B5EF4-FFF2-40B4-BE49-F238E27FC236}">
                <a16:creationId xmlns:a16="http://schemas.microsoft.com/office/drawing/2014/main" id="{DD835BB5-44DD-615C-742C-4DCFD4086EBB}"/>
              </a:ext>
            </a:extLst>
          </p:cNvPr>
          <p:cNvPicPr>
            <a:picLocks noChangeAspect="1"/>
          </p:cNvPicPr>
          <p:nvPr/>
        </p:nvPicPr>
        <p:blipFill>
          <a:blip r:embed="rId4"/>
          <a:stretch>
            <a:fillRect/>
          </a:stretch>
        </p:blipFill>
        <p:spPr>
          <a:xfrm>
            <a:off x="367425" y="2417733"/>
            <a:ext cx="2320681" cy="2316997"/>
          </a:xfrm>
          <a:prstGeom prst="rect">
            <a:avLst/>
          </a:prstGeom>
        </p:spPr>
      </p:pic>
    </p:spTree>
    <p:extLst>
      <p:ext uri="{BB962C8B-B14F-4D97-AF65-F5344CB8AC3E}">
        <p14:creationId xmlns:p14="http://schemas.microsoft.com/office/powerpoint/2010/main" val="9981672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a:t>Thanks!</a:t>
            </a:r>
            <a:endParaRPr sz="7200"/>
          </a:p>
        </p:txBody>
      </p:sp>
      <p:sp>
        <p:nvSpPr>
          <p:cNvPr id="3606" name="Google Shape;3606;p63"/>
          <p:cNvSpPr txBox="1">
            <a:spLocks noGrp="1"/>
          </p:cNvSpPr>
          <p:nvPr>
            <p:ph type="subTitle" idx="1"/>
          </p:nvPr>
        </p:nvSpPr>
        <p:spPr>
          <a:xfrm>
            <a:off x="2845585" y="1697699"/>
            <a:ext cx="3449330" cy="143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400" dirty="0">
                <a:solidFill>
                  <a:schemeClr val="accent1"/>
                </a:solidFill>
                <a:latin typeface="Barlow Semi Condensed"/>
                <a:ea typeface="Barlow Semi Condensed"/>
                <a:cs typeface="Barlow Semi Condensed"/>
                <a:sym typeface="Barlow Semi Condensed"/>
              </a:rPr>
              <a:t>Do you have any questions?</a:t>
            </a:r>
            <a:endParaRPr sz="2400" dirty="0">
              <a:solidFill>
                <a:schemeClr val="accent1"/>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endParaRPr sz="2400" dirty="0">
              <a:solidFill>
                <a:srgbClr val="595959"/>
              </a:solidFill>
              <a:latin typeface="Barlow Semi Condensed"/>
              <a:ea typeface="Barlow Semi Condensed"/>
              <a:cs typeface="Barlow Semi Condensed"/>
              <a:sym typeface="Barlow Semi Condensed"/>
            </a:endParaRPr>
          </a:p>
        </p:txBody>
      </p:sp>
      <p:sp>
        <p:nvSpPr>
          <p:cNvPr id="2" name="Rectangle 1">
            <a:extLst>
              <a:ext uri="{FF2B5EF4-FFF2-40B4-BE49-F238E27FC236}">
                <a16:creationId xmlns:a16="http://schemas.microsoft.com/office/drawing/2014/main" id="{6A7D4A9B-6B4C-B476-9C89-FE41A3D1C218}"/>
              </a:ext>
            </a:extLst>
          </p:cNvPr>
          <p:cNvSpPr/>
          <p:nvPr/>
        </p:nvSpPr>
        <p:spPr>
          <a:xfrm>
            <a:off x="2580468" y="3688597"/>
            <a:ext cx="4006312" cy="650928"/>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808CF97F-B2B5-6A26-9CC7-1EFFA7761CE8}"/>
              </a:ext>
            </a:extLst>
          </p:cNvPr>
          <p:cNvPicPr>
            <a:picLocks noChangeAspect="1"/>
          </p:cNvPicPr>
          <p:nvPr/>
        </p:nvPicPr>
        <p:blipFill>
          <a:blip r:embed="rId3"/>
          <a:srcRect/>
          <a:stretch/>
        </p:blipFill>
        <p:spPr>
          <a:xfrm>
            <a:off x="3486463" y="2281201"/>
            <a:ext cx="1961848" cy="2259394"/>
          </a:xfrm>
          <a:prstGeom prst="rect">
            <a:avLst/>
          </a:prstGeom>
        </p:spPr>
      </p:pic>
    </p:spTree>
    <p:extLst>
      <p:ext uri="{BB962C8B-B14F-4D97-AF65-F5344CB8AC3E}">
        <p14:creationId xmlns:p14="http://schemas.microsoft.com/office/powerpoint/2010/main" val="26794228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6285536" y="2817945"/>
            <a:ext cx="2858464" cy="2136258"/>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192949" y="1084467"/>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192949" y="2161354"/>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192949" y="3239171"/>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3467475" y="1046338"/>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2922613" y="169478"/>
            <a:ext cx="2954846"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200" dirty="0"/>
              <a:t>Table of Contents</a:t>
            </a:r>
            <a:endParaRPr sz="3200" dirty="0"/>
          </a:p>
        </p:txBody>
      </p:sp>
      <p:sp>
        <p:nvSpPr>
          <p:cNvPr id="2139" name="Google Shape;2139;p37"/>
          <p:cNvSpPr txBox="1">
            <a:spLocks noGrp="1"/>
          </p:cNvSpPr>
          <p:nvPr>
            <p:ph type="subTitle" idx="2"/>
          </p:nvPr>
        </p:nvSpPr>
        <p:spPr>
          <a:xfrm>
            <a:off x="1125510" y="1224126"/>
            <a:ext cx="2294542"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a:t>Overview of the project, its importance in agriculture, and main objectives.</a:t>
            </a:r>
            <a:endParaRPr sz="1400" dirty="0">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125510" y="94066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dirty="0">
                <a:solidFill>
                  <a:schemeClr val="accent1"/>
                </a:solidFill>
              </a:rPr>
              <a:t>Introduction</a:t>
            </a:r>
            <a:endParaRPr dirty="0"/>
          </a:p>
        </p:txBody>
      </p:sp>
      <p:sp>
        <p:nvSpPr>
          <p:cNvPr id="2141" name="Google Shape;2141;p37"/>
          <p:cNvSpPr txBox="1">
            <a:spLocks noGrp="1"/>
          </p:cNvSpPr>
          <p:nvPr>
            <p:ph type="subTitle" idx="3"/>
          </p:nvPr>
        </p:nvSpPr>
        <p:spPr>
          <a:xfrm>
            <a:off x="1125510" y="2019654"/>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dirty="0">
                <a:solidFill>
                  <a:schemeClr val="accent1"/>
                </a:solidFill>
              </a:rPr>
              <a:t>Project Overview</a:t>
            </a:r>
            <a:endParaRPr dirty="0"/>
          </a:p>
        </p:txBody>
      </p:sp>
      <p:sp>
        <p:nvSpPr>
          <p:cNvPr id="2142" name="Google Shape;2142;p37"/>
          <p:cNvSpPr txBox="1">
            <a:spLocks noGrp="1"/>
          </p:cNvSpPr>
          <p:nvPr>
            <p:ph type="subTitle" idx="4"/>
          </p:nvPr>
        </p:nvSpPr>
        <p:spPr>
          <a:xfrm>
            <a:off x="1125510" y="2303118"/>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a:t>High-level description of the project’s purpose, scope, and key components.</a:t>
            </a:r>
            <a:endParaRPr sz="1400" dirty="0"/>
          </a:p>
        </p:txBody>
      </p:sp>
      <p:sp>
        <p:nvSpPr>
          <p:cNvPr id="2143" name="Google Shape;2143;p37"/>
          <p:cNvSpPr txBox="1">
            <a:spLocks noGrp="1"/>
          </p:cNvSpPr>
          <p:nvPr>
            <p:ph type="subTitle" idx="5"/>
          </p:nvPr>
        </p:nvSpPr>
        <p:spPr>
          <a:xfrm>
            <a:off x="1125510" y="3098646"/>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dirty="0">
                <a:solidFill>
                  <a:schemeClr val="accent1"/>
                </a:solidFill>
              </a:rPr>
              <a:t>Hardware Components</a:t>
            </a:r>
            <a:endParaRPr dirty="0"/>
          </a:p>
        </p:txBody>
      </p:sp>
      <p:sp>
        <p:nvSpPr>
          <p:cNvPr id="2144" name="Google Shape;2144;p37"/>
          <p:cNvSpPr txBox="1">
            <a:spLocks noGrp="1"/>
          </p:cNvSpPr>
          <p:nvPr>
            <p:ph type="subTitle" idx="6"/>
          </p:nvPr>
        </p:nvSpPr>
        <p:spPr>
          <a:xfrm>
            <a:off x="1125510" y="3382110"/>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a:t>Explanation of each hardware component and its role in the system.</a:t>
            </a:r>
            <a:endParaRPr sz="1400" dirty="0"/>
          </a:p>
        </p:txBody>
      </p:sp>
      <p:sp>
        <p:nvSpPr>
          <p:cNvPr id="2145" name="Google Shape;2145;p37"/>
          <p:cNvSpPr txBox="1">
            <a:spLocks noGrp="1"/>
          </p:cNvSpPr>
          <p:nvPr>
            <p:ph type="subTitle" idx="7"/>
          </p:nvPr>
        </p:nvSpPr>
        <p:spPr>
          <a:xfrm>
            <a:off x="4400036" y="906407"/>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dirty="0">
                <a:solidFill>
                  <a:schemeClr val="accent1"/>
                </a:solidFill>
              </a:rPr>
              <a:t>Operating Modes</a:t>
            </a:r>
            <a:endParaRPr dirty="0"/>
          </a:p>
        </p:txBody>
      </p:sp>
      <p:sp>
        <p:nvSpPr>
          <p:cNvPr id="2146" name="Google Shape;2146;p37"/>
          <p:cNvSpPr txBox="1">
            <a:spLocks noGrp="1"/>
          </p:cNvSpPr>
          <p:nvPr>
            <p:ph type="subTitle" idx="8"/>
          </p:nvPr>
        </p:nvSpPr>
        <p:spPr>
          <a:xfrm>
            <a:off x="4400036" y="1189871"/>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a:t>Description of the system's autonomous and user-defined interval modes.</a:t>
            </a:r>
            <a:endParaRPr sz="1400" dirty="0"/>
          </a:p>
        </p:txBody>
      </p:sp>
      <p:sp>
        <p:nvSpPr>
          <p:cNvPr id="2147" name="Google Shape;2147;p37"/>
          <p:cNvSpPr txBox="1">
            <a:spLocks noGrp="1"/>
          </p:cNvSpPr>
          <p:nvPr>
            <p:ph type="title" idx="9"/>
          </p:nvPr>
        </p:nvSpPr>
        <p:spPr>
          <a:xfrm>
            <a:off x="275118" y="123327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48" name="Google Shape;2148;p37"/>
          <p:cNvSpPr txBox="1">
            <a:spLocks noGrp="1"/>
          </p:cNvSpPr>
          <p:nvPr>
            <p:ph type="title" idx="13"/>
          </p:nvPr>
        </p:nvSpPr>
        <p:spPr>
          <a:xfrm>
            <a:off x="275118" y="231226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275118" y="3391254"/>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3549644" y="1199015"/>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2" name="Google Shape;2106;p37">
            <a:extLst>
              <a:ext uri="{FF2B5EF4-FFF2-40B4-BE49-F238E27FC236}">
                <a16:creationId xmlns:a16="http://schemas.microsoft.com/office/drawing/2014/main" id="{81AF7E78-520C-FE36-F1C1-9A5F4BF60B54}"/>
              </a:ext>
            </a:extLst>
          </p:cNvPr>
          <p:cNvGrpSpPr/>
          <p:nvPr/>
        </p:nvGrpSpPr>
        <p:grpSpPr>
          <a:xfrm>
            <a:off x="3467475" y="2149743"/>
            <a:ext cx="635100" cy="734640"/>
            <a:chOff x="731647" y="573573"/>
            <a:chExt cx="635100" cy="734640"/>
          </a:xfrm>
        </p:grpSpPr>
        <p:grpSp>
          <p:nvGrpSpPr>
            <p:cNvPr id="3" name="Google Shape;2107;p37">
              <a:extLst>
                <a:ext uri="{FF2B5EF4-FFF2-40B4-BE49-F238E27FC236}">
                  <a16:creationId xmlns:a16="http://schemas.microsoft.com/office/drawing/2014/main" id="{3609C03F-6D43-D208-8033-654EE64A6D03}"/>
                </a:ext>
              </a:extLst>
            </p:cNvPr>
            <p:cNvGrpSpPr/>
            <p:nvPr/>
          </p:nvGrpSpPr>
          <p:grpSpPr>
            <a:xfrm>
              <a:off x="731647" y="573573"/>
              <a:ext cx="635100" cy="635100"/>
              <a:chOff x="917231" y="750460"/>
              <a:chExt cx="635100" cy="635100"/>
            </a:xfrm>
          </p:grpSpPr>
          <p:sp>
            <p:nvSpPr>
              <p:cNvPr id="8" name="Google Shape;2108;p37">
                <a:extLst>
                  <a:ext uri="{FF2B5EF4-FFF2-40B4-BE49-F238E27FC236}">
                    <a16:creationId xmlns:a16="http://schemas.microsoft.com/office/drawing/2014/main" id="{8B75977D-2651-E734-A890-9F4EB5AE4A5E}"/>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09;p37">
                <a:extLst>
                  <a:ext uri="{FF2B5EF4-FFF2-40B4-BE49-F238E27FC236}">
                    <a16:creationId xmlns:a16="http://schemas.microsoft.com/office/drawing/2014/main" id="{232BD226-40A5-AF72-A7C5-F9FB7B644855}"/>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110;p37">
              <a:extLst>
                <a:ext uri="{FF2B5EF4-FFF2-40B4-BE49-F238E27FC236}">
                  <a16:creationId xmlns:a16="http://schemas.microsoft.com/office/drawing/2014/main" id="{4453A48E-69BB-58D4-749B-3749137FFC65}"/>
                </a:ext>
              </a:extLst>
            </p:cNvPr>
            <p:cNvGrpSpPr/>
            <p:nvPr/>
          </p:nvGrpSpPr>
          <p:grpSpPr>
            <a:xfrm>
              <a:off x="961679" y="1281213"/>
              <a:ext cx="175013" cy="27000"/>
              <a:chOff x="5662375" y="212375"/>
              <a:chExt cx="175013" cy="27000"/>
            </a:xfrm>
          </p:grpSpPr>
          <p:sp>
            <p:nvSpPr>
              <p:cNvPr id="5" name="Google Shape;2111;p37">
                <a:extLst>
                  <a:ext uri="{FF2B5EF4-FFF2-40B4-BE49-F238E27FC236}">
                    <a16:creationId xmlns:a16="http://schemas.microsoft.com/office/drawing/2014/main" id="{28BFA872-4521-DD40-2C84-2C6D8D0DC9F6}"/>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6" name="Google Shape;2112;p37">
                <a:extLst>
                  <a:ext uri="{FF2B5EF4-FFF2-40B4-BE49-F238E27FC236}">
                    <a16:creationId xmlns:a16="http://schemas.microsoft.com/office/drawing/2014/main" id="{74E2F1D4-6624-997F-8217-3FE1FD1EDDC6}"/>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7" name="Google Shape;2113;p37">
                <a:extLst>
                  <a:ext uri="{FF2B5EF4-FFF2-40B4-BE49-F238E27FC236}">
                    <a16:creationId xmlns:a16="http://schemas.microsoft.com/office/drawing/2014/main" id="{9DCF4D3C-7C55-D97A-843D-DDF5BCBE2A9B}"/>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10" name="Google Shape;2114;p37">
            <a:extLst>
              <a:ext uri="{FF2B5EF4-FFF2-40B4-BE49-F238E27FC236}">
                <a16:creationId xmlns:a16="http://schemas.microsoft.com/office/drawing/2014/main" id="{17B71006-49D3-2942-D8C9-6F57D28A0BCF}"/>
              </a:ext>
            </a:extLst>
          </p:cNvPr>
          <p:cNvGrpSpPr/>
          <p:nvPr/>
        </p:nvGrpSpPr>
        <p:grpSpPr>
          <a:xfrm>
            <a:off x="3467475" y="3226630"/>
            <a:ext cx="635100" cy="733490"/>
            <a:chOff x="731647" y="1650460"/>
            <a:chExt cx="635100" cy="733490"/>
          </a:xfrm>
        </p:grpSpPr>
        <p:grpSp>
          <p:nvGrpSpPr>
            <p:cNvPr id="11" name="Google Shape;2115;p37">
              <a:extLst>
                <a:ext uri="{FF2B5EF4-FFF2-40B4-BE49-F238E27FC236}">
                  <a16:creationId xmlns:a16="http://schemas.microsoft.com/office/drawing/2014/main" id="{A4528FE8-B38A-9698-0412-1A934785EAB0}"/>
                </a:ext>
              </a:extLst>
            </p:cNvPr>
            <p:cNvGrpSpPr/>
            <p:nvPr/>
          </p:nvGrpSpPr>
          <p:grpSpPr>
            <a:xfrm>
              <a:off x="731647" y="1650460"/>
              <a:ext cx="635100" cy="635100"/>
              <a:chOff x="917231" y="1827973"/>
              <a:chExt cx="635100" cy="635100"/>
            </a:xfrm>
          </p:grpSpPr>
          <p:sp>
            <p:nvSpPr>
              <p:cNvPr id="16" name="Google Shape;2116;p37">
                <a:extLst>
                  <a:ext uri="{FF2B5EF4-FFF2-40B4-BE49-F238E27FC236}">
                    <a16:creationId xmlns:a16="http://schemas.microsoft.com/office/drawing/2014/main" id="{3228257F-E9A2-5CEC-2AD1-073C9F6F0A0B}"/>
                  </a:ext>
                </a:extLst>
              </p:cNvPr>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17;p37">
                <a:extLst>
                  <a:ext uri="{FF2B5EF4-FFF2-40B4-BE49-F238E27FC236}">
                    <a16:creationId xmlns:a16="http://schemas.microsoft.com/office/drawing/2014/main" id="{88B03278-C437-3623-8226-5136FC0A4867}"/>
                  </a:ext>
                </a:extLst>
              </p:cNvPr>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2118;p37">
              <a:extLst>
                <a:ext uri="{FF2B5EF4-FFF2-40B4-BE49-F238E27FC236}">
                  <a16:creationId xmlns:a16="http://schemas.microsoft.com/office/drawing/2014/main" id="{8B5FC255-4FF9-B76E-7715-822F9CB0FCE3}"/>
                </a:ext>
              </a:extLst>
            </p:cNvPr>
            <p:cNvGrpSpPr/>
            <p:nvPr/>
          </p:nvGrpSpPr>
          <p:grpSpPr>
            <a:xfrm>
              <a:off x="961679" y="2356951"/>
              <a:ext cx="175013" cy="27000"/>
              <a:chOff x="5662375" y="212375"/>
              <a:chExt cx="175013" cy="27000"/>
            </a:xfrm>
          </p:grpSpPr>
          <p:sp>
            <p:nvSpPr>
              <p:cNvPr id="13" name="Google Shape;2119;p37">
                <a:extLst>
                  <a:ext uri="{FF2B5EF4-FFF2-40B4-BE49-F238E27FC236}">
                    <a16:creationId xmlns:a16="http://schemas.microsoft.com/office/drawing/2014/main" id="{8F48EFDE-620E-39A8-8AE1-DD3EF6A8F0F7}"/>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4" name="Google Shape;2120;p37">
                <a:extLst>
                  <a:ext uri="{FF2B5EF4-FFF2-40B4-BE49-F238E27FC236}">
                    <a16:creationId xmlns:a16="http://schemas.microsoft.com/office/drawing/2014/main" id="{23CA7F8C-A785-FDDB-0043-A03E6A0A771D}"/>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5" name="Google Shape;2121;p37">
                <a:extLst>
                  <a:ext uri="{FF2B5EF4-FFF2-40B4-BE49-F238E27FC236}">
                    <a16:creationId xmlns:a16="http://schemas.microsoft.com/office/drawing/2014/main" id="{16A5ED67-F9D4-653A-8614-861C98828BC2}"/>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34" name="Google Shape;2139;p37">
            <a:extLst>
              <a:ext uri="{FF2B5EF4-FFF2-40B4-BE49-F238E27FC236}">
                <a16:creationId xmlns:a16="http://schemas.microsoft.com/office/drawing/2014/main" id="{F6600872-ACB8-B395-2EB2-02A6D61FBB64}"/>
              </a:ext>
            </a:extLst>
          </p:cNvPr>
          <p:cNvSpPr txBox="1">
            <a:spLocks/>
          </p:cNvSpPr>
          <p:nvPr/>
        </p:nvSpPr>
        <p:spPr>
          <a:xfrm>
            <a:off x="4400036" y="2289402"/>
            <a:ext cx="26151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buClr>
                <a:schemeClr val="dk1"/>
              </a:buClr>
              <a:buSzPts val="1100"/>
            </a:pPr>
            <a:r>
              <a:rPr lang="en-US" sz="1400" dirty="0"/>
              <a:t>Overview of how the system transmits and receives data using UART.</a:t>
            </a:r>
          </a:p>
        </p:txBody>
      </p:sp>
      <p:sp>
        <p:nvSpPr>
          <p:cNvPr id="35" name="Google Shape;2140;p37">
            <a:extLst>
              <a:ext uri="{FF2B5EF4-FFF2-40B4-BE49-F238E27FC236}">
                <a16:creationId xmlns:a16="http://schemas.microsoft.com/office/drawing/2014/main" id="{D8FE57C2-3958-1CB7-2374-FBF486E90AF8}"/>
              </a:ext>
            </a:extLst>
          </p:cNvPr>
          <p:cNvSpPr txBox="1">
            <a:spLocks/>
          </p:cNvSpPr>
          <p:nvPr/>
        </p:nvSpPr>
        <p:spPr>
          <a:xfrm>
            <a:off x="4400036" y="2005938"/>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GB" dirty="0"/>
              <a:t>Communication Protocol</a:t>
            </a:r>
          </a:p>
        </p:txBody>
      </p:sp>
      <p:sp>
        <p:nvSpPr>
          <p:cNvPr id="36" name="Google Shape;2141;p37">
            <a:extLst>
              <a:ext uri="{FF2B5EF4-FFF2-40B4-BE49-F238E27FC236}">
                <a16:creationId xmlns:a16="http://schemas.microsoft.com/office/drawing/2014/main" id="{C6F6514F-67C9-3B85-6556-8928AC91691A}"/>
              </a:ext>
            </a:extLst>
          </p:cNvPr>
          <p:cNvSpPr txBox="1">
            <a:spLocks/>
          </p:cNvSpPr>
          <p:nvPr/>
        </p:nvSpPr>
        <p:spPr>
          <a:xfrm>
            <a:off x="4400036" y="3084930"/>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GB" dirty="0"/>
              <a:t>Implementation</a:t>
            </a:r>
          </a:p>
        </p:txBody>
      </p:sp>
      <p:sp>
        <p:nvSpPr>
          <p:cNvPr id="37" name="Google Shape;2142;p37">
            <a:extLst>
              <a:ext uri="{FF2B5EF4-FFF2-40B4-BE49-F238E27FC236}">
                <a16:creationId xmlns:a16="http://schemas.microsoft.com/office/drawing/2014/main" id="{29F33E38-5186-32EC-9745-EDBCBC91C940}"/>
              </a:ext>
            </a:extLst>
          </p:cNvPr>
          <p:cNvSpPr txBox="1">
            <a:spLocks/>
          </p:cNvSpPr>
          <p:nvPr/>
        </p:nvSpPr>
        <p:spPr>
          <a:xfrm>
            <a:off x="4400036" y="3368394"/>
            <a:ext cx="26151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buClr>
                <a:schemeClr val="dk1"/>
              </a:buClr>
              <a:buSzPts val="1100"/>
            </a:pPr>
            <a:r>
              <a:rPr lang="en-US" sz="1400" dirty="0"/>
              <a:t>Summary of the development process, challenges encountered, and solutions implemented.</a:t>
            </a:r>
          </a:p>
        </p:txBody>
      </p:sp>
      <p:sp>
        <p:nvSpPr>
          <p:cNvPr id="42" name="Google Shape;2147;p37">
            <a:extLst>
              <a:ext uri="{FF2B5EF4-FFF2-40B4-BE49-F238E27FC236}">
                <a16:creationId xmlns:a16="http://schemas.microsoft.com/office/drawing/2014/main" id="{3C23DAE0-A726-A8FE-5B4F-96B7FDCA336D}"/>
              </a:ext>
            </a:extLst>
          </p:cNvPr>
          <p:cNvSpPr txBox="1">
            <a:spLocks/>
          </p:cNvSpPr>
          <p:nvPr/>
        </p:nvSpPr>
        <p:spPr>
          <a:xfrm>
            <a:off x="3549644" y="2298546"/>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05</a:t>
            </a:r>
          </a:p>
        </p:txBody>
      </p:sp>
      <p:sp>
        <p:nvSpPr>
          <p:cNvPr id="43" name="Google Shape;2148;p37">
            <a:extLst>
              <a:ext uri="{FF2B5EF4-FFF2-40B4-BE49-F238E27FC236}">
                <a16:creationId xmlns:a16="http://schemas.microsoft.com/office/drawing/2014/main" id="{E4260B87-C4BD-41D4-CC0F-360DDD4BB810}"/>
              </a:ext>
            </a:extLst>
          </p:cNvPr>
          <p:cNvSpPr txBox="1">
            <a:spLocks/>
          </p:cNvSpPr>
          <p:nvPr/>
        </p:nvSpPr>
        <p:spPr>
          <a:xfrm>
            <a:off x="3549644" y="337753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06</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700" dirty="0"/>
              <a:t>Introduction</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37940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Introduction</a:t>
            </a:r>
            <a:endParaRPr dirty="0"/>
          </a:p>
        </p:txBody>
      </p:sp>
      <p:sp>
        <p:nvSpPr>
          <p:cNvPr id="2178" name="Google Shape;2178;p39"/>
          <p:cNvSpPr txBox="1">
            <a:spLocks noGrp="1"/>
          </p:cNvSpPr>
          <p:nvPr>
            <p:ph type="subTitle" idx="1"/>
          </p:nvPr>
        </p:nvSpPr>
        <p:spPr>
          <a:xfrm>
            <a:off x="1053885" y="1116807"/>
            <a:ext cx="7175715" cy="3261464"/>
          </a:xfrm>
          <a:prstGeom prst="rect">
            <a:avLst/>
          </a:prstGeom>
        </p:spPr>
        <p:txBody>
          <a:bodyPr spcFirstLastPara="1" wrap="square" lIns="91425" tIns="91425" rIns="91425" bIns="91425" anchor="ctr" anchorCtr="0">
            <a:noAutofit/>
          </a:bodyPr>
          <a:lstStyle/>
          <a:p>
            <a:pPr marL="0" lvl="0" indent="0" algn="ctr" rtl="0">
              <a:spcBef>
                <a:spcPts val="0"/>
              </a:spcBef>
              <a:spcAft>
                <a:spcPts val="800"/>
              </a:spcAft>
              <a:buNone/>
            </a:pPr>
            <a:r>
              <a:rPr lang="en-US" sz="1800" dirty="0">
                <a:solidFill>
                  <a:schemeClr val="dk2"/>
                </a:solidFill>
                <a:latin typeface="Barlow Semi Condensed"/>
                <a:ea typeface="Barlow Semi Condensed"/>
                <a:cs typeface="Barlow Semi Condensed"/>
                <a:sym typeface="Barlow Semi Condensed"/>
              </a:rPr>
              <a:t>In agriculture, managing soil moisture efficiently is vital. Our project offers an automated solution using embedded systems. It utilizes the </a:t>
            </a:r>
            <a:r>
              <a:rPr lang="en-US" sz="1800" b="1" dirty="0">
                <a:solidFill>
                  <a:schemeClr val="dk2"/>
                </a:solidFill>
                <a:latin typeface="Barlow Semi Condensed"/>
                <a:ea typeface="Barlow Semi Condensed"/>
                <a:cs typeface="Barlow Semi Condensed"/>
                <a:sym typeface="Barlow Semi Condensed"/>
              </a:rPr>
              <a:t>ATmega32</a:t>
            </a:r>
            <a:r>
              <a:rPr lang="en-US" sz="1800" dirty="0">
                <a:solidFill>
                  <a:schemeClr val="dk2"/>
                </a:solidFill>
                <a:latin typeface="Barlow Semi Condensed"/>
                <a:ea typeface="Barlow Semi Condensed"/>
                <a:cs typeface="Barlow Semi Condensed"/>
                <a:sym typeface="Barlow Semi Condensed"/>
              </a:rPr>
              <a:t> microcontroller alongside sensors and pumps to monitor and regulate soil moisture levels accurately.</a:t>
            </a:r>
          </a:p>
          <a:p>
            <a:pPr marL="0" lvl="0" indent="0" algn="ctr" rtl="0">
              <a:spcBef>
                <a:spcPts val="0"/>
              </a:spcBef>
              <a:spcAft>
                <a:spcPts val="800"/>
              </a:spcAft>
              <a:buNone/>
            </a:pPr>
            <a:endParaRPr lang="en-US" sz="1800" dirty="0">
              <a:solidFill>
                <a:schemeClr val="dk2"/>
              </a:solidFill>
              <a:latin typeface="Barlow Semi Condensed"/>
              <a:ea typeface="Barlow Semi Condensed"/>
              <a:cs typeface="Barlow Semi Condensed"/>
              <a:sym typeface="Barlow Semi Condensed"/>
            </a:endParaRPr>
          </a:p>
          <a:p>
            <a:pPr marL="0" lvl="0" indent="0" algn="ctr" rtl="0">
              <a:spcBef>
                <a:spcPts val="0"/>
              </a:spcBef>
              <a:spcAft>
                <a:spcPts val="800"/>
              </a:spcAft>
              <a:buNone/>
            </a:pPr>
            <a:r>
              <a:rPr lang="en-US" sz="1800" dirty="0">
                <a:solidFill>
                  <a:schemeClr val="dk2"/>
                </a:solidFill>
                <a:latin typeface="Barlow Semi Condensed"/>
                <a:ea typeface="Barlow Semi Condensed"/>
                <a:cs typeface="Barlow Semi Condensed"/>
                <a:sym typeface="Barlow Semi Condensed"/>
              </a:rPr>
              <a:t>Our system operates autonomously or on user-defined intervals, </a:t>
            </a:r>
            <a:r>
              <a:rPr lang="en-US" sz="1800" b="1" dirty="0">
                <a:solidFill>
                  <a:schemeClr val="dk2"/>
                </a:solidFill>
                <a:latin typeface="Barlow Semi Condensed"/>
                <a:ea typeface="Barlow Semi Condensed"/>
                <a:cs typeface="Barlow Semi Condensed"/>
                <a:sym typeface="Barlow Semi Condensed"/>
              </a:rPr>
              <a:t>optimizing water usage</a:t>
            </a:r>
            <a:r>
              <a:rPr lang="en-US" sz="1800" dirty="0">
                <a:solidFill>
                  <a:schemeClr val="dk2"/>
                </a:solidFill>
                <a:latin typeface="Barlow Semi Condensed"/>
                <a:ea typeface="Barlow Semi Condensed"/>
                <a:cs typeface="Barlow Semi Condensed"/>
                <a:sym typeface="Barlow Semi Condensed"/>
              </a:rPr>
              <a:t>. Through </a:t>
            </a:r>
            <a:r>
              <a:rPr lang="en-US" sz="1800" b="1" dirty="0">
                <a:solidFill>
                  <a:schemeClr val="dk2"/>
                </a:solidFill>
                <a:latin typeface="Barlow Semi Condensed"/>
                <a:ea typeface="Barlow Semi Condensed"/>
                <a:cs typeface="Barlow Semi Condensed"/>
                <a:sym typeface="Barlow Semi Condensed"/>
              </a:rPr>
              <a:t>UART communication </a:t>
            </a:r>
            <a:r>
              <a:rPr lang="en-US" sz="1800" dirty="0">
                <a:solidFill>
                  <a:schemeClr val="dk2"/>
                </a:solidFill>
                <a:latin typeface="Barlow Semi Condensed"/>
                <a:ea typeface="Barlow Semi Condensed"/>
                <a:cs typeface="Barlow Semi Condensed"/>
                <a:sym typeface="Barlow Semi Condensed"/>
              </a:rPr>
              <a:t>and </a:t>
            </a:r>
            <a:r>
              <a:rPr lang="en-US" sz="1800" b="1" dirty="0">
                <a:solidFill>
                  <a:schemeClr val="dk2"/>
                </a:solidFill>
                <a:latin typeface="Barlow Semi Condensed"/>
                <a:ea typeface="Barlow Semi Condensed"/>
                <a:cs typeface="Barlow Semi Condensed"/>
                <a:sym typeface="Barlow Semi Condensed"/>
              </a:rPr>
              <a:t>Python scripting</a:t>
            </a:r>
            <a:r>
              <a:rPr lang="en-US" sz="1800" dirty="0">
                <a:solidFill>
                  <a:schemeClr val="dk2"/>
                </a:solidFill>
                <a:latin typeface="Barlow Semi Condensed"/>
                <a:ea typeface="Barlow Semi Condensed"/>
                <a:cs typeface="Barlow Semi Condensed"/>
                <a:sym typeface="Barlow Semi Condensed"/>
              </a:rPr>
              <a:t>, it </a:t>
            </a:r>
            <a:r>
              <a:rPr lang="en-US" sz="1800" b="1" dirty="0">
                <a:solidFill>
                  <a:schemeClr val="dk2"/>
                </a:solidFill>
                <a:latin typeface="Barlow Semi Condensed"/>
                <a:ea typeface="Barlow Semi Condensed"/>
                <a:cs typeface="Barlow Semi Condensed"/>
                <a:sym typeface="Barlow Semi Condensed"/>
              </a:rPr>
              <a:t>provides real-time data monitoring and visualization</a:t>
            </a:r>
            <a:r>
              <a:rPr lang="en-US" sz="1800" dirty="0">
                <a:solidFill>
                  <a:schemeClr val="dk2"/>
                </a:solidFill>
                <a:latin typeface="Barlow Semi Condensed"/>
                <a:ea typeface="Barlow Semi Condensed"/>
                <a:cs typeface="Barlow Semi Condensed"/>
                <a:sym typeface="Barlow Semi Condensed"/>
              </a:rPr>
              <a:t>, aiding farmers in decision-making for better crop growth and resource management.</a:t>
            </a:r>
            <a:endParaRPr sz="1600" dirty="0">
              <a:latin typeface="Barlow Semi Condensed"/>
              <a:ea typeface="Barlow Semi Condensed"/>
              <a:cs typeface="Barlow Semi Condensed"/>
              <a:sym typeface="Barlow Semi Condense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367369" y="2688956"/>
            <a:ext cx="4343400" cy="3467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700" dirty="0"/>
              <a:t>Project Overview</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5684122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16" name="Google Shape;2177;p39">
            <a:extLst>
              <a:ext uri="{FF2B5EF4-FFF2-40B4-BE49-F238E27FC236}">
                <a16:creationId xmlns:a16="http://schemas.microsoft.com/office/drawing/2014/main" id="{F63BD9AA-95FE-364E-6ED6-580F7A3A0FCF}"/>
              </a:ext>
            </a:extLst>
          </p:cNvPr>
          <p:cNvSpPr txBox="1">
            <a:spLocks noGrp="1"/>
          </p:cNvSpPr>
          <p:nvPr>
            <p:ph type="title"/>
          </p:nvPr>
        </p:nvSpPr>
        <p:spPr>
          <a:xfrm>
            <a:off x="2167128" y="37940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dirty="0"/>
              <a:t>Project Overview</a:t>
            </a:r>
          </a:p>
        </p:txBody>
      </p:sp>
      <p:sp>
        <p:nvSpPr>
          <p:cNvPr id="17" name="Google Shape;2178;p39">
            <a:extLst>
              <a:ext uri="{FF2B5EF4-FFF2-40B4-BE49-F238E27FC236}">
                <a16:creationId xmlns:a16="http://schemas.microsoft.com/office/drawing/2014/main" id="{1EDF2AD3-4DC8-78DC-0BC7-A230C8A6281A}"/>
              </a:ext>
            </a:extLst>
          </p:cNvPr>
          <p:cNvSpPr txBox="1">
            <a:spLocks noGrp="1"/>
          </p:cNvSpPr>
          <p:nvPr>
            <p:ph type="subTitle" idx="1"/>
          </p:nvPr>
        </p:nvSpPr>
        <p:spPr>
          <a:xfrm>
            <a:off x="1053885" y="1116807"/>
            <a:ext cx="7175715" cy="3647289"/>
          </a:xfrm>
          <a:prstGeom prst="rect">
            <a:avLst/>
          </a:prstGeom>
        </p:spPr>
        <p:txBody>
          <a:bodyPr spcFirstLastPara="1" wrap="square" lIns="91425" tIns="91425" rIns="91425" bIns="91425" anchor="ctr" anchorCtr="0">
            <a:noAutofit/>
          </a:bodyPr>
          <a:lstStyle/>
          <a:p>
            <a:pPr marL="0" lvl="0" indent="0" algn="ctr" rtl="0">
              <a:spcBef>
                <a:spcPts val="0"/>
              </a:spcBef>
              <a:spcAft>
                <a:spcPts val="800"/>
              </a:spcAft>
              <a:buNone/>
            </a:pPr>
            <a:r>
              <a:rPr lang="en-US" sz="1800" dirty="0">
                <a:solidFill>
                  <a:schemeClr val="dk2"/>
                </a:solidFill>
                <a:latin typeface="Barlow Semi Condensed"/>
                <a:ea typeface="Barlow Semi Condensed"/>
                <a:cs typeface="Barlow Semi Condensed"/>
                <a:sym typeface="Barlow Semi Condensed"/>
              </a:rPr>
              <a:t>This project combines various hardware components to create an efficient and reliable irrigation system. The </a:t>
            </a:r>
            <a:r>
              <a:rPr lang="en-US" sz="1800" b="1" dirty="0">
                <a:solidFill>
                  <a:schemeClr val="dk2"/>
                </a:solidFill>
                <a:latin typeface="Barlow Semi Condensed"/>
                <a:ea typeface="Barlow Semi Condensed"/>
                <a:cs typeface="Barlow Semi Condensed"/>
                <a:sym typeface="Barlow Semi Condensed"/>
              </a:rPr>
              <a:t>core</a:t>
            </a:r>
            <a:r>
              <a:rPr lang="en-US" sz="1800" dirty="0">
                <a:solidFill>
                  <a:schemeClr val="dk2"/>
                </a:solidFill>
                <a:latin typeface="Barlow Semi Condensed"/>
                <a:ea typeface="Barlow Semi Condensed"/>
                <a:cs typeface="Barlow Semi Condensed"/>
                <a:sym typeface="Barlow Semi Condensed"/>
              </a:rPr>
              <a:t> of the system is the </a:t>
            </a:r>
            <a:r>
              <a:rPr lang="en-US" sz="1800" b="1" dirty="0">
                <a:solidFill>
                  <a:schemeClr val="dk2"/>
                </a:solidFill>
                <a:latin typeface="Barlow Semi Condensed"/>
                <a:ea typeface="Barlow Semi Condensed"/>
                <a:cs typeface="Barlow Semi Condensed"/>
                <a:sym typeface="Barlow Semi Condensed"/>
              </a:rPr>
              <a:t>ATmega32</a:t>
            </a:r>
            <a:r>
              <a:rPr lang="en-US" sz="1800" dirty="0">
                <a:solidFill>
                  <a:schemeClr val="dk2"/>
                </a:solidFill>
                <a:latin typeface="Barlow Semi Condensed"/>
                <a:ea typeface="Barlow Semi Condensed"/>
                <a:cs typeface="Barlow Semi Condensed"/>
                <a:sym typeface="Barlow Semi Condensed"/>
              </a:rPr>
              <a:t> microcontroller, which coordinates the operation of </a:t>
            </a:r>
            <a:r>
              <a:rPr lang="en-US" sz="1800" b="1" dirty="0">
                <a:solidFill>
                  <a:schemeClr val="dk2"/>
                </a:solidFill>
                <a:latin typeface="Barlow Semi Condensed"/>
                <a:ea typeface="Barlow Semi Condensed"/>
                <a:cs typeface="Barlow Semi Condensed"/>
                <a:sym typeface="Barlow Semi Condensed"/>
              </a:rPr>
              <a:t>soil moisture sensors</a:t>
            </a:r>
            <a:r>
              <a:rPr lang="en-US" sz="1800" dirty="0">
                <a:solidFill>
                  <a:schemeClr val="dk2"/>
                </a:solidFill>
                <a:latin typeface="Barlow Semi Condensed"/>
                <a:ea typeface="Barlow Semi Condensed"/>
                <a:cs typeface="Barlow Semi Condensed"/>
                <a:sym typeface="Barlow Semi Condensed"/>
              </a:rPr>
              <a:t>, a </a:t>
            </a:r>
            <a:r>
              <a:rPr lang="en-US" sz="1800" b="1" dirty="0">
                <a:solidFill>
                  <a:schemeClr val="dk2"/>
                </a:solidFill>
                <a:latin typeface="Barlow Semi Condensed"/>
                <a:ea typeface="Barlow Semi Condensed"/>
                <a:cs typeface="Barlow Semi Condensed"/>
                <a:sym typeface="Barlow Semi Condensed"/>
              </a:rPr>
              <a:t>water pump</a:t>
            </a:r>
            <a:r>
              <a:rPr lang="en-US" sz="1800" dirty="0">
                <a:solidFill>
                  <a:schemeClr val="dk2"/>
                </a:solidFill>
                <a:latin typeface="Barlow Semi Condensed"/>
                <a:ea typeface="Barlow Semi Condensed"/>
                <a:cs typeface="Barlow Semi Condensed"/>
                <a:sym typeface="Barlow Semi Condensed"/>
              </a:rPr>
              <a:t>, an </a:t>
            </a:r>
            <a:r>
              <a:rPr lang="en-US" sz="1800" b="1" dirty="0">
                <a:solidFill>
                  <a:schemeClr val="dk2"/>
                </a:solidFill>
                <a:latin typeface="Barlow Semi Condensed"/>
                <a:ea typeface="Barlow Semi Condensed"/>
                <a:cs typeface="Barlow Semi Condensed"/>
                <a:sym typeface="Barlow Semi Condensed"/>
              </a:rPr>
              <a:t>LCD</a:t>
            </a:r>
            <a:r>
              <a:rPr lang="en-US" sz="1800" dirty="0">
                <a:solidFill>
                  <a:schemeClr val="dk2"/>
                </a:solidFill>
                <a:latin typeface="Barlow Semi Condensed"/>
                <a:ea typeface="Barlow Semi Condensed"/>
                <a:cs typeface="Barlow Semi Condensed"/>
                <a:sym typeface="Barlow Semi Condensed"/>
              </a:rPr>
              <a:t> display, a </a:t>
            </a:r>
            <a:r>
              <a:rPr lang="en-US" sz="1800" b="1" dirty="0">
                <a:solidFill>
                  <a:schemeClr val="dk2"/>
                </a:solidFill>
                <a:latin typeface="Barlow Semi Condensed"/>
                <a:ea typeface="Barlow Semi Condensed"/>
                <a:cs typeface="Barlow Semi Condensed"/>
                <a:sym typeface="Barlow Semi Condensed"/>
              </a:rPr>
              <a:t>keypad</a:t>
            </a:r>
            <a:r>
              <a:rPr lang="en-US" sz="1800" dirty="0">
                <a:solidFill>
                  <a:schemeClr val="dk2"/>
                </a:solidFill>
                <a:latin typeface="Barlow Semi Condensed"/>
                <a:ea typeface="Barlow Semi Condensed"/>
                <a:cs typeface="Barlow Semi Condensed"/>
                <a:sym typeface="Barlow Semi Condensed"/>
              </a:rPr>
              <a:t>, a </a:t>
            </a:r>
            <a:r>
              <a:rPr lang="en-US" sz="1800" b="1" dirty="0">
                <a:solidFill>
                  <a:schemeClr val="dk2"/>
                </a:solidFill>
                <a:latin typeface="Barlow Semi Condensed"/>
                <a:ea typeface="Barlow Semi Condensed"/>
                <a:cs typeface="Barlow Semi Condensed"/>
                <a:sym typeface="Barlow Semi Condensed"/>
              </a:rPr>
              <a:t>relay</a:t>
            </a:r>
            <a:r>
              <a:rPr lang="en-US" sz="1800" dirty="0">
                <a:solidFill>
                  <a:schemeClr val="dk2"/>
                </a:solidFill>
                <a:latin typeface="Barlow Semi Condensed"/>
                <a:ea typeface="Barlow Semi Condensed"/>
                <a:cs typeface="Barlow Semi Condensed"/>
                <a:sym typeface="Barlow Semi Condensed"/>
              </a:rPr>
              <a:t>, and a </a:t>
            </a:r>
            <a:r>
              <a:rPr lang="en-US" sz="1800" b="1" dirty="0">
                <a:solidFill>
                  <a:schemeClr val="dk2"/>
                </a:solidFill>
                <a:latin typeface="Barlow Semi Condensed"/>
                <a:ea typeface="Barlow Semi Condensed"/>
                <a:cs typeface="Barlow Semi Condensed"/>
                <a:sym typeface="Barlow Semi Condensed"/>
              </a:rPr>
              <a:t>power supply</a:t>
            </a:r>
            <a:r>
              <a:rPr lang="en-US" sz="1800" dirty="0">
                <a:solidFill>
                  <a:schemeClr val="dk2"/>
                </a:solidFill>
                <a:latin typeface="Barlow Semi Condensed"/>
                <a:ea typeface="Barlow Semi Condensed"/>
                <a:cs typeface="Barlow Semi Condensed"/>
                <a:sym typeface="Barlow Semi Condensed"/>
              </a:rPr>
              <a:t>. </a:t>
            </a:r>
          </a:p>
          <a:p>
            <a:pPr marL="0" lvl="0" indent="0" algn="ctr" rtl="0">
              <a:spcBef>
                <a:spcPts val="0"/>
              </a:spcBef>
              <a:spcAft>
                <a:spcPts val="800"/>
              </a:spcAft>
              <a:buNone/>
            </a:pPr>
            <a:endParaRPr lang="en-US" dirty="0">
              <a:solidFill>
                <a:schemeClr val="dk2"/>
              </a:solidFill>
              <a:latin typeface="Barlow Semi Condensed"/>
              <a:ea typeface="Barlow Semi Condensed"/>
              <a:cs typeface="Barlow Semi Condensed"/>
              <a:sym typeface="Barlow Semi Condensed"/>
            </a:endParaRPr>
          </a:p>
          <a:p>
            <a:pPr marL="0" lvl="0" indent="0" algn="ctr" rtl="0">
              <a:spcBef>
                <a:spcPts val="0"/>
              </a:spcBef>
              <a:spcAft>
                <a:spcPts val="800"/>
              </a:spcAft>
              <a:buNone/>
            </a:pPr>
            <a:r>
              <a:rPr lang="en-US" sz="1800" dirty="0">
                <a:solidFill>
                  <a:schemeClr val="dk2"/>
                </a:solidFill>
                <a:latin typeface="Barlow Semi Condensed"/>
                <a:ea typeface="Barlow Semi Condensed"/>
                <a:cs typeface="Barlow Semi Condensed"/>
                <a:sym typeface="Barlow Semi Condensed"/>
              </a:rPr>
              <a:t>The system operates in </a:t>
            </a:r>
            <a:r>
              <a:rPr lang="en-US" sz="1800" b="1" dirty="0">
                <a:solidFill>
                  <a:schemeClr val="dk2"/>
                </a:solidFill>
                <a:latin typeface="Barlow Semi Condensed"/>
                <a:ea typeface="Barlow Semi Condensed"/>
                <a:cs typeface="Barlow Semi Condensed"/>
                <a:sym typeface="Barlow Semi Condensed"/>
              </a:rPr>
              <a:t>two modes</a:t>
            </a:r>
            <a:r>
              <a:rPr lang="en-US" sz="1800" dirty="0">
                <a:solidFill>
                  <a:schemeClr val="dk2"/>
                </a:solidFill>
                <a:latin typeface="Barlow Semi Condensed"/>
                <a:ea typeface="Barlow Semi Condensed"/>
                <a:cs typeface="Barlow Semi Condensed"/>
                <a:sym typeface="Barlow Semi Condensed"/>
              </a:rPr>
              <a:t>: </a:t>
            </a:r>
            <a:r>
              <a:rPr lang="en-US" sz="1800" b="1" dirty="0">
                <a:solidFill>
                  <a:schemeClr val="dk2"/>
                </a:solidFill>
                <a:latin typeface="Barlow Semi Condensed"/>
                <a:ea typeface="Barlow Semi Condensed"/>
                <a:cs typeface="Barlow Semi Condensed"/>
                <a:sym typeface="Barlow Semi Condensed"/>
              </a:rPr>
              <a:t>autonomous</a:t>
            </a:r>
            <a:r>
              <a:rPr lang="en-US" sz="1800" dirty="0">
                <a:solidFill>
                  <a:schemeClr val="dk2"/>
                </a:solidFill>
                <a:latin typeface="Barlow Semi Condensed"/>
                <a:ea typeface="Barlow Semi Condensed"/>
                <a:cs typeface="Barlow Semi Condensed"/>
                <a:sym typeface="Barlow Semi Condensed"/>
              </a:rPr>
              <a:t> and </a:t>
            </a:r>
            <a:r>
              <a:rPr lang="en-US" sz="1800" b="1" dirty="0">
                <a:solidFill>
                  <a:schemeClr val="dk2"/>
                </a:solidFill>
                <a:latin typeface="Barlow Semi Condensed"/>
                <a:ea typeface="Barlow Semi Condensed"/>
                <a:cs typeface="Barlow Semi Condensed"/>
                <a:sym typeface="Barlow Semi Condensed"/>
              </a:rPr>
              <a:t>user-defined</a:t>
            </a:r>
            <a:r>
              <a:rPr lang="en-US" sz="1800" dirty="0">
                <a:solidFill>
                  <a:schemeClr val="dk2"/>
                </a:solidFill>
                <a:latin typeface="Barlow Semi Condensed"/>
                <a:ea typeface="Barlow Semi Condensed"/>
                <a:cs typeface="Barlow Semi Condensed"/>
                <a:sym typeface="Barlow Semi Condensed"/>
              </a:rPr>
              <a:t>. In autonomous mode, it continuously monitors soil moisture levels using the ADC (Analog-to-Digital Converter) and activates the water pump when moisture falls below 50%. In user-defined mode, the user can set a time interval via the keypad, and the system will assess soil moisture and activate irrigation based on the set interval, minimizing sensor wear.</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16" name="Google Shape;2177;p39">
            <a:extLst>
              <a:ext uri="{FF2B5EF4-FFF2-40B4-BE49-F238E27FC236}">
                <a16:creationId xmlns:a16="http://schemas.microsoft.com/office/drawing/2014/main" id="{F63BD9AA-95FE-364E-6ED6-580F7A3A0FCF}"/>
              </a:ext>
            </a:extLst>
          </p:cNvPr>
          <p:cNvSpPr txBox="1">
            <a:spLocks noGrp="1"/>
          </p:cNvSpPr>
          <p:nvPr>
            <p:ph type="title"/>
          </p:nvPr>
        </p:nvSpPr>
        <p:spPr>
          <a:xfrm>
            <a:off x="2167128" y="37940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dirty="0"/>
              <a:t>Project Overview</a:t>
            </a:r>
          </a:p>
        </p:txBody>
      </p:sp>
      <p:sp>
        <p:nvSpPr>
          <p:cNvPr id="17" name="Google Shape;2178;p39">
            <a:extLst>
              <a:ext uri="{FF2B5EF4-FFF2-40B4-BE49-F238E27FC236}">
                <a16:creationId xmlns:a16="http://schemas.microsoft.com/office/drawing/2014/main" id="{1EDF2AD3-4DC8-78DC-0BC7-A230C8A6281A}"/>
              </a:ext>
            </a:extLst>
          </p:cNvPr>
          <p:cNvSpPr txBox="1">
            <a:spLocks noGrp="1"/>
          </p:cNvSpPr>
          <p:nvPr>
            <p:ph type="subTitle" idx="1"/>
          </p:nvPr>
        </p:nvSpPr>
        <p:spPr>
          <a:xfrm>
            <a:off x="1053885" y="1116807"/>
            <a:ext cx="7175715" cy="2866257"/>
          </a:xfrm>
          <a:prstGeom prst="rect">
            <a:avLst/>
          </a:prstGeom>
        </p:spPr>
        <p:txBody>
          <a:bodyPr spcFirstLastPara="1" wrap="square" lIns="91425" tIns="91425" rIns="91425" bIns="91425" anchor="ctr" anchorCtr="0">
            <a:noAutofit/>
          </a:bodyPr>
          <a:lstStyle/>
          <a:p>
            <a:pPr marL="0" lvl="0" indent="0" algn="ctr" rtl="0">
              <a:spcBef>
                <a:spcPts val="0"/>
              </a:spcBef>
              <a:spcAft>
                <a:spcPts val="800"/>
              </a:spcAft>
              <a:buNone/>
            </a:pPr>
            <a:r>
              <a:rPr lang="en-US" sz="1800" dirty="0">
                <a:solidFill>
                  <a:schemeClr val="dk2"/>
                </a:solidFill>
                <a:latin typeface="Barlow Semi Condensed"/>
                <a:ea typeface="Barlow Semi Condensed"/>
                <a:cs typeface="Barlow Semi Condensed"/>
                <a:sym typeface="Barlow Semi Condensed"/>
              </a:rPr>
              <a:t>Additionally, the project utilizes </a:t>
            </a:r>
            <a:r>
              <a:rPr lang="en-US" sz="1800" b="1" dirty="0">
                <a:solidFill>
                  <a:schemeClr val="dk2"/>
                </a:solidFill>
                <a:latin typeface="Barlow Semi Condensed"/>
                <a:ea typeface="Barlow Semi Condensed"/>
                <a:cs typeface="Barlow Semi Condensed"/>
                <a:sym typeface="Barlow Semi Condensed"/>
              </a:rPr>
              <a:t>UART</a:t>
            </a:r>
            <a:r>
              <a:rPr lang="en-US" sz="1800" dirty="0">
                <a:solidFill>
                  <a:schemeClr val="dk2"/>
                </a:solidFill>
                <a:latin typeface="Barlow Semi Condensed"/>
                <a:ea typeface="Barlow Semi Condensed"/>
                <a:cs typeface="Barlow Semi Condensed"/>
                <a:sym typeface="Barlow Semi Condensed"/>
              </a:rPr>
              <a:t> (Universal Asynchronous Receiver-Transmitter) communication to </a:t>
            </a:r>
            <a:r>
              <a:rPr lang="en-US" sz="1800" b="1" dirty="0">
                <a:solidFill>
                  <a:schemeClr val="dk2"/>
                </a:solidFill>
                <a:latin typeface="Barlow Semi Condensed"/>
                <a:ea typeface="Barlow Semi Condensed"/>
                <a:cs typeface="Barlow Semi Condensed"/>
                <a:sym typeface="Barlow Semi Condensed"/>
              </a:rPr>
              <a:t>send soil moisture data to a laptop</a:t>
            </a:r>
            <a:r>
              <a:rPr lang="en-US" sz="1800" dirty="0">
                <a:solidFill>
                  <a:schemeClr val="dk2"/>
                </a:solidFill>
                <a:latin typeface="Barlow Semi Condensed"/>
                <a:ea typeface="Barlow Semi Condensed"/>
                <a:cs typeface="Barlow Semi Condensed"/>
                <a:sym typeface="Barlow Semi Condensed"/>
              </a:rPr>
              <a:t>. </a:t>
            </a:r>
            <a:r>
              <a:rPr lang="en-US" sz="1800" b="1" dirty="0">
                <a:solidFill>
                  <a:schemeClr val="dk2"/>
                </a:solidFill>
                <a:latin typeface="Barlow Semi Condensed"/>
                <a:ea typeface="Barlow Semi Condensed"/>
                <a:cs typeface="Barlow Semi Condensed"/>
                <a:sym typeface="Barlow Semi Condensed"/>
              </a:rPr>
              <a:t>Python scripts</a:t>
            </a:r>
            <a:r>
              <a:rPr lang="en-US" sz="1800" dirty="0">
                <a:solidFill>
                  <a:schemeClr val="dk2"/>
                </a:solidFill>
                <a:latin typeface="Barlow Semi Condensed"/>
                <a:ea typeface="Barlow Semi Condensed"/>
                <a:cs typeface="Barlow Semi Condensed"/>
                <a:sym typeface="Barlow Semi Condensed"/>
              </a:rPr>
              <a:t> </a:t>
            </a:r>
            <a:r>
              <a:rPr lang="en-US" sz="1800" b="1" dirty="0">
                <a:solidFill>
                  <a:schemeClr val="dk2"/>
                </a:solidFill>
                <a:latin typeface="Barlow Semi Condensed"/>
                <a:ea typeface="Barlow Semi Condensed"/>
                <a:cs typeface="Barlow Semi Condensed"/>
                <a:sym typeface="Barlow Semi Condensed"/>
              </a:rPr>
              <a:t>capture</a:t>
            </a:r>
            <a:r>
              <a:rPr lang="en-US" sz="1800" dirty="0">
                <a:solidFill>
                  <a:schemeClr val="dk2"/>
                </a:solidFill>
                <a:latin typeface="Barlow Semi Condensed"/>
                <a:ea typeface="Barlow Semi Condensed"/>
                <a:cs typeface="Barlow Semi Condensed"/>
                <a:sym typeface="Barlow Semi Condensed"/>
              </a:rPr>
              <a:t> and </a:t>
            </a:r>
            <a:r>
              <a:rPr lang="en-US" sz="1800" b="1" dirty="0">
                <a:solidFill>
                  <a:schemeClr val="dk2"/>
                </a:solidFill>
                <a:latin typeface="Barlow Semi Condensed"/>
                <a:ea typeface="Barlow Semi Condensed"/>
                <a:cs typeface="Barlow Semi Condensed"/>
                <a:sym typeface="Barlow Semi Condensed"/>
              </a:rPr>
              <a:t>visualize</a:t>
            </a:r>
            <a:r>
              <a:rPr lang="en-US" sz="1800" dirty="0">
                <a:solidFill>
                  <a:schemeClr val="dk2"/>
                </a:solidFill>
                <a:latin typeface="Barlow Semi Condensed"/>
                <a:ea typeface="Barlow Semi Condensed"/>
                <a:cs typeface="Barlow Semi Condensed"/>
                <a:sym typeface="Barlow Semi Condensed"/>
              </a:rPr>
              <a:t> this data, providing users with insights into soil moisture trends over time. This automated solution aims to improve water efficiency and crop health by ensuring precise irrigation.</a:t>
            </a:r>
            <a:endParaRPr sz="1600"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5521748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283900" y="2602446"/>
            <a:ext cx="4343400" cy="6974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700" dirty="0"/>
              <a:t>Hardware Components</a:t>
            </a:r>
          </a:p>
        </p:txBody>
      </p:sp>
      <p:sp>
        <p:nvSpPr>
          <p:cNvPr id="2156" name="Google Shape;2156;p38"/>
          <p:cNvSpPr txBox="1">
            <a:spLocks noGrp="1"/>
          </p:cNvSpPr>
          <p:nvPr>
            <p:ph type="title" idx="2"/>
          </p:nvPr>
        </p:nvSpPr>
        <p:spPr>
          <a:xfrm>
            <a:off x="2971800" y="1122543"/>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8943556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1424</Words>
  <Application>Microsoft Office PowerPoint</Application>
  <PresentationFormat>On-screen Show (16:9)</PresentationFormat>
  <Paragraphs>144</Paragraphs>
  <Slides>26</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Wingdings</vt:lpstr>
      <vt:lpstr>Barlow Semi Condensed</vt:lpstr>
      <vt:lpstr>Consolas</vt:lpstr>
      <vt:lpstr>Arial</vt:lpstr>
      <vt:lpstr>Fjalla One</vt:lpstr>
      <vt:lpstr>Barlow Semi Condensed Medium</vt:lpstr>
      <vt:lpstr>Technology Consulting by Slidesgo</vt:lpstr>
      <vt:lpstr>Soil Irrigation System</vt:lpstr>
      <vt:lpstr>PowerPoint Presentation</vt:lpstr>
      <vt:lpstr>Table of Contents</vt:lpstr>
      <vt:lpstr>Introduction</vt:lpstr>
      <vt:lpstr>Introduction</vt:lpstr>
      <vt:lpstr>Project Overview</vt:lpstr>
      <vt:lpstr>Project Overview</vt:lpstr>
      <vt:lpstr>Project Overview</vt:lpstr>
      <vt:lpstr>Hardware Components</vt:lpstr>
      <vt:lpstr>Hardware Components</vt:lpstr>
      <vt:lpstr>Operating Modes</vt:lpstr>
      <vt:lpstr>Operating Modes(Autonomous Mode)</vt:lpstr>
      <vt:lpstr>Operating Modes(User-Defined Interval Mode)</vt:lpstr>
      <vt:lpstr>Communication Protocol</vt:lpstr>
      <vt:lpstr>Communication Protocol(Data Transmission)</vt:lpstr>
      <vt:lpstr>Communication Protocol (Data Capture and Visualization)</vt:lpstr>
      <vt:lpstr>Communication Protocol (Data Capture and Visualization)</vt:lpstr>
      <vt:lpstr>Implementation</vt:lpstr>
      <vt:lpstr>Design and Planning</vt:lpstr>
      <vt:lpstr>Design and Planning(Cont.)</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Soil Irrigation System</dc:title>
  <cp:lastModifiedBy>Ahmed Ali</cp:lastModifiedBy>
  <cp:revision>11</cp:revision>
  <dcterms:modified xsi:type="dcterms:W3CDTF">2024-05-15T10:24:31Z</dcterms:modified>
</cp:coreProperties>
</file>