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OpenSans-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d7e1872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d7e1872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d7e1872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d7e1872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d7e1872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d7e1872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7e1872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7e1872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d7e1872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d7e1872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d7e1872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d7e1872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50025" y="1156625"/>
            <a:ext cx="6443400" cy="63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rgbClr val="4A86E8"/>
                </a:solidFill>
                <a:latin typeface="Arial"/>
                <a:ea typeface="Arial"/>
                <a:cs typeface="Arial"/>
                <a:sym typeface="Arial"/>
              </a:rPr>
              <a:t>FYP Final Presentation</a:t>
            </a:r>
            <a:endParaRPr b="1" sz="3100">
              <a:solidFill>
                <a:srgbClr val="4A86E8"/>
              </a:solidFill>
              <a:latin typeface="Arial"/>
              <a:ea typeface="Arial"/>
              <a:cs typeface="Arial"/>
              <a:sym typeface="Arial"/>
            </a:endParaRPr>
          </a:p>
        </p:txBody>
      </p:sp>
      <p:sp>
        <p:nvSpPr>
          <p:cNvPr id="129" name="Google Shape;129;p13"/>
          <p:cNvSpPr txBox="1"/>
          <p:nvPr>
            <p:ph idx="1" type="subTitle"/>
          </p:nvPr>
        </p:nvSpPr>
        <p:spPr>
          <a:xfrm>
            <a:off x="991000" y="3249575"/>
            <a:ext cx="7135500" cy="7926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85200C"/>
                </a:solidFill>
                <a:latin typeface="Arial"/>
                <a:ea typeface="Arial"/>
                <a:cs typeface="Arial"/>
                <a:sym typeface="Arial"/>
              </a:rPr>
              <a:t>CARTIGO MANAGEMENT SYSTEM</a:t>
            </a:r>
            <a:endParaRPr b="1" sz="2700">
              <a:solidFill>
                <a:srgbClr val="85200C"/>
              </a:solidFill>
              <a:latin typeface="Arial"/>
              <a:ea typeface="Arial"/>
              <a:cs typeface="Arial"/>
              <a:sym typeface="Arial"/>
            </a:endParaRPr>
          </a:p>
        </p:txBody>
      </p:sp>
      <p:sp>
        <p:nvSpPr>
          <p:cNvPr id="130" name="Google Shape;130;p13"/>
          <p:cNvSpPr txBox="1"/>
          <p:nvPr/>
        </p:nvSpPr>
        <p:spPr>
          <a:xfrm>
            <a:off x="991000" y="4205450"/>
            <a:ext cx="2276700" cy="94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GROUP MEMBERS:</a:t>
            </a:r>
            <a:endParaRPr b="1" u="sng"/>
          </a:p>
          <a:p>
            <a:pPr indent="0" lvl="0" marL="0" rtl="0" algn="l">
              <a:spcBef>
                <a:spcPts val="0"/>
              </a:spcBef>
              <a:spcAft>
                <a:spcPts val="0"/>
              </a:spcAft>
              <a:buNone/>
            </a:pPr>
            <a:r>
              <a:rPr b="1" lang="en"/>
              <a:t>AHMED ALI RAZA(9718)</a:t>
            </a:r>
            <a:endParaRPr b="1"/>
          </a:p>
          <a:p>
            <a:pPr indent="0" lvl="0" marL="0" rtl="0" algn="l">
              <a:spcBef>
                <a:spcPts val="0"/>
              </a:spcBef>
              <a:spcAft>
                <a:spcPts val="0"/>
              </a:spcAft>
              <a:buNone/>
            </a:pPr>
            <a:r>
              <a:rPr b="1" lang="en"/>
              <a:t>BILAL AHMED (14444)</a:t>
            </a:r>
            <a:endParaRPr b="1"/>
          </a:p>
          <a:p>
            <a:pPr indent="0" lvl="0" marL="0" rtl="0" algn="l">
              <a:spcBef>
                <a:spcPts val="0"/>
              </a:spcBef>
              <a:spcAft>
                <a:spcPts val="0"/>
              </a:spcAft>
              <a:buNone/>
            </a:pPr>
            <a:r>
              <a:rPr b="1" lang="en"/>
              <a:t>HAMZA ARIF(14446)</a:t>
            </a:r>
            <a:endParaRPr b="1"/>
          </a:p>
        </p:txBody>
      </p:sp>
      <p:pic>
        <p:nvPicPr>
          <p:cNvPr id="131" name="Google Shape;131;p13"/>
          <p:cNvPicPr preferRelativeResize="0"/>
          <p:nvPr/>
        </p:nvPicPr>
        <p:blipFill>
          <a:blip r:embed="rId3">
            <a:alphaModFix/>
          </a:blip>
          <a:stretch>
            <a:fillRect/>
          </a:stretch>
        </p:blipFill>
        <p:spPr>
          <a:xfrm>
            <a:off x="991075" y="1789600"/>
            <a:ext cx="7135499" cy="1459974"/>
          </a:xfrm>
          <a:prstGeom prst="rect">
            <a:avLst/>
          </a:prstGeom>
          <a:noFill/>
          <a:ln>
            <a:noFill/>
          </a:ln>
        </p:spPr>
      </p:pic>
      <p:sp>
        <p:nvSpPr>
          <p:cNvPr id="132" name="Google Shape;132;p13"/>
          <p:cNvSpPr txBox="1"/>
          <p:nvPr/>
        </p:nvSpPr>
        <p:spPr>
          <a:xfrm>
            <a:off x="5164900" y="4205450"/>
            <a:ext cx="2961600" cy="94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Open Sans"/>
                <a:ea typeface="Open Sans"/>
                <a:cs typeface="Open Sans"/>
                <a:sym typeface="Open Sans"/>
              </a:rPr>
              <a:t>SUPERVISOR:</a:t>
            </a:r>
            <a:endParaRPr b="1" u="sng">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MISS RIDAH FATIMA MUDASSIR</a:t>
            </a:r>
            <a:endParaRPr b="1">
              <a:latin typeface="Open Sans"/>
              <a:ea typeface="Open Sans"/>
              <a:cs typeface="Open Sans"/>
              <a:sym typeface="Open Sans"/>
            </a:endParaRPr>
          </a:p>
          <a:p>
            <a:pPr indent="0" lvl="0" marL="0" rtl="0" algn="l">
              <a:spcBef>
                <a:spcPts val="0"/>
              </a:spcBef>
              <a:spcAft>
                <a:spcPts val="0"/>
              </a:spcAft>
              <a:buNone/>
            </a:pPr>
            <a:r>
              <a:rPr b="1" lang="en" u="sng">
                <a:latin typeface="Open Sans"/>
                <a:ea typeface="Open Sans"/>
                <a:cs typeface="Open Sans"/>
                <a:sym typeface="Open Sans"/>
              </a:rPr>
              <a:t>COORDINATOR:</a:t>
            </a:r>
            <a:endParaRPr b="1" u="sng">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DR AARIJ </a:t>
            </a:r>
            <a:r>
              <a:rPr b="1" lang="en">
                <a:latin typeface="Open Sans"/>
                <a:ea typeface="Open Sans"/>
                <a:cs typeface="Open Sans"/>
                <a:sym typeface="Open Sans"/>
              </a:rPr>
              <a:t>MAHMOOD</a:t>
            </a:r>
            <a:r>
              <a:rPr b="1" lang="en">
                <a:latin typeface="Open Sans"/>
                <a:ea typeface="Open Sans"/>
                <a:cs typeface="Open Sans"/>
                <a:sym typeface="Open Sans"/>
              </a:rPr>
              <a:t> HASSAAN</a:t>
            </a:r>
            <a:endParaRPr b="1">
              <a:latin typeface="Open Sans"/>
              <a:ea typeface="Open Sans"/>
              <a:cs typeface="Open Sans"/>
              <a:sym typeface="Open Sans"/>
            </a:endParaRPr>
          </a:p>
        </p:txBody>
      </p:sp>
      <p:pic>
        <p:nvPicPr>
          <p:cNvPr id="133" name="Google Shape;133;p13"/>
          <p:cNvPicPr preferRelativeResize="0"/>
          <p:nvPr/>
        </p:nvPicPr>
        <p:blipFill>
          <a:blip r:embed="rId4">
            <a:alphaModFix/>
          </a:blip>
          <a:stretch>
            <a:fillRect/>
          </a:stretch>
        </p:blipFill>
        <p:spPr>
          <a:xfrm>
            <a:off x="2588739" y="218200"/>
            <a:ext cx="3748511" cy="94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498625" y="1570550"/>
            <a:ext cx="3907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4A86E8"/>
                </a:solidFill>
              </a:rPr>
              <a:t>PROJECT SCOPE:</a:t>
            </a:r>
            <a:endParaRPr sz="2600">
              <a:solidFill>
                <a:srgbClr val="4A86E8"/>
              </a:solidFill>
            </a:endParaRPr>
          </a:p>
        </p:txBody>
      </p:sp>
      <p:sp>
        <p:nvSpPr>
          <p:cNvPr id="139" name="Google Shape;139;p14"/>
          <p:cNvSpPr txBox="1"/>
          <p:nvPr>
            <p:ph idx="1" type="body"/>
          </p:nvPr>
        </p:nvSpPr>
        <p:spPr>
          <a:xfrm>
            <a:off x="113775" y="2311325"/>
            <a:ext cx="8716200" cy="2497500"/>
          </a:xfrm>
          <a:prstGeom prst="rect">
            <a:avLst/>
          </a:prstGeom>
        </p:spPr>
        <p:txBody>
          <a:bodyPr anchorCtr="0" anchor="t" bIns="91425" lIns="91425" spcFirstLastPara="1" rIns="91425" wrap="square" tIns="91425">
            <a:noAutofit/>
          </a:bodyPr>
          <a:lstStyle/>
          <a:p>
            <a:pPr indent="-317500" lvl="0" marL="457200" marR="63500" rtl="0" algn="just">
              <a:lnSpc>
                <a:spcPct val="110416"/>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    A shopping cart that should be possible </a:t>
            </a:r>
            <a:r>
              <a:rPr b="1" lang="en" sz="1400">
                <a:solidFill>
                  <a:srgbClr val="000000"/>
                </a:solidFill>
                <a:latin typeface="Arial"/>
                <a:ea typeface="Arial"/>
                <a:cs typeface="Arial"/>
                <a:sym typeface="Arial"/>
              </a:rPr>
              <a:t>conceivable</a:t>
            </a:r>
            <a:r>
              <a:rPr b="1" lang="en" sz="1400">
                <a:solidFill>
                  <a:srgbClr val="000000"/>
                </a:solidFill>
                <a:latin typeface="Arial"/>
                <a:ea typeface="Arial"/>
                <a:cs typeface="Arial"/>
                <a:sym typeface="Arial"/>
              </a:rPr>
              <a:t> by essential interfacing RFID to the things and display in a LCD in </a:t>
            </a:r>
            <a:r>
              <a:rPr b="1" lang="en" sz="1400">
                <a:solidFill>
                  <a:srgbClr val="000000"/>
                </a:solidFill>
                <a:latin typeface="Arial"/>
                <a:ea typeface="Arial"/>
                <a:cs typeface="Arial"/>
                <a:sym typeface="Arial"/>
              </a:rPr>
              <a:t>obtaining</a:t>
            </a:r>
            <a:r>
              <a:rPr b="1" lang="en" sz="1400">
                <a:solidFill>
                  <a:srgbClr val="000000"/>
                </a:solidFill>
                <a:latin typeface="Arial"/>
                <a:ea typeface="Arial"/>
                <a:cs typeface="Arial"/>
                <a:sym typeface="Arial"/>
              </a:rPr>
              <a:t> Cart. form the Cart Customer can add/ remove the products and can also get information identified with expense of everything which are inside the Cart and moreover supreme expense of the thing about the item. The system will spare </a:t>
            </a:r>
            <a:r>
              <a:rPr b="1" lang="en" sz="1400">
                <a:solidFill>
                  <a:srgbClr val="000000"/>
                </a:solidFill>
                <a:latin typeface="Arial"/>
                <a:ea typeface="Arial"/>
                <a:cs typeface="Arial"/>
                <a:sym typeface="Arial"/>
              </a:rPr>
              <a:t>time</a:t>
            </a:r>
            <a:r>
              <a:rPr b="1" lang="en" sz="1400">
                <a:solidFill>
                  <a:srgbClr val="000000"/>
                </a:solidFill>
                <a:latin typeface="Arial"/>
                <a:ea typeface="Arial"/>
                <a:cs typeface="Arial"/>
                <a:sym typeface="Arial"/>
              </a:rPr>
              <a:t> and work required for  of customer and labor. The system has anti theft alarm at the exit  with RFID and Buzzer.</a:t>
            </a:r>
            <a:endParaRPr b="1" sz="1400">
              <a:latin typeface="Arial"/>
              <a:ea typeface="Arial"/>
              <a:cs typeface="Arial"/>
              <a:sym typeface="Arial"/>
            </a:endParaRPr>
          </a:p>
        </p:txBody>
      </p:sp>
      <p:pic>
        <p:nvPicPr>
          <p:cNvPr id="140" name="Google Shape;140;p14"/>
          <p:cNvPicPr preferRelativeResize="0"/>
          <p:nvPr/>
        </p:nvPicPr>
        <p:blipFill>
          <a:blip r:embed="rId3">
            <a:alphaModFix/>
          </a:blip>
          <a:stretch>
            <a:fillRect/>
          </a:stretch>
        </p:blipFill>
        <p:spPr>
          <a:xfrm>
            <a:off x="1480086" y="228600"/>
            <a:ext cx="5813824" cy="1189550"/>
          </a:xfrm>
          <a:prstGeom prst="rect">
            <a:avLst/>
          </a:prstGeom>
          <a:noFill/>
          <a:ln>
            <a:noFill/>
          </a:ln>
        </p:spPr>
      </p:pic>
      <p:pic>
        <p:nvPicPr>
          <p:cNvPr id="141" name="Google Shape;141;p14"/>
          <p:cNvPicPr preferRelativeResize="0"/>
          <p:nvPr/>
        </p:nvPicPr>
        <p:blipFill>
          <a:blip r:embed="rId4">
            <a:alphaModFix/>
          </a:blip>
          <a:stretch>
            <a:fillRect/>
          </a:stretch>
        </p:blipFill>
        <p:spPr>
          <a:xfrm>
            <a:off x="229950" y="4401900"/>
            <a:ext cx="2001924" cy="50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579675" y="1577425"/>
            <a:ext cx="3162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4A86E8"/>
                </a:solidFill>
                <a:latin typeface="Arial"/>
                <a:ea typeface="Arial"/>
                <a:cs typeface="Arial"/>
                <a:sym typeface="Arial"/>
              </a:rPr>
              <a:t>REQUIREMENTS</a:t>
            </a:r>
            <a:r>
              <a:rPr lang="en">
                <a:solidFill>
                  <a:srgbClr val="4A86E8"/>
                </a:solidFill>
              </a:rPr>
              <a:t>:</a:t>
            </a:r>
            <a:endParaRPr>
              <a:solidFill>
                <a:srgbClr val="4A86E8"/>
              </a:solidFill>
            </a:endParaRPr>
          </a:p>
        </p:txBody>
      </p:sp>
      <p:sp>
        <p:nvSpPr>
          <p:cNvPr id="147" name="Google Shape;147;p15"/>
          <p:cNvSpPr txBox="1"/>
          <p:nvPr>
            <p:ph idx="1" type="body"/>
          </p:nvPr>
        </p:nvSpPr>
        <p:spPr>
          <a:xfrm>
            <a:off x="474275" y="2060125"/>
            <a:ext cx="4178400" cy="22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   </a:t>
            </a:r>
            <a:r>
              <a:rPr b="1" lang="en" u="sng">
                <a:solidFill>
                  <a:srgbClr val="000000"/>
                </a:solidFill>
                <a:latin typeface="Arial"/>
                <a:ea typeface="Arial"/>
                <a:cs typeface="Arial"/>
                <a:sym typeface="Arial"/>
              </a:rPr>
              <a:t>FUNCTIONAL REQUIREMENTS:</a:t>
            </a:r>
            <a:endParaRPr b="1" u="sng">
              <a:solidFill>
                <a:srgbClr val="000000"/>
              </a:solidFill>
              <a:latin typeface="Arial"/>
              <a:ea typeface="Arial"/>
              <a:cs typeface="Arial"/>
              <a:sym typeface="Arial"/>
            </a:endParaRPr>
          </a:p>
          <a:p>
            <a:pPr indent="-310515" lvl="0" marL="571500" rtl="0" algn="l">
              <a:lnSpc>
                <a:spcPct val="100000"/>
              </a:lnSpc>
              <a:spcBef>
                <a:spcPts val="1600"/>
              </a:spcBef>
              <a:spcAft>
                <a:spcPts val="0"/>
              </a:spcAft>
              <a:buClr>
                <a:srgbClr val="000000"/>
              </a:buClr>
              <a:buSzPts val="1300"/>
              <a:buFont typeface="Arial"/>
              <a:buChar char="•"/>
            </a:pPr>
            <a:r>
              <a:rPr lang="en">
                <a:solidFill>
                  <a:srgbClr val="000000"/>
                </a:solidFill>
                <a:latin typeface="Arial"/>
                <a:ea typeface="Arial"/>
                <a:cs typeface="Arial"/>
                <a:sym typeface="Arial"/>
              </a:rPr>
              <a:t>Every product in the mart will have an RFID tag on it.</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833"/>
              </a:lnSpc>
              <a:spcBef>
                <a:spcPts val="0"/>
              </a:spcBef>
              <a:spcAft>
                <a:spcPts val="0"/>
              </a:spcAft>
              <a:buNone/>
            </a:pPr>
            <a:r>
              <a:t/>
            </a:r>
            <a:endParaRPr>
              <a:solidFill>
                <a:srgbClr val="000000"/>
              </a:solidFill>
              <a:latin typeface="Arial"/>
              <a:ea typeface="Arial"/>
              <a:cs typeface="Arial"/>
              <a:sym typeface="Arial"/>
            </a:endParaRPr>
          </a:p>
          <a:p>
            <a:pPr indent="-310515" lvl="0" marL="571500" rtl="0" algn="l">
              <a:lnSpc>
                <a:spcPct val="975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Centralized Server System and Database.</a:t>
            </a:r>
            <a:endParaRPr>
              <a:solidFill>
                <a:srgbClr val="000000"/>
              </a:solidFill>
              <a:latin typeface="Arial"/>
              <a:ea typeface="Arial"/>
              <a:cs typeface="Arial"/>
              <a:sym typeface="Arial"/>
            </a:endParaRPr>
          </a:p>
          <a:p>
            <a:pPr indent="0" lvl="0" marL="0" rtl="0" algn="l">
              <a:lnSpc>
                <a:spcPct val="75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0515" lvl="0" marL="571500" rtl="0" algn="l">
              <a:lnSpc>
                <a:spcPct val="1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Add product to Cart in Hardware.</a:t>
            </a:r>
            <a:endParaRPr>
              <a:solidFill>
                <a:srgbClr val="000000"/>
              </a:solidFill>
              <a:latin typeface="Arial"/>
              <a:ea typeface="Arial"/>
              <a:cs typeface="Arial"/>
              <a:sym typeface="Arial"/>
            </a:endParaRPr>
          </a:p>
          <a:p>
            <a:pPr indent="0" lvl="0" marL="0" rtl="0" algn="l">
              <a:lnSpc>
                <a:spcPct val="6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48615" lvl="0" marL="609600" rtl="0" algn="l">
              <a:lnSpc>
                <a:spcPct val="1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Cart will have an RFID reader with NodeMCU and ESP8266 communication.</a:t>
            </a:r>
            <a:endParaRPr>
              <a:solidFill>
                <a:srgbClr val="000000"/>
              </a:solidFill>
              <a:latin typeface="Arial"/>
              <a:ea typeface="Arial"/>
              <a:cs typeface="Arial"/>
              <a:sym typeface="Arial"/>
            </a:endParaRPr>
          </a:p>
          <a:p>
            <a:pPr indent="0" lvl="0" marL="0" rtl="0" algn="l">
              <a:lnSpc>
                <a:spcPct val="10833"/>
              </a:lnSpc>
              <a:spcBef>
                <a:spcPts val="0"/>
              </a:spcBef>
              <a:spcAft>
                <a:spcPts val="0"/>
              </a:spcAft>
              <a:buNone/>
            </a:pPr>
            <a:r>
              <a:t/>
            </a:r>
            <a:endParaRPr>
              <a:solidFill>
                <a:srgbClr val="000000"/>
              </a:solidFill>
              <a:latin typeface="Arial"/>
              <a:ea typeface="Arial"/>
              <a:cs typeface="Arial"/>
              <a:sym typeface="Arial"/>
            </a:endParaRPr>
          </a:p>
          <a:p>
            <a:pPr indent="0" lvl="0" marL="0" marR="38100" rtl="0" algn="l">
              <a:lnSpc>
                <a:spcPct val="98333"/>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u="sng">
              <a:solidFill>
                <a:srgbClr val="000000"/>
              </a:solidFill>
              <a:latin typeface="Arial"/>
              <a:ea typeface="Arial"/>
              <a:cs typeface="Arial"/>
              <a:sym typeface="Arial"/>
            </a:endParaRPr>
          </a:p>
        </p:txBody>
      </p:sp>
      <p:sp>
        <p:nvSpPr>
          <p:cNvPr id="148" name="Google Shape;148;p15"/>
          <p:cNvSpPr txBox="1"/>
          <p:nvPr/>
        </p:nvSpPr>
        <p:spPr>
          <a:xfrm>
            <a:off x="4711625" y="2284825"/>
            <a:ext cx="3710100" cy="2466600"/>
          </a:xfrm>
          <a:prstGeom prst="rect">
            <a:avLst/>
          </a:prstGeom>
          <a:noFill/>
          <a:ln>
            <a:noFill/>
          </a:ln>
        </p:spPr>
        <p:txBody>
          <a:bodyPr anchorCtr="0" anchor="t" bIns="91425" lIns="91425" spcFirstLastPara="1" rIns="91425" wrap="square" tIns="91425">
            <a:noAutofit/>
          </a:bodyPr>
          <a:lstStyle/>
          <a:p>
            <a:pPr indent="-316865" lvl="0" marL="571500" marR="38100" rtl="0" algn="l">
              <a:lnSpc>
                <a:spcPct val="98333"/>
              </a:lnSpc>
              <a:spcBef>
                <a:spcPts val="0"/>
              </a:spcBef>
              <a:spcAft>
                <a:spcPts val="0"/>
              </a:spcAft>
              <a:buClr>
                <a:srgbClr val="000000"/>
              </a:buClr>
              <a:buSzPts val="1400"/>
              <a:buFont typeface="Arial"/>
              <a:buChar char="•"/>
            </a:pPr>
            <a:r>
              <a:rPr lang="en"/>
              <a:t>Remove Products Button.</a:t>
            </a:r>
            <a:endParaRPr/>
          </a:p>
          <a:p>
            <a:pPr indent="0" lvl="0" marL="0" rtl="0" algn="l">
              <a:lnSpc>
                <a:spcPct val="7916"/>
              </a:lnSpc>
              <a:spcBef>
                <a:spcPts val="0"/>
              </a:spcBef>
              <a:spcAft>
                <a:spcPts val="0"/>
              </a:spcAft>
              <a:buNone/>
            </a:pPr>
            <a:r>
              <a:t/>
            </a:r>
            <a:endParaRPr/>
          </a:p>
          <a:p>
            <a:pPr indent="0" lvl="0" marL="0" rtl="0" algn="l">
              <a:spcBef>
                <a:spcPts val="0"/>
              </a:spcBef>
              <a:spcAft>
                <a:spcPts val="0"/>
              </a:spcAft>
              <a:buNone/>
            </a:pPr>
            <a:r>
              <a:t/>
            </a:r>
            <a:endParaRPr/>
          </a:p>
          <a:p>
            <a:pPr indent="-316865" lvl="0" marL="571500" rtl="0" algn="l">
              <a:spcBef>
                <a:spcPts val="0"/>
              </a:spcBef>
              <a:spcAft>
                <a:spcPts val="0"/>
              </a:spcAft>
              <a:buClr>
                <a:srgbClr val="000000"/>
              </a:buClr>
              <a:buSzPts val="1400"/>
              <a:buFont typeface="Arial"/>
              <a:buChar char="•"/>
            </a:pPr>
            <a:r>
              <a:rPr lang="en"/>
              <a:t>Display Product price and total Bill amount.</a:t>
            </a:r>
            <a:endParaRPr/>
          </a:p>
          <a:p>
            <a:pPr indent="0" lvl="0" marL="0" rtl="0" algn="l">
              <a:lnSpc>
                <a:spcPct val="7083"/>
              </a:lnSpc>
              <a:spcBef>
                <a:spcPts val="0"/>
              </a:spcBef>
              <a:spcAft>
                <a:spcPts val="0"/>
              </a:spcAft>
              <a:buNone/>
            </a:pPr>
            <a:r>
              <a:t/>
            </a:r>
            <a:endParaRPr/>
          </a:p>
          <a:p>
            <a:pPr indent="0" lvl="0" marL="0" rtl="0" algn="l">
              <a:spcBef>
                <a:spcPts val="0"/>
              </a:spcBef>
              <a:spcAft>
                <a:spcPts val="0"/>
              </a:spcAft>
              <a:buNone/>
            </a:pPr>
            <a:r>
              <a:t/>
            </a:r>
            <a:endParaRPr/>
          </a:p>
          <a:p>
            <a:pPr indent="-316865" lvl="0" marL="571500" rtl="0" algn="l">
              <a:spcBef>
                <a:spcPts val="0"/>
              </a:spcBef>
              <a:spcAft>
                <a:spcPts val="0"/>
              </a:spcAft>
              <a:buClr>
                <a:srgbClr val="000000"/>
              </a:buClr>
              <a:buSzPts val="1400"/>
              <a:buFont typeface="Arial"/>
              <a:buChar char="•"/>
            </a:pPr>
            <a:r>
              <a:rPr lang="en"/>
              <a:t>The Bill verification before paying the bill.</a:t>
            </a:r>
            <a:endParaRPr/>
          </a:p>
          <a:p>
            <a:pPr indent="0" lvl="0" marL="0" rtl="0" algn="l">
              <a:spcBef>
                <a:spcPts val="0"/>
              </a:spcBef>
              <a:spcAft>
                <a:spcPts val="0"/>
              </a:spcAft>
              <a:buNone/>
            </a:pPr>
            <a:r>
              <a:t/>
            </a:r>
            <a:endParaRPr/>
          </a:p>
          <a:p>
            <a:pPr indent="-316865" lvl="0" marL="571500" rtl="0" algn="l">
              <a:spcBef>
                <a:spcPts val="0"/>
              </a:spcBef>
              <a:spcAft>
                <a:spcPts val="0"/>
              </a:spcAft>
              <a:buClr>
                <a:srgbClr val="000000"/>
              </a:buClr>
              <a:buSzPts val="1400"/>
              <a:buFont typeface="Arial"/>
              <a:buChar char="•"/>
            </a:pPr>
            <a:r>
              <a:rPr lang="en"/>
              <a:t>Cart will be reset with the button given in hardware.</a:t>
            </a:r>
            <a:endParaRPr/>
          </a:p>
          <a:p>
            <a:pPr indent="0" lvl="0" marL="0" rtl="0" algn="l">
              <a:spcBef>
                <a:spcPts val="0"/>
              </a:spcBef>
              <a:spcAft>
                <a:spcPts val="0"/>
              </a:spcAft>
              <a:buNone/>
            </a:pPr>
            <a:r>
              <a:t/>
            </a:r>
            <a:endParaRPr/>
          </a:p>
          <a:p>
            <a:pPr indent="-316865" lvl="0" marL="571500" rtl="0" algn="l">
              <a:spcBef>
                <a:spcPts val="0"/>
              </a:spcBef>
              <a:spcAft>
                <a:spcPts val="0"/>
              </a:spcAft>
              <a:buClr>
                <a:srgbClr val="000000"/>
              </a:buClr>
              <a:buSzPts val="1400"/>
              <a:buFont typeface="Arial"/>
              <a:buChar char="•"/>
            </a:pPr>
            <a:r>
              <a:rPr lang="en"/>
              <a:t>The customer pay and can leave</a:t>
            </a:r>
            <a:r>
              <a:rPr lang="en" u="sng"/>
              <a:t>	</a:t>
            </a:r>
            <a:endParaRPr>
              <a:latin typeface="Open Sans"/>
              <a:ea typeface="Open Sans"/>
              <a:cs typeface="Open Sans"/>
              <a:sym typeface="Open Sans"/>
            </a:endParaRPr>
          </a:p>
        </p:txBody>
      </p:sp>
      <p:pic>
        <p:nvPicPr>
          <p:cNvPr id="149" name="Google Shape;149;p15"/>
          <p:cNvPicPr preferRelativeResize="0"/>
          <p:nvPr/>
        </p:nvPicPr>
        <p:blipFill>
          <a:blip r:embed="rId3">
            <a:alphaModFix/>
          </a:blip>
          <a:stretch>
            <a:fillRect/>
          </a:stretch>
        </p:blipFill>
        <p:spPr>
          <a:xfrm>
            <a:off x="1480086" y="228600"/>
            <a:ext cx="5813824" cy="1189550"/>
          </a:xfrm>
          <a:prstGeom prst="rect">
            <a:avLst/>
          </a:prstGeom>
          <a:noFill/>
          <a:ln>
            <a:noFill/>
          </a:ln>
        </p:spPr>
      </p:pic>
      <p:pic>
        <p:nvPicPr>
          <p:cNvPr id="150" name="Google Shape;150;p15"/>
          <p:cNvPicPr preferRelativeResize="0"/>
          <p:nvPr/>
        </p:nvPicPr>
        <p:blipFill>
          <a:blip r:embed="rId4">
            <a:alphaModFix/>
          </a:blip>
          <a:stretch>
            <a:fillRect/>
          </a:stretch>
        </p:blipFill>
        <p:spPr>
          <a:xfrm>
            <a:off x="217249" y="4503900"/>
            <a:ext cx="1816550" cy="45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348900" y="1461705"/>
            <a:ext cx="4146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4A86E8"/>
                </a:solidFill>
                <a:latin typeface="Arial"/>
                <a:ea typeface="Arial"/>
                <a:cs typeface="Arial"/>
                <a:sym typeface="Arial"/>
              </a:rPr>
              <a:t>REQUIREMENTS:</a:t>
            </a:r>
            <a:endParaRPr sz="2600">
              <a:solidFill>
                <a:srgbClr val="4A86E8"/>
              </a:solidFill>
              <a:latin typeface="Arial"/>
              <a:ea typeface="Arial"/>
              <a:cs typeface="Arial"/>
              <a:sym typeface="Arial"/>
            </a:endParaRPr>
          </a:p>
        </p:txBody>
      </p:sp>
      <p:sp>
        <p:nvSpPr>
          <p:cNvPr id="156" name="Google Shape;156;p16"/>
          <p:cNvSpPr txBox="1"/>
          <p:nvPr>
            <p:ph idx="1" type="body"/>
          </p:nvPr>
        </p:nvSpPr>
        <p:spPr>
          <a:xfrm>
            <a:off x="129400" y="1904475"/>
            <a:ext cx="4104600" cy="2751900"/>
          </a:xfrm>
          <a:prstGeom prst="rect">
            <a:avLst/>
          </a:prstGeom>
        </p:spPr>
        <p:txBody>
          <a:bodyPr anchorCtr="0" anchor="t" bIns="91425" lIns="91425" spcFirstLastPara="1" rIns="91425" wrap="square" tIns="91425">
            <a:noAutofit/>
          </a:bodyPr>
          <a:lstStyle/>
          <a:p>
            <a:pPr indent="-114300" lvl="0" marL="114300" rtl="0" algn="l">
              <a:lnSpc>
                <a:spcPct val="100000"/>
              </a:lnSpc>
              <a:spcBef>
                <a:spcPts val="0"/>
              </a:spcBef>
              <a:spcAft>
                <a:spcPts val="0"/>
              </a:spcAft>
              <a:buNone/>
            </a:pPr>
            <a:r>
              <a:rPr b="1" lang="en">
                <a:solidFill>
                  <a:srgbClr val="000000"/>
                </a:solidFill>
                <a:latin typeface="Arial"/>
                <a:ea typeface="Arial"/>
                <a:cs typeface="Arial"/>
                <a:sym typeface="Arial"/>
              </a:rPr>
              <a:t>      </a:t>
            </a:r>
            <a:r>
              <a:rPr b="1" lang="en" u="sng">
                <a:solidFill>
                  <a:srgbClr val="000000"/>
                </a:solidFill>
                <a:latin typeface="Arial"/>
                <a:ea typeface="Arial"/>
                <a:cs typeface="Arial"/>
                <a:sym typeface="Arial"/>
              </a:rPr>
              <a:t>NON FUNCTIONAL REQUIREMENTS:</a:t>
            </a:r>
            <a:endParaRPr b="1" u="sng">
              <a:solidFill>
                <a:srgbClr val="000000"/>
              </a:solidFill>
              <a:latin typeface="Arial"/>
              <a:ea typeface="Arial"/>
              <a:cs typeface="Arial"/>
              <a:sym typeface="Arial"/>
            </a:endParaRPr>
          </a:p>
          <a:p>
            <a:pPr indent="-114300" lvl="0" marL="114300" rtl="0" algn="l">
              <a:lnSpc>
                <a:spcPct val="100000"/>
              </a:lnSpc>
              <a:spcBef>
                <a:spcPts val="0"/>
              </a:spcBef>
              <a:spcAft>
                <a:spcPts val="0"/>
              </a:spcAft>
              <a:buNone/>
            </a:pPr>
            <a:r>
              <a:t/>
            </a:r>
            <a:endParaRPr b="1" u="sng">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u="sng">
              <a:solidFill>
                <a:srgbClr val="000000"/>
              </a:solidFill>
              <a:latin typeface="Arial"/>
              <a:ea typeface="Arial"/>
              <a:cs typeface="Arial"/>
              <a:sym typeface="Arial"/>
            </a:endParaRPr>
          </a:p>
          <a:p>
            <a:pPr indent="-114300" lvl="0" marL="114300" rtl="0" algn="l">
              <a:lnSpc>
                <a:spcPct val="100000"/>
              </a:lnSpc>
              <a:spcBef>
                <a:spcPts val="0"/>
              </a:spcBef>
              <a:spcAft>
                <a:spcPts val="0"/>
              </a:spcAft>
              <a:buNone/>
            </a:pPr>
            <a:r>
              <a:rPr b="1" lang="en">
                <a:solidFill>
                  <a:srgbClr val="000000"/>
                </a:solidFill>
                <a:latin typeface="Arial"/>
                <a:ea typeface="Arial"/>
                <a:cs typeface="Arial"/>
                <a:sym typeface="Arial"/>
              </a:rPr>
              <a:t>  System: Easy/Difficult for the Customers:</a:t>
            </a:r>
            <a:endParaRPr b="1">
              <a:solidFill>
                <a:srgbClr val="000000"/>
              </a:solidFill>
              <a:latin typeface="Arial"/>
              <a:ea typeface="Arial"/>
              <a:cs typeface="Arial"/>
              <a:sym typeface="Arial"/>
            </a:endParaRPr>
          </a:p>
          <a:p>
            <a:pPr indent="0" lvl="0" marL="0" rtl="0" algn="l">
              <a:lnSpc>
                <a:spcPct val="6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6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6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114300" lvl="0" marL="114300" marR="139700" rtl="0" algn="l">
              <a:lnSpc>
                <a:spcPct val="97500"/>
              </a:lnSpc>
              <a:spcBef>
                <a:spcPts val="0"/>
              </a:spcBef>
              <a:spcAft>
                <a:spcPts val="0"/>
              </a:spcAft>
              <a:buNone/>
            </a:pPr>
            <a:r>
              <a:rPr lang="en">
                <a:solidFill>
                  <a:srgbClr val="000000"/>
                </a:solidFill>
                <a:latin typeface="Arial"/>
                <a:ea typeface="Arial"/>
                <a:cs typeface="Arial"/>
                <a:sym typeface="Arial"/>
              </a:rPr>
              <a:t>  This implementation is used to assist a person while shopping and also to avoid standing in long queues and saving time</a:t>
            </a:r>
            <a:endParaRPr>
              <a:solidFill>
                <a:srgbClr val="000000"/>
              </a:solidFill>
              <a:latin typeface="Arial"/>
              <a:ea typeface="Arial"/>
              <a:cs typeface="Arial"/>
              <a:sym typeface="Arial"/>
            </a:endParaRPr>
          </a:p>
          <a:p>
            <a:pPr indent="0" lvl="0" marL="0" rtl="0" algn="l">
              <a:lnSpc>
                <a:spcPct val="1125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10515" lvl="0" marL="571500" rtl="0" algn="l">
              <a:lnSpc>
                <a:spcPct val="9875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Ease of use for customer: </a:t>
            </a:r>
            <a:endParaRPr>
              <a:solidFill>
                <a:srgbClr val="000000"/>
              </a:solidFill>
              <a:latin typeface="Arial"/>
              <a:ea typeface="Arial"/>
              <a:cs typeface="Arial"/>
              <a:sym typeface="Arial"/>
            </a:endParaRPr>
          </a:p>
          <a:p>
            <a:pPr indent="0" lvl="0" marL="0" rtl="0" algn="l">
              <a:lnSpc>
                <a:spcPct val="10833"/>
              </a:lnSpc>
              <a:spcBef>
                <a:spcPts val="0"/>
              </a:spcBef>
              <a:spcAft>
                <a:spcPts val="0"/>
              </a:spcAft>
              <a:buNone/>
            </a:pPr>
            <a:r>
              <a:t/>
            </a:r>
            <a:endParaRPr>
              <a:solidFill>
                <a:srgbClr val="000000"/>
              </a:solidFill>
              <a:latin typeface="Arial"/>
              <a:ea typeface="Arial"/>
              <a:cs typeface="Arial"/>
              <a:sym typeface="Arial"/>
            </a:endParaRPr>
          </a:p>
          <a:p>
            <a:pPr indent="-310515" lvl="0" marL="571500" marR="50800" rtl="0" algn="l">
              <a:lnSpc>
                <a:spcPct val="10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Security Requirements.</a:t>
            </a:r>
            <a:endParaRPr>
              <a:solidFill>
                <a:srgbClr val="000000"/>
              </a:solidFill>
              <a:latin typeface="Arial"/>
              <a:ea typeface="Arial"/>
              <a:cs typeface="Arial"/>
              <a:sym typeface="Arial"/>
            </a:endParaRPr>
          </a:p>
          <a:p>
            <a:pPr indent="-310515" lvl="0" marL="571500" marR="50800" rtl="0" algn="l">
              <a:lnSpc>
                <a:spcPct val="10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User Interaction.</a:t>
            </a:r>
            <a:endParaRPr>
              <a:solidFill>
                <a:srgbClr val="000000"/>
              </a:solidFill>
              <a:latin typeface="Arial"/>
              <a:ea typeface="Arial"/>
              <a:cs typeface="Arial"/>
              <a:sym typeface="Arial"/>
            </a:endParaRPr>
          </a:p>
          <a:p>
            <a:pPr indent="-114300" lvl="0" marL="114300" rtl="0" algn="l">
              <a:lnSpc>
                <a:spcPct val="100000"/>
              </a:lnSpc>
              <a:spcBef>
                <a:spcPts val="0"/>
              </a:spcBef>
              <a:spcAft>
                <a:spcPts val="0"/>
              </a:spcAft>
              <a:buNone/>
            </a:pPr>
            <a:r>
              <a:t/>
            </a:r>
            <a:endParaRPr b="1">
              <a:solidFill>
                <a:srgbClr val="000000"/>
              </a:solidFill>
              <a:latin typeface="Arial"/>
              <a:ea typeface="Arial"/>
              <a:cs typeface="Arial"/>
              <a:sym typeface="Arial"/>
            </a:endParaRPr>
          </a:p>
          <a:p>
            <a:pPr indent="0" lvl="0" marL="0" marR="50800" rtl="0" algn="l">
              <a:lnSpc>
                <a:spcPct val="105000"/>
              </a:lnSpc>
              <a:spcBef>
                <a:spcPts val="0"/>
              </a:spcBef>
              <a:spcAft>
                <a:spcPts val="0"/>
              </a:spcAft>
              <a:buNone/>
            </a:pPr>
            <a:r>
              <a:t/>
            </a:r>
            <a:endParaRPr b="1" u="sng">
              <a:latin typeface="Arial"/>
              <a:ea typeface="Arial"/>
              <a:cs typeface="Arial"/>
              <a:sym typeface="Arial"/>
            </a:endParaRPr>
          </a:p>
        </p:txBody>
      </p:sp>
      <p:sp>
        <p:nvSpPr>
          <p:cNvPr id="157" name="Google Shape;157;p16"/>
          <p:cNvSpPr txBox="1"/>
          <p:nvPr/>
        </p:nvSpPr>
        <p:spPr>
          <a:xfrm>
            <a:off x="4184625" y="2169100"/>
            <a:ext cx="4890600" cy="2837400"/>
          </a:xfrm>
          <a:prstGeom prst="rect">
            <a:avLst/>
          </a:prstGeom>
          <a:noFill/>
          <a:ln>
            <a:noFill/>
          </a:ln>
        </p:spPr>
        <p:txBody>
          <a:bodyPr anchorCtr="0" anchor="t" bIns="91425" lIns="91425" spcFirstLastPara="1" rIns="91425" wrap="square" tIns="91425">
            <a:noAutofit/>
          </a:bodyPr>
          <a:lstStyle/>
          <a:p>
            <a:pPr indent="-114300" lvl="0" marL="114300" rtl="0" algn="l">
              <a:spcBef>
                <a:spcPts val="0"/>
              </a:spcBef>
              <a:spcAft>
                <a:spcPts val="0"/>
              </a:spcAft>
              <a:buNone/>
            </a:pPr>
            <a:r>
              <a:rPr b="1" lang="en" sz="1300"/>
              <a:t>System Availability:</a:t>
            </a:r>
            <a:endParaRPr b="1" sz="1300"/>
          </a:p>
          <a:p>
            <a:pPr indent="0" lvl="0" marL="0" rtl="0" algn="l">
              <a:lnSpc>
                <a:spcPct val="10833"/>
              </a:lnSpc>
              <a:spcBef>
                <a:spcPts val="0"/>
              </a:spcBef>
              <a:spcAft>
                <a:spcPts val="0"/>
              </a:spcAft>
              <a:buNone/>
            </a:pPr>
            <a:r>
              <a:t/>
            </a:r>
            <a:endParaRPr sz="1300"/>
          </a:p>
          <a:p>
            <a:pPr indent="0" lvl="0" marL="0" rtl="0" algn="l">
              <a:lnSpc>
                <a:spcPct val="11250"/>
              </a:lnSpc>
              <a:spcBef>
                <a:spcPts val="0"/>
              </a:spcBef>
              <a:spcAft>
                <a:spcPts val="0"/>
              </a:spcAft>
              <a:buNone/>
            </a:pPr>
            <a:r>
              <a:t/>
            </a:r>
            <a:endParaRPr sz="1300"/>
          </a:p>
          <a:p>
            <a:pPr indent="-310515" lvl="0" marL="571500" marR="241300" rtl="0" algn="l">
              <a:lnSpc>
                <a:spcPct val="98333"/>
              </a:lnSpc>
              <a:spcBef>
                <a:spcPts val="0"/>
              </a:spcBef>
              <a:spcAft>
                <a:spcPts val="0"/>
              </a:spcAft>
              <a:buClr>
                <a:srgbClr val="000000"/>
              </a:buClr>
              <a:buSzPts val="1300"/>
              <a:buFont typeface="Arial"/>
              <a:buChar char="•"/>
            </a:pPr>
            <a:r>
              <a:rPr lang="en" sz="1300"/>
              <a:t>Availability of the Hardware and Web Form and all the function perform perfectly.</a:t>
            </a:r>
            <a:endParaRPr sz="1300"/>
          </a:p>
          <a:p>
            <a:pPr indent="0" lvl="0" marL="0" marR="241300" rtl="0" algn="l">
              <a:lnSpc>
                <a:spcPct val="98333"/>
              </a:lnSpc>
              <a:spcBef>
                <a:spcPts val="0"/>
              </a:spcBef>
              <a:spcAft>
                <a:spcPts val="0"/>
              </a:spcAft>
              <a:buNone/>
            </a:pPr>
            <a:r>
              <a:t/>
            </a:r>
            <a:endParaRPr sz="1300"/>
          </a:p>
          <a:p>
            <a:pPr indent="0" lvl="0" marL="0" rtl="0" algn="l">
              <a:lnSpc>
                <a:spcPct val="7916"/>
              </a:lnSpc>
              <a:spcBef>
                <a:spcPts val="0"/>
              </a:spcBef>
              <a:spcAft>
                <a:spcPts val="0"/>
              </a:spcAft>
              <a:buNone/>
            </a:pPr>
            <a:r>
              <a:t/>
            </a:r>
            <a:endParaRPr sz="1300"/>
          </a:p>
          <a:p>
            <a:pPr indent="-310515" lvl="0" marL="571500" rtl="0" algn="l">
              <a:spcBef>
                <a:spcPts val="0"/>
              </a:spcBef>
              <a:spcAft>
                <a:spcPts val="0"/>
              </a:spcAft>
              <a:buClr>
                <a:srgbClr val="000000"/>
              </a:buClr>
              <a:buSzPts val="1300"/>
              <a:buFont typeface="Arial"/>
              <a:buChar char="•"/>
            </a:pPr>
            <a:r>
              <a:rPr lang="en" sz="1300"/>
              <a:t>Availability of the database and hardware app and CBU work together at the same time.</a:t>
            </a:r>
            <a:endParaRPr sz="1300"/>
          </a:p>
          <a:p>
            <a:pPr indent="0" lvl="0" marL="0" rtl="0" algn="l">
              <a:spcBef>
                <a:spcPts val="0"/>
              </a:spcBef>
              <a:spcAft>
                <a:spcPts val="0"/>
              </a:spcAft>
              <a:buNone/>
            </a:pPr>
            <a:r>
              <a:t/>
            </a:r>
            <a:endParaRPr sz="1300"/>
          </a:p>
          <a:p>
            <a:pPr indent="-114300" lvl="0" marL="114300" rtl="0" algn="l">
              <a:spcBef>
                <a:spcPts val="0"/>
              </a:spcBef>
              <a:spcAft>
                <a:spcPts val="0"/>
              </a:spcAft>
              <a:buNone/>
            </a:pPr>
            <a:r>
              <a:rPr b="1" lang="en" sz="1300"/>
              <a:t>System Scalability:</a:t>
            </a:r>
            <a:endParaRPr b="1" sz="1300"/>
          </a:p>
          <a:p>
            <a:pPr indent="0" lvl="0" marL="0" rtl="0" algn="l">
              <a:lnSpc>
                <a:spcPct val="11250"/>
              </a:lnSpc>
              <a:spcBef>
                <a:spcPts val="0"/>
              </a:spcBef>
              <a:spcAft>
                <a:spcPts val="0"/>
              </a:spcAft>
              <a:buNone/>
            </a:pPr>
            <a:r>
              <a:t/>
            </a:r>
            <a:endParaRPr sz="1300"/>
          </a:p>
          <a:p>
            <a:pPr indent="-310515" lvl="0" marL="609600" marR="127000" rtl="0" algn="l">
              <a:lnSpc>
                <a:spcPct val="98750"/>
              </a:lnSpc>
              <a:spcBef>
                <a:spcPts val="0"/>
              </a:spcBef>
              <a:spcAft>
                <a:spcPts val="0"/>
              </a:spcAft>
              <a:buClr>
                <a:srgbClr val="000000"/>
              </a:buClr>
              <a:buSzPts val="1300"/>
              <a:buFont typeface="Arial"/>
              <a:buChar char="•"/>
            </a:pPr>
            <a:r>
              <a:rPr lang="en" sz="1300"/>
              <a:t>It is defined that the technology can grow with positive performance and since it has been growing in recent years, we can make compatible hardware and software that can take load and database is not failing.</a:t>
            </a:r>
            <a:endParaRPr sz="1300"/>
          </a:p>
        </p:txBody>
      </p:sp>
      <p:pic>
        <p:nvPicPr>
          <p:cNvPr id="158" name="Google Shape;158;p16"/>
          <p:cNvPicPr preferRelativeResize="0"/>
          <p:nvPr/>
        </p:nvPicPr>
        <p:blipFill>
          <a:blip r:embed="rId3">
            <a:alphaModFix/>
          </a:blip>
          <a:stretch>
            <a:fillRect/>
          </a:stretch>
        </p:blipFill>
        <p:spPr>
          <a:xfrm>
            <a:off x="1480086" y="228600"/>
            <a:ext cx="5813824" cy="1189550"/>
          </a:xfrm>
          <a:prstGeom prst="rect">
            <a:avLst/>
          </a:prstGeom>
          <a:noFill/>
          <a:ln>
            <a:noFill/>
          </a:ln>
        </p:spPr>
      </p:pic>
      <p:pic>
        <p:nvPicPr>
          <p:cNvPr id="159" name="Google Shape;159;p16"/>
          <p:cNvPicPr preferRelativeResize="0"/>
          <p:nvPr/>
        </p:nvPicPr>
        <p:blipFill>
          <a:blip r:embed="rId4">
            <a:alphaModFix/>
          </a:blip>
          <a:stretch>
            <a:fillRect/>
          </a:stretch>
        </p:blipFill>
        <p:spPr>
          <a:xfrm>
            <a:off x="217249" y="4503900"/>
            <a:ext cx="1816550" cy="45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414000" y="1670800"/>
            <a:ext cx="34830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u="sng">
                <a:solidFill>
                  <a:srgbClr val="4A86E8"/>
                </a:solidFill>
              </a:rPr>
              <a:t>ACHIEVEMENTS</a:t>
            </a:r>
            <a:r>
              <a:rPr lang="en">
                <a:solidFill>
                  <a:srgbClr val="4A86E8"/>
                </a:solidFill>
              </a:rPr>
              <a:t>:</a:t>
            </a:r>
            <a:endParaRPr>
              <a:solidFill>
                <a:srgbClr val="4A86E8"/>
              </a:solidFill>
            </a:endParaRPr>
          </a:p>
        </p:txBody>
      </p:sp>
      <p:sp>
        <p:nvSpPr>
          <p:cNvPr id="165" name="Google Shape;165;p17"/>
          <p:cNvSpPr txBox="1"/>
          <p:nvPr>
            <p:ph idx="1" type="body"/>
          </p:nvPr>
        </p:nvSpPr>
        <p:spPr>
          <a:xfrm>
            <a:off x="231875" y="2232850"/>
            <a:ext cx="4058100" cy="273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Automated Billing System.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Individuals items description through LCD and RFID.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Add /Remove Product in the Cart.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Remove Button to Remove Item from Cart.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Hardware Box Design for the Cart.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Reset Button to Reset Cart.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Time Diminishing. </a:t>
            </a:r>
            <a:endParaRPr sz="1400">
              <a:solidFill>
                <a:srgbClr val="000000"/>
              </a:solidFill>
              <a:latin typeface="Arial"/>
              <a:ea typeface="Arial"/>
              <a:cs typeface="Arial"/>
              <a:sym typeface="Arial"/>
            </a:endParaRPr>
          </a:p>
          <a:p>
            <a:pPr indent="0" lvl="0" marL="457200" rtl="0" algn="l">
              <a:spcBef>
                <a:spcPts val="1600"/>
              </a:spcBef>
              <a:spcAft>
                <a:spcPts val="0"/>
              </a:spcAft>
              <a:buNone/>
            </a:pPr>
            <a:r>
              <a:t/>
            </a:r>
            <a:endParaRPr sz="1400">
              <a:solidFill>
                <a:srgbClr val="000000"/>
              </a:solidFill>
              <a:latin typeface="Arial"/>
              <a:ea typeface="Arial"/>
              <a:cs typeface="Arial"/>
              <a:sym typeface="Arial"/>
            </a:endParaRPr>
          </a:p>
          <a:p>
            <a:pPr indent="0" lvl="0" marL="457200" rtl="0" algn="l">
              <a:spcBef>
                <a:spcPts val="1600"/>
              </a:spcBef>
              <a:spcAft>
                <a:spcPts val="1600"/>
              </a:spcAft>
              <a:buNone/>
            </a:pPr>
            <a:r>
              <a:t/>
            </a:r>
            <a:endParaRPr sz="1400">
              <a:solidFill>
                <a:srgbClr val="000000"/>
              </a:solidFill>
              <a:latin typeface="Arial"/>
              <a:ea typeface="Arial"/>
              <a:cs typeface="Arial"/>
              <a:sym typeface="Arial"/>
            </a:endParaRPr>
          </a:p>
        </p:txBody>
      </p:sp>
      <p:sp>
        <p:nvSpPr>
          <p:cNvPr id="166" name="Google Shape;166;p17"/>
          <p:cNvSpPr txBox="1"/>
          <p:nvPr/>
        </p:nvSpPr>
        <p:spPr>
          <a:xfrm>
            <a:off x="4289975" y="2469475"/>
            <a:ext cx="4769700" cy="1809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a:t>The solution is people who come up with fixed budget.</a:t>
            </a:r>
            <a:endParaRPr/>
          </a:p>
          <a:p>
            <a:pPr indent="-317500" lvl="0" marL="457200" rtl="0" algn="l">
              <a:lnSpc>
                <a:spcPct val="115000"/>
              </a:lnSpc>
              <a:spcBef>
                <a:spcPts val="0"/>
              </a:spcBef>
              <a:spcAft>
                <a:spcPts val="0"/>
              </a:spcAft>
              <a:buClr>
                <a:srgbClr val="000000"/>
              </a:buClr>
              <a:buSzPts val="1400"/>
              <a:buFont typeface="Arial"/>
              <a:buChar char="●"/>
            </a:pPr>
            <a:r>
              <a:rPr lang="en"/>
              <a:t>Anti-theft Alarm.</a:t>
            </a:r>
            <a:endParaRPr/>
          </a:p>
          <a:p>
            <a:pPr indent="-317500" lvl="0" marL="457200" rtl="0" algn="l">
              <a:lnSpc>
                <a:spcPct val="150000"/>
              </a:lnSpc>
              <a:spcBef>
                <a:spcPts val="0"/>
              </a:spcBef>
              <a:spcAft>
                <a:spcPts val="0"/>
              </a:spcAft>
              <a:buClr>
                <a:srgbClr val="000000"/>
              </a:buClr>
              <a:buSzPts val="1400"/>
              <a:buFont typeface="Arial"/>
              <a:buChar char="●"/>
            </a:pPr>
            <a:r>
              <a:rPr lang="en">
                <a:highlight>
                  <a:srgbClr val="FFFFFF"/>
                </a:highlight>
              </a:rPr>
              <a:t>A potential solution to the problem was built.</a:t>
            </a:r>
            <a:endParaRPr>
              <a:highlight>
                <a:srgbClr val="FFFFFF"/>
              </a:highlight>
            </a:endParaRPr>
          </a:p>
          <a:p>
            <a:pPr indent="-317500" lvl="0" marL="457200" rtl="0" algn="l">
              <a:lnSpc>
                <a:spcPct val="150000"/>
              </a:lnSpc>
              <a:spcBef>
                <a:spcPts val="0"/>
              </a:spcBef>
              <a:spcAft>
                <a:spcPts val="0"/>
              </a:spcAft>
              <a:buClr>
                <a:srgbClr val="000000"/>
              </a:buClr>
              <a:buSzPts val="1400"/>
              <a:buFont typeface="Arial"/>
              <a:buChar char="●"/>
            </a:pPr>
            <a:r>
              <a:rPr lang="en">
                <a:highlight>
                  <a:srgbClr val="FFFFFF"/>
                </a:highlight>
              </a:rPr>
              <a:t>Basic Solution for the cashier was also built.</a:t>
            </a:r>
            <a:endParaRPr>
              <a:highlight>
                <a:srgbClr val="FFFFFF"/>
              </a:highlight>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67" name="Google Shape;167;p17"/>
          <p:cNvPicPr preferRelativeResize="0"/>
          <p:nvPr/>
        </p:nvPicPr>
        <p:blipFill>
          <a:blip r:embed="rId3">
            <a:alphaModFix/>
          </a:blip>
          <a:stretch>
            <a:fillRect/>
          </a:stretch>
        </p:blipFill>
        <p:spPr>
          <a:xfrm>
            <a:off x="1480086" y="228600"/>
            <a:ext cx="5813824" cy="1189550"/>
          </a:xfrm>
          <a:prstGeom prst="rect">
            <a:avLst/>
          </a:prstGeom>
          <a:noFill/>
          <a:ln>
            <a:noFill/>
          </a:ln>
        </p:spPr>
      </p:pic>
      <p:pic>
        <p:nvPicPr>
          <p:cNvPr id="168" name="Google Shape;168;p17"/>
          <p:cNvPicPr preferRelativeResize="0"/>
          <p:nvPr/>
        </p:nvPicPr>
        <p:blipFill>
          <a:blip r:embed="rId4">
            <a:alphaModFix/>
          </a:blip>
          <a:stretch>
            <a:fillRect/>
          </a:stretch>
        </p:blipFill>
        <p:spPr>
          <a:xfrm>
            <a:off x="217249" y="4503900"/>
            <a:ext cx="1816550" cy="45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67350" y="1575250"/>
            <a:ext cx="4689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u="sng">
                <a:solidFill>
                  <a:srgbClr val="4A86E8"/>
                </a:solidFill>
              </a:rPr>
              <a:t>WHAT MISSED IN PROJECT?</a:t>
            </a:r>
            <a:endParaRPr sz="2600" u="sng">
              <a:solidFill>
                <a:srgbClr val="4A86E8"/>
              </a:solidFill>
            </a:endParaRPr>
          </a:p>
        </p:txBody>
      </p:sp>
      <p:sp>
        <p:nvSpPr>
          <p:cNvPr id="174" name="Google Shape;174;p18"/>
          <p:cNvSpPr txBox="1"/>
          <p:nvPr>
            <p:ph idx="1" type="body"/>
          </p:nvPr>
        </p:nvSpPr>
        <p:spPr>
          <a:xfrm>
            <a:off x="205675" y="2190200"/>
            <a:ext cx="8658600" cy="2412600"/>
          </a:xfrm>
          <a:prstGeom prst="rect">
            <a:avLst/>
          </a:prstGeom>
        </p:spPr>
        <p:txBody>
          <a:bodyPr anchorCtr="0" anchor="t" bIns="91425" lIns="91425" spcFirstLastPara="1" rIns="91425" wrap="square" tIns="91425">
            <a:noAutofit/>
          </a:bodyPr>
          <a:lstStyle/>
          <a:p>
            <a:pPr indent="0" lvl="0" marL="0" rtl="0" algn="l">
              <a:lnSpc>
                <a:spcPct val="99583"/>
              </a:lnSpc>
              <a:spcBef>
                <a:spcPts val="0"/>
              </a:spcBef>
              <a:spcAft>
                <a:spcPts val="0"/>
              </a:spcAft>
              <a:buNone/>
            </a:pPr>
            <a:r>
              <a:rPr b="1" lang="en" sz="1400">
                <a:solidFill>
                  <a:srgbClr val="333333"/>
                </a:solidFill>
                <a:latin typeface="Arial"/>
                <a:ea typeface="Arial"/>
                <a:cs typeface="Arial"/>
                <a:sym typeface="Arial"/>
              </a:rPr>
              <a:t>The following things could be done in  project:</a:t>
            </a:r>
            <a:endParaRPr b="1" sz="1400">
              <a:solidFill>
                <a:srgbClr val="333333"/>
              </a:solidFill>
              <a:latin typeface="Arial"/>
              <a:ea typeface="Arial"/>
              <a:cs typeface="Arial"/>
              <a:sym typeface="Arial"/>
            </a:endParaRPr>
          </a:p>
          <a:p>
            <a:pPr indent="0" lvl="0" marL="0" rtl="0" algn="l">
              <a:lnSpc>
                <a:spcPct val="99583"/>
              </a:lnSpc>
              <a:spcBef>
                <a:spcPts val="200"/>
              </a:spcBef>
              <a:spcAft>
                <a:spcPts val="0"/>
              </a:spcAft>
              <a:buNone/>
            </a:pPr>
            <a:r>
              <a:t/>
            </a:r>
            <a:endParaRPr sz="1400">
              <a:solidFill>
                <a:srgbClr val="333333"/>
              </a:solidFill>
              <a:latin typeface="Arial"/>
              <a:ea typeface="Arial"/>
              <a:cs typeface="Arial"/>
              <a:sym typeface="Arial"/>
            </a:endParaRPr>
          </a:p>
          <a:p>
            <a:pPr indent="-317500" lvl="0" marL="749300" rtl="0" algn="l">
              <a:lnSpc>
                <a:spcPct val="150000"/>
              </a:lnSpc>
              <a:spcBef>
                <a:spcPts val="200"/>
              </a:spcBef>
              <a:spcAft>
                <a:spcPts val="0"/>
              </a:spcAft>
              <a:buClr>
                <a:srgbClr val="333333"/>
              </a:buClr>
              <a:buSzPts val="1400"/>
              <a:buFont typeface="Arial"/>
              <a:buChar char="●"/>
            </a:pPr>
            <a:r>
              <a:rPr lang="en" sz="1400">
                <a:solidFill>
                  <a:srgbClr val="333333"/>
                </a:solidFill>
                <a:latin typeface="Arial"/>
                <a:ea typeface="Arial"/>
                <a:cs typeface="Arial"/>
                <a:sym typeface="Arial"/>
              </a:rPr>
              <a:t>Real hardware design issues in the Cart.</a:t>
            </a:r>
            <a:endParaRPr sz="1400">
              <a:solidFill>
                <a:srgbClr val="000000"/>
              </a:solidFill>
              <a:latin typeface="Arial"/>
              <a:ea typeface="Arial"/>
              <a:cs typeface="Arial"/>
              <a:sym typeface="Arial"/>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Conducted a survey with supermarts to discuss the issues with your solution.</a:t>
            </a:r>
            <a:endParaRPr sz="1400">
              <a:solidFill>
                <a:srgbClr val="000000"/>
              </a:solidFill>
              <a:latin typeface="Arial"/>
              <a:ea typeface="Arial"/>
              <a:cs typeface="Arial"/>
              <a:sym typeface="Arial"/>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Solved the issue of theft and reduce the risk factors.</a:t>
            </a:r>
            <a:endParaRPr sz="1400">
              <a:solidFill>
                <a:srgbClr val="000000"/>
              </a:solidFill>
              <a:latin typeface="Arial"/>
              <a:ea typeface="Arial"/>
              <a:cs typeface="Arial"/>
              <a:sym typeface="Arial"/>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Transferring data from the cart to a cashier where there were more than one cashier.</a:t>
            </a:r>
            <a:endParaRPr sz="1400">
              <a:solidFill>
                <a:srgbClr val="000000"/>
              </a:solidFill>
              <a:latin typeface="Arial"/>
              <a:ea typeface="Arial"/>
              <a:cs typeface="Arial"/>
              <a:sym typeface="Arial"/>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Integrated your system with a real life system.</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600"/>
          </a:p>
        </p:txBody>
      </p:sp>
      <p:pic>
        <p:nvPicPr>
          <p:cNvPr id="175" name="Google Shape;175;p18"/>
          <p:cNvPicPr preferRelativeResize="0"/>
          <p:nvPr/>
        </p:nvPicPr>
        <p:blipFill>
          <a:blip r:embed="rId3">
            <a:alphaModFix/>
          </a:blip>
          <a:stretch>
            <a:fillRect/>
          </a:stretch>
        </p:blipFill>
        <p:spPr>
          <a:xfrm>
            <a:off x="1480086" y="228600"/>
            <a:ext cx="5813824" cy="1189550"/>
          </a:xfrm>
          <a:prstGeom prst="rect">
            <a:avLst/>
          </a:prstGeom>
          <a:noFill/>
          <a:ln>
            <a:noFill/>
          </a:ln>
        </p:spPr>
      </p:pic>
      <p:pic>
        <p:nvPicPr>
          <p:cNvPr id="176" name="Google Shape;176;p18"/>
          <p:cNvPicPr preferRelativeResize="0"/>
          <p:nvPr/>
        </p:nvPicPr>
        <p:blipFill>
          <a:blip r:embed="rId4">
            <a:alphaModFix/>
          </a:blip>
          <a:stretch>
            <a:fillRect/>
          </a:stretch>
        </p:blipFill>
        <p:spPr>
          <a:xfrm>
            <a:off x="205674" y="4503900"/>
            <a:ext cx="1816550" cy="45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279925" y="1674625"/>
            <a:ext cx="4515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u="sng">
                <a:solidFill>
                  <a:srgbClr val="4A86E8"/>
                </a:solidFill>
              </a:rPr>
              <a:t>FUTURE IMPROVEMENTS:</a:t>
            </a:r>
            <a:endParaRPr sz="2600" u="sng">
              <a:solidFill>
                <a:srgbClr val="4A86E8"/>
              </a:solidFill>
            </a:endParaRPr>
          </a:p>
        </p:txBody>
      </p:sp>
      <p:sp>
        <p:nvSpPr>
          <p:cNvPr id="182" name="Google Shape;182;p19"/>
          <p:cNvSpPr txBox="1"/>
          <p:nvPr>
            <p:ph idx="1" type="body"/>
          </p:nvPr>
        </p:nvSpPr>
        <p:spPr>
          <a:xfrm>
            <a:off x="195600" y="2181750"/>
            <a:ext cx="8752800" cy="2176200"/>
          </a:xfrm>
          <a:prstGeom prst="rect">
            <a:avLst/>
          </a:prstGeom>
        </p:spPr>
        <p:txBody>
          <a:bodyPr anchorCtr="0" anchor="t" bIns="91425" lIns="91425" spcFirstLastPara="1" rIns="91425" wrap="square" tIns="91425">
            <a:noAutofit/>
          </a:bodyPr>
          <a:lstStyle/>
          <a:p>
            <a:pPr indent="0" lvl="0" marL="0" rtl="0" algn="l">
              <a:lnSpc>
                <a:spcPct val="99583"/>
              </a:lnSpc>
              <a:spcBef>
                <a:spcPts val="0"/>
              </a:spcBef>
              <a:spcAft>
                <a:spcPts val="0"/>
              </a:spcAft>
              <a:buNone/>
            </a:pPr>
            <a:r>
              <a:rPr b="1" lang="en" sz="1400">
                <a:solidFill>
                  <a:srgbClr val="333333"/>
                </a:solidFill>
                <a:latin typeface="Arial"/>
                <a:ea typeface="Arial"/>
                <a:cs typeface="Arial"/>
                <a:sym typeface="Arial"/>
              </a:rPr>
              <a:t>The following things could be done in future to improve project:</a:t>
            </a:r>
            <a:endParaRPr b="1" sz="1400">
              <a:solidFill>
                <a:srgbClr val="333333"/>
              </a:solidFill>
              <a:latin typeface="Arial"/>
              <a:ea typeface="Arial"/>
              <a:cs typeface="Arial"/>
              <a:sym typeface="Arial"/>
            </a:endParaRPr>
          </a:p>
          <a:p>
            <a:pPr indent="0" lvl="0" marL="0" rtl="0" algn="l">
              <a:lnSpc>
                <a:spcPct val="99583"/>
              </a:lnSpc>
              <a:spcBef>
                <a:spcPts val="200"/>
              </a:spcBef>
              <a:spcAft>
                <a:spcPts val="0"/>
              </a:spcAft>
              <a:buNone/>
            </a:pPr>
            <a:r>
              <a:t/>
            </a:r>
            <a:endParaRPr sz="1400">
              <a:solidFill>
                <a:srgbClr val="333333"/>
              </a:solidFill>
              <a:latin typeface="Arial"/>
              <a:ea typeface="Arial"/>
              <a:cs typeface="Arial"/>
              <a:sym typeface="Arial"/>
            </a:endParaRPr>
          </a:p>
          <a:p>
            <a:pPr indent="-317500" lvl="0" marL="749300" rtl="0" algn="l">
              <a:lnSpc>
                <a:spcPct val="150000"/>
              </a:lnSpc>
              <a:spcBef>
                <a:spcPts val="200"/>
              </a:spcBef>
              <a:spcAft>
                <a:spcPts val="0"/>
              </a:spcAft>
              <a:buClr>
                <a:srgbClr val="333333"/>
              </a:buClr>
              <a:buSzPts val="1400"/>
              <a:buFont typeface="Arial"/>
              <a:buChar char="●"/>
            </a:pPr>
            <a:r>
              <a:rPr lang="en" sz="1400">
                <a:solidFill>
                  <a:srgbClr val="333333"/>
                </a:solidFill>
                <a:latin typeface="Arial"/>
                <a:ea typeface="Arial"/>
                <a:cs typeface="Arial"/>
                <a:sym typeface="Arial"/>
              </a:rPr>
              <a:t>The Automatic Shopping Cart  system can be improved with the advancement of technology.</a:t>
            </a:r>
            <a:endParaRPr sz="1400">
              <a:solidFill>
                <a:srgbClr val="333333"/>
              </a:solidFill>
              <a:latin typeface="Arial"/>
              <a:ea typeface="Arial"/>
              <a:cs typeface="Arial"/>
              <a:sym typeface="Arial"/>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Integration with a real super mart.</a:t>
            </a:r>
            <a:endParaRPr sz="1400">
              <a:solidFill>
                <a:srgbClr val="000000"/>
              </a:solidFill>
              <a:latin typeface="Calibri"/>
              <a:ea typeface="Calibri"/>
              <a:cs typeface="Calibri"/>
              <a:sym typeface="Calibri"/>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Addressed real hardware design issues in the Cart. </a:t>
            </a:r>
            <a:endParaRPr sz="1400">
              <a:solidFill>
                <a:srgbClr val="000000"/>
              </a:solidFill>
              <a:latin typeface="Calibri"/>
              <a:ea typeface="Calibri"/>
              <a:cs typeface="Calibri"/>
              <a:sym typeface="Calibri"/>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If you  solved the issue of theft and reduce the risk factors in anti theft alarm.</a:t>
            </a:r>
            <a:endParaRPr sz="1400">
              <a:solidFill>
                <a:srgbClr val="000000"/>
              </a:solidFill>
              <a:latin typeface="Calibri"/>
              <a:ea typeface="Calibri"/>
              <a:cs typeface="Calibri"/>
              <a:sym typeface="Calibri"/>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if you have solved the issue of transferring data from the cart to a cashier where there were more than one cashier with different solution.</a:t>
            </a:r>
            <a:endParaRPr sz="1400">
              <a:solidFill>
                <a:srgbClr val="333333"/>
              </a:solidFill>
              <a:latin typeface="Arial"/>
              <a:ea typeface="Arial"/>
              <a:cs typeface="Arial"/>
              <a:sym typeface="Arial"/>
            </a:endParaRPr>
          </a:p>
          <a:p>
            <a:pPr indent="-317500" lvl="0" marL="749300" rtl="0" algn="l">
              <a:lnSpc>
                <a:spcPct val="150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if you integrate your system with a real life system.</a:t>
            </a:r>
            <a:endParaRPr sz="1400">
              <a:solidFill>
                <a:srgbClr val="000000"/>
              </a:solidFill>
              <a:latin typeface="Calibri"/>
              <a:ea typeface="Calibri"/>
              <a:cs typeface="Calibri"/>
              <a:sym typeface="Calibri"/>
            </a:endParaRPr>
          </a:p>
          <a:p>
            <a:pPr indent="0" lvl="0" marL="0" rtl="0" algn="l">
              <a:spcBef>
                <a:spcPts val="0"/>
              </a:spcBef>
              <a:spcAft>
                <a:spcPts val="1600"/>
              </a:spcAft>
              <a:buNone/>
            </a:pPr>
            <a:r>
              <a:t/>
            </a:r>
            <a:endParaRPr sz="1400"/>
          </a:p>
        </p:txBody>
      </p:sp>
      <p:pic>
        <p:nvPicPr>
          <p:cNvPr id="183" name="Google Shape;183;p19"/>
          <p:cNvPicPr preferRelativeResize="0"/>
          <p:nvPr/>
        </p:nvPicPr>
        <p:blipFill>
          <a:blip r:embed="rId3">
            <a:alphaModFix/>
          </a:blip>
          <a:stretch>
            <a:fillRect/>
          </a:stretch>
        </p:blipFill>
        <p:spPr>
          <a:xfrm>
            <a:off x="1480086" y="228600"/>
            <a:ext cx="5813824" cy="1189550"/>
          </a:xfrm>
          <a:prstGeom prst="rect">
            <a:avLst/>
          </a:prstGeom>
          <a:noFill/>
          <a:ln>
            <a:noFill/>
          </a:ln>
        </p:spPr>
      </p:pic>
      <p:pic>
        <p:nvPicPr>
          <p:cNvPr id="184" name="Google Shape;184;p19"/>
          <p:cNvPicPr preferRelativeResize="0"/>
          <p:nvPr/>
        </p:nvPicPr>
        <p:blipFill>
          <a:blip r:embed="rId4">
            <a:alphaModFix/>
          </a:blip>
          <a:stretch>
            <a:fillRect/>
          </a:stretch>
        </p:blipFill>
        <p:spPr>
          <a:xfrm>
            <a:off x="7131849" y="4514425"/>
            <a:ext cx="1816550" cy="45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