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9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0F2D-AA1B-4379-8064-30DCAA60BF4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9D73BBF0-BE70-4CAD-88CB-BC2D11EBF4C4}">
      <dgm:prSet phldrT="[Text]" custT="1"/>
      <dgm:spPr/>
      <dgm:t>
        <a:bodyPr/>
        <a:lstStyle/>
        <a:p>
          <a:pPr algn="l"/>
          <a:r>
            <a:rPr lang="en-US" sz="1050" dirty="0"/>
            <a:t>Taha Hassan</a:t>
          </a:r>
          <a:br>
            <a:rPr lang="en-US" sz="1050" dirty="0"/>
          </a:br>
          <a:r>
            <a:rPr lang="en-US" sz="1050" dirty="0"/>
            <a:t>21K-4680</a:t>
          </a:r>
          <a:br>
            <a:rPr lang="en-US" sz="1050" dirty="0"/>
          </a:br>
          <a:r>
            <a:rPr lang="en-US" sz="1050" dirty="0"/>
            <a:t>0315-2305271</a:t>
          </a:r>
          <a:endParaRPr lang="LID4096" sz="1050" dirty="0"/>
        </a:p>
      </dgm:t>
    </dgm:pt>
    <dgm:pt modelId="{0F62E94E-8533-449C-8338-33ADA96DF0CB}" type="parTrans" cxnId="{AFF9FBB3-F762-4D5D-9EE8-1987576D3D55}">
      <dgm:prSet/>
      <dgm:spPr/>
      <dgm:t>
        <a:bodyPr/>
        <a:lstStyle/>
        <a:p>
          <a:endParaRPr lang="LID4096"/>
        </a:p>
      </dgm:t>
    </dgm:pt>
    <dgm:pt modelId="{B635D593-E6FF-4574-91A8-64D836AC5DE4}" type="sibTrans" cxnId="{AFF9FBB3-F762-4D5D-9EE8-1987576D3D5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LID4096"/>
        </a:p>
      </dgm:t>
      <dgm:extLst>
        <a:ext uri="{E40237B7-FDA0-4F09-8148-C483321AD2D9}">
          <dgm14:cNvPr xmlns:dgm14="http://schemas.microsoft.com/office/drawing/2010/diagram" id="0" name="" descr="Profile photo of Taha Hassan">
            <a:extLst>
              <a:ext uri="{FF2B5EF4-FFF2-40B4-BE49-F238E27FC236}">
                <a16:creationId xmlns:a16="http://schemas.microsoft.com/office/drawing/2014/main" id="{3061B055-72F3-5C59-C99A-E7FE44E6E9CA}"/>
              </a:ext>
            </a:extLst>
          </dgm14:cNvPr>
        </a:ext>
      </dgm:extLst>
    </dgm:pt>
    <dgm:pt modelId="{5BED2A45-39F1-4625-A75C-A8EF181345CC}" type="pres">
      <dgm:prSet presAssocID="{B8D10F2D-AA1B-4379-8064-30DCAA60BF4F}" presName="Name0" presStyleCnt="0">
        <dgm:presLayoutVars>
          <dgm:chMax val="7"/>
          <dgm:chPref val="7"/>
          <dgm:dir/>
        </dgm:presLayoutVars>
      </dgm:prSet>
      <dgm:spPr/>
    </dgm:pt>
    <dgm:pt modelId="{93C0B50A-C030-47AC-9414-8FE271833F28}" type="pres">
      <dgm:prSet presAssocID="{9D73BBF0-BE70-4CAD-88CB-BC2D11EBF4C4}" presName="parTx1" presStyleLbl="node1" presStyleIdx="0" presStyleCnt="1" custScaleX="84079" custScaleY="64324" custLinFactNeighborX="-7391" custLinFactNeighborY="-3794"/>
      <dgm:spPr/>
    </dgm:pt>
    <dgm:pt modelId="{67235D45-58C1-49E0-A10F-1F7ED27ED99D}" type="pres">
      <dgm:prSet presAssocID="{B635D593-E6FF-4574-91A8-64D836AC5DE4}" presName="picture1" presStyleCnt="0"/>
      <dgm:spPr/>
    </dgm:pt>
    <dgm:pt modelId="{7E19C67C-FA55-4189-A8B4-90C5AF7A6A85}" type="pres">
      <dgm:prSet presAssocID="{B635D593-E6FF-4574-91A8-64D836AC5DE4}" presName="imageRepeatNode" presStyleLbl="fgImgPlace1" presStyleIdx="0" presStyleCnt="1"/>
      <dgm:spPr/>
    </dgm:pt>
  </dgm:ptLst>
  <dgm:cxnLst>
    <dgm:cxn modelId="{40798126-5C37-4E3A-A61D-7B0D742987BC}" type="presOf" srcId="{B8D10F2D-AA1B-4379-8064-30DCAA60BF4F}" destId="{5BED2A45-39F1-4625-A75C-A8EF181345CC}" srcOrd="0" destOrd="0" presId="urn:microsoft.com/office/officeart/2008/layout/AscendingPictureAccentProcess"/>
    <dgm:cxn modelId="{9272D68F-F8EA-41AB-B351-C90CB11686FB}" type="presOf" srcId="{9D73BBF0-BE70-4CAD-88CB-BC2D11EBF4C4}" destId="{93C0B50A-C030-47AC-9414-8FE271833F28}" srcOrd="0" destOrd="0" presId="urn:microsoft.com/office/officeart/2008/layout/AscendingPictureAccentProcess"/>
    <dgm:cxn modelId="{E8665798-5488-47BC-9F14-58C825E85EC7}" type="presOf" srcId="{B635D593-E6FF-4574-91A8-64D836AC5DE4}" destId="{7E19C67C-FA55-4189-A8B4-90C5AF7A6A85}" srcOrd="0" destOrd="0" presId="urn:microsoft.com/office/officeart/2008/layout/AscendingPictureAccentProcess"/>
    <dgm:cxn modelId="{AFF9FBB3-F762-4D5D-9EE8-1987576D3D55}" srcId="{B8D10F2D-AA1B-4379-8064-30DCAA60BF4F}" destId="{9D73BBF0-BE70-4CAD-88CB-BC2D11EBF4C4}" srcOrd="0" destOrd="0" parTransId="{0F62E94E-8533-449C-8338-33ADA96DF0CB}" sibTransId="{B635D593-E6FF-4574-91A8-64D836AC5DE4}"/>
    <dgm:cxn modelId="{917F26DF-94F8-4134-BB97-DF5D97460B92}" type="presParOf" srcId="{5BED2A45-39F1-4625-A75C-A8EF181345CC}" destId="{93C0B50A-C030-47AC-9414-8FE271833F28}" srcOrd="0" destOrd="0" presId="urn:microsoft.com/office/officeart/2008/layout/AscendingPictureAccentProcess"/>
    <dgm:cxn modelId="{C4A55DD0-DB6A-4625-92F2-2B2FA9FD6B90}" type="presParOf" srcId="{5BED2A45-39F1-4625-A75C-A8EF181345CC}" destId="{67235D45-58C1-49E0-A10F-1F7ED27ED99D}" srcOrd="1" destOrd="0" presId="urn:microsoft.com/office/officeart/2008/layout/AscendingPictureAccentProcess"/>
    <dgm:cxn modelId="{1BECEC23-D747-44F7-A056-B85608A356E2}" type="presParOf" srcId="{67235D45-58C1-49E0-A10F-1F7ED27ED99D}" destId="{7E19C67C-FA55-4189-A8B4-90C5AF7A6A8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721C5-BD55-405F-98A7-E6D3D3D1FF79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8EB5EC4F-2EAC-40BB-990E-8D203D5CF428}">
      <dgm:prSet phldrT="[Text]" custT="1"/>
      <dgm:spPr>
        <a:solidFill>
          <a:srgbClr val="4285F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04273" tIns="41910" rIns="41910" bIns="41910" numCol="1" spcCol="1270" anchor="ctr" anchorCtr="0"/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          Ahmed Ali</a:t>
          </a:r>
          <a:b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</a:br>
          <a: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          21K-3212</a:t>
          </a:r>
          <a:b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</a:br>
          <a: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          0335-2149666</a:t>
          </a:r>
          <a:endParaRPr lang="LID4096" sz="105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46611E44-7216-4B2D-90EF-97F102347CE1}" type="parTrans" cxnId="{D93D0A16-50BB-47B9-826E-EEA4143A9F51}">
      <dgm:prSet/>
      <dgm:spPr/>
      <dgm:t>
        <a:bodyPr/>
        <a:lstStyle/>
        <a:p>
          <a:endParaRPr lang="LID4096"/>
        </a:p>
      </dgm:t>
    </dgm:pt>
    <dgm:pt modelId="{161CBF36-F745-4AAD-8A22-1E5FAC05AE28}" type="sibTrans" cxnId="{D93D0A16-50BB-47B9-826E-EEA4143A9F5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LID4096"/>
        </a:p>
      </dgm:t>
      <dgm:extLst>
        <a:ext uri="{E40237B7-FDA0-4F09-8148-C483321AD2D9}">
          <dgm14:cNvPr xmlns:dgm14="http://schemas.microsoft.com/office/drawing/2010/diagram" id="0" name="" descr="profile image">
            <a:extLst>
              <a:ext uri="{FF2B5EF4-FFF2-40B4-BE49-F238E27FC236}">
                <a16:creationId xmlns:a16="http://schemas.microsoft.com/office/drawing/2014/main" id="{DE433ECE-E9EF-2F81-0483-494767467294}"/>
              </a:ext>
            </a:extLst>
          </dgm14:cNvPr>
        </a:ext>
      </dgm:extLst>
    </dgm:pt>
    <dgm:pt modelId="{54AA5015-2B31-4DB7-8E20-876498C073AE}" type="pres">
      <dgm:prSet presAssocID="{7F3721C5-BD55-405F-98A7-E6D3D3D1FF79}" presName="Name0" presStyleCnt="0">
        <dgm:presLayoutVars>
          <dgm:chMax val="7"/>
          <dgm:chPref val="7"/>
          <dgm:dir val="rev"/>
        </dgm:presLayoutVars>
      </dgm:prSet>
      <dgm:spPr/>
    </dgm:pt>
    <dgm:pt modelId="{936DE7AE-7C79-487B-AF16-C15AA2016FE1}" type="pres">
      <dgm:prSet presAssocID="{8EB5EC4F-2EAC-40BB-990E-8D203D5CF428}" presName="parTx1" presStyleLbl="node1" presStyleIdx="0" presStyleCnt="1" custScaleX="95855" custScaleY="73386" custLinFactNeighborX="3689" custLinFactNeighborY="-10501"/>
      <dgm:spPr>
        <a:xfrm>
          <a:off x="127966" y="1946968"/>
          <a:ext cx="2404862" cy="356613"/>
        </a:xfrm>
        <a:prstGeom prst="roundRect">
          <a:avLst/>
        </a:prstGeom>
      </dgm:spPr>
    </dgm:pt>
    <dgm:pt modelId="{4A8CF3C2-7121-4B56-A735-5C421CC9C812}" type="pres">
      <dgm:prSet presAssocID="{161CBF36-F745-4AAD-8A22-1E5FAC05AE28}" presName="picture1" presStyleCnt="0"/>
      <dgm:spPr/>
    </dgm:pt>
    <dgm:pt modelId="{57C5E5D3-78CD-4092-A231-D5CB672DA662}" type="pres">
      <dgm:prSet presAssocID="{161CBF36-F745-4AAD-8A22-1E5FAC05AE28}" presName="imageRepeatNode" presStyleLbl="fgImgPlace1" presStyleIdx="0" presStyleCnt="1" custScaleX="113989" custScaleY="113972"/>
      <dgm:spPr/>
    </dgm:pt>
  </dgm:ptLst>
  <dgm:cxnLst>
    <dgm:cxn modelId="{D93D0A16-50BB-47B9-826E-EEA4143A9F51}" srcId="{7F3721C5-BD55-405F-98A7-E6D3D3D1FF79}" destId="{8EB5EC4F-2EAC-40BB-990E-8D203D5CF428}" srcOrd="0" destOrd="0" parTransId="{46611E44-7216-4B2D-90EF-97F102347CE1}" sibTransId="{161CBF36-F745-4AAD-8A22-1E5FAC05AE28}"/>
    <dgm:cxn modelId="{51A7FF1A-2A3B-4254-A4FA-C9E8D54CA38F}" type="presOf" srcId="{8EB5EC4F-2EAC-40BB-990E-8D203D5CF428}" destId="{936DE7AE-7C79-487B-AF16-C15AA2016FE1}" srcOrd="0" destOrd="0" presId="urn:microsoft.com/office/officeart/2008/layout/AscendingPictureAccentProcess"/>
    <dgm:cxn modelId="{2455A468-7390-4577-86A7-FB13E0B58253}" type="presOf" srcId="{7F3721C5-BD55-405F-98A7-E6D3D3D1FF79}" destId="{54AA5015-2B31-4DB7-8E20-876498C073AE}" srcOrd="0" destOrd="0" presId="urn:microsoft.com/office/officeart/2008/layout/AscendingPictureAccentProcess"/>
    <dgm:cxn modelId="{B7C3AA8F-5EF1-421D-A182-88A55401BF6E}" type="presOf" srcId="{161CBF36-F745-4AAD-8A22-1E5FAC05AE28}" destId="{57C5E5D3-78CD-4092-A231-D5CB672DA662}" srcOrd="0" destOrd="0" presId="urn:microsoft.com/office/officeart/2008/layout/AscendingPictureAccentProcess"/>
    <dgm:cxn modelId="{BA1F2457-C67D-4E4E-BA70-108EE6287344}" type="presParOf" srcId="{54AA5015-2B31-4DB7-8E20-876498C073AE}" destId="{936DE7AE-7C79-487B-AF16-C15AA2016FE1}" srcOrd="0" destOrd="0" presId="urn:microsoft.com/office/officeart/2008/layout/AscendingPictureAccentProcess"/>
    <dgm:cxn modelId="{33632421-AAD6-4C80-B1C3-B810CBAB308C}" type="presParOf" srcId="{54AA5015-2B31-4DB7-8E20-876498C073AE}" destId="{4A8CF3C2-7121-4B56-A735-5C421CC9C812}" srcOrd="1" destOrd="0" presId="urn:microsoft.com/office/officeart/2008/layout/AscendingPictureAccentProcess"/>
    <dgm:cxn modelId="{771051E8-79D5-4548-90BE-FE5E8B5C20ED}" type="presParOf" srcId="{4A8CF3C2-7121-4B56-A735-5C421CC9C812}" destId="{57C5E5D3-78CD-4092-A231-D5CB672DA66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B21578-08FD-489F-9EAC-AADBEB744EC6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5BE8DBC6-1482-4315-93A2-ECDB470F3386}">
      <dgm:prSet phldrT="[Text]" custT="1"/>
      <dgm:spPr/>
      <dgm:t>
        <a:bodyPr/>
        <a:lstStyle/>
        <a:p>
          <a: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Shayan</a:t>
          </a:r>
          <a:r>
            <a:rPr lang="en-US" sz="700" kern="1200" dirty="0"/>
            <a:t> </a:t>
          </a:r>
          <a:r>
            <a:rPr lang="en-US" sz="1050" kern="1200" dirty="0"/>
            <a:t>Haider</a:t>
          </a:r>
          <a:br>
            <a:rPr lang="en-US" sz="1050" kern="1200" dirty="0"/>
          </a:br>
          <a:r>
            <a:rPr lang="en-US" sz="1050" kern="1200" dirty="0"/>
            <a:t>21K-3211</a:t>
          </a:r>
          <a:br>
            <a:rPr lang="en-US" sz="1050" kern="1200" dirty="0"/>
          </a:br>
          <a:r>
            <a:rPr lang="en-US" sz="1050" kern="1200" dirty="0"/>
            <a:t>0335-3604985</a:t>
          </a:r>
        </a:p>
      </dgm:t>
    </dgm:pt>
    <dgm:pt modelId="{8F0283E8-E75F-4E33-94D0-942AE989177C}" type="sibTrans" cxnId="{AA0C82EB-1A56-4F7F-B3FD-C14A8F02C2C9}">
      <dgm:prSet/>
      <dgm:spPr>
        <a:blipFill>
          <a:blip xmlns:r="http://schemas.openxmlformats.org/officeDocument/2006/relationships" r:embed="rId1"/>
          <a:srcRect/>
          <a:stretch>
            <a:fillRect t="-3000" b="-3000"/>
          </a:stretch>
        </a:blipFill>
      </dgm:spPr>
      <dgm:t>
        <a:bodyPr/>
        <a:lstStyle/>
        <a:p>
          <a:endParaRPr lang="LID4096"/>
        </a:p>
      </dgm:t>
    </dgm:pt>
    <dgm:pt modelId="{F92A7678-564A-49E6-981C-765342E74867}" type="parTrans" cxnId="{AA0C82EB-1A56-4F7F-B3FD-C14A8F02C2C9}">
      <dgm:prSet/>
      <dgm:spPr/>
      <dgm:t>
        <a:bodyPr/>
        <a:lstStyle/>
        <a:p>
          <a:endParaRPr lang="LID4096"/>
        </a:p>
      </dgm:t>
    </dgm:pt>
    <dgm:pt modelId="{FD78DDFC-295F-48DD-A493-22B8DBD4D69C}" type="pres">
      <dgm:prSet presAssocID="{BBB21578-08FD-489F-9EAC-AADBEB744EC6}" presName="Name0" presStyleCnt="0">
        <dgm:presLayoutVars>
          <dgm:chMax val="7"/>
          <dgm:chPref val="7"/>
          <dgm:dir/>
        </dgm:presLayoutVars>
      </dgm:prSet>
      <dgm:spPr/>
    </dgm:pt>
    <dgm:pt modelId="{F5CB1372-34F7-4F5E-A089-F421A7086759}" type="pres">
      <dgm:prSet presAssocID="{5BE8DBC6-1482-4315-93A2-ECDB470F3386}" presName="parTx1" presStyleLbl="node1" presStyleIdx="0" presStyleCnt="1" custScaleX="77030" custScaleY="58974" custLinFactNeighborX="-28782" custLinFactNeighborY="9876"/>
      <dgm:spPr/>
    </dgm:pt>
    <dgm:pt modelId="{14C20F4E-C4FB-4800-AA23-630ECE73BAC2}" type="pres">
      <dgm:prSet presAssocID="{8F0283E8-E75F-4E33-94D0-942AE989177C}" presName="picture1" presStyleCnt="0"/>
      <dgm:spPr/>
    </dgm:pt>
    <dgm:pt modelId="{B4CB9D92-E502-42B0-AB0A-F5D5779ACDF6}" type="pres">
      <dgm:prSet presAssocID="{8F0283E8-E75F-4E33-94D0-942AE989177C}" presName="imageRepeatNode" presStyleLbl="fgImgPlace1" presStyleIdx="0" presStyleCnt="1" custScaleX="91603" custScaleY="91589" custLinFactNeighborX="-37609" custLinFactNeighborY="15855"/>
      <dgm:spPr/>
    </dgm:pt>
  </dgm:ptLst>
  <dgm:cxnLst>
    <dgm:cxn modelId="{EBA3A77D-3806-4BBE-88FF-C4ABA630220D}" type="presOf" srcId="{BBB21578-08FD-489F-9EAC-AADBEB744EC6}" destId="{FD78DDFC-295F-48DD-A493-22B8DBD4D69C}" srcOrd="0" destOrd="0" presId="urn:microsoft.com/office/officeart/2008/layout/AscendingPictureAccentProcess"/>
    <dgm:cxn modelId="{A09CC799-7955-4565-9E49-53DBCFDB2C1D}" type="presOf" srcId="{5BE8DBC6-1482-4315-93A2-ECDB470F3386}" destId="{F5CB1372-34F7-4F5E-A089-F421A7086759}" srcOrd="0" destOrd="0" presId="urn:microsoft.com/office/officeart/2008/layout/AscendingPictureAccentProcess"/>
    <dgm:cxn modelId="{5C2A0DEB-CD72-41D6-894D-D78497AC10D4}" type="presOf" srcId="{8F0283E8-E75F-4E33-94D0-942AE989177C}" destId="{B4CB9D92-E502-42B0-AB0A-F5D5779ACDF6}" srcOrd="0" destOrd="0" presId="urn:microsoft.com/office/officeart/2008/layout/AscendingPictureAccentProcess"/>
    <dgm:cxn modelId="{AA0C82EB-1A56-4F7F-B3FD-C14A8F02C2C9}" srcId="{BBB21578-08FD-489F-9EAC-AADBEB744EC6}" destId="{5BE8DBC6-1482-4315-93A2-ECDB470F3386}" srcOrd="0" destOrd="0" parTransId="{F92A7678-564A-49E6-981C-765342E74867}" sibTransId="{8F0283E8-E75F-4E33-94D0-942AE989177C}"/>
    <dgm:cxn modelId="{DDDF858B-5837-429A-A276-31AB4C5F0B53}" type="presParOf" srcId="{FD78DDFC-295F-48DD-A493-22B8DBD4D69C}" destId="{F5CB1372-34F7-4F5E-A089-F421A7086759}" srcOrd="0" destOrd="0" presId="urn:microsoft.com/office/officeart/2008/layout/AscendingPictureAccentProcess"/>
    <dgm:cxn modelId="{73E4A8BB-D60A-49E8-A78F-720EAB2CAB27}" type="presParOf" srcId="{FD78DDFC-295F-48DD-A493-22B8DBD4D69C}" destId="{14C20F4E-C4FB-4800-AA23-630ECE73BAC2}" srcOrd="1" destOrd="0" presId="urn:microsoft.com/office/officeart/2008/layout/AscendingPictureAccentProcess"/>
    <dgm:cxn modelId="{7AD6EF80-4ACB-49DA-A28E-D5A53FC5ED9D}" type="presParOf" srcId="{14C20F4E-C4FB-4800-AA23-630ECE73BAC2}" destId="{B4CB9D92-E502-42B0-AB0A-F5D5779ACDF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0B50A-C030-47AC-9414-8FE271833F28}">
      <dsp:nvSpPr>
        <dsp:cNvPr id="0" name=""/>
        <dsp:cNvSpPr/>
      </dsp:nvSpPr>
      <dsp:spPr>
        <a:xfrm>
          <a:off x="1083848" y="1534958"/>
          <a:ext cx="2400316" cy="492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273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Taha Hassan</a:t>
          </a:r>
          <a:br>
            <a:rPr lang="en-US" sz="1050" kern="1200" dirty="0"/>
          </a:br>
          <a:r>
            <a:rPr lang="en-US" sz="1050" kern="1200" dirty="0"/>
            <a:t>21K-4680</a:t>
          </a:r>
          <a:br>
            <a:rPr lang="en-US" sz="1050" kern="1200" dirty="0"/>
          </a:br>
          <a:r>
            <a:rPr lang="en-US" sz="1050" kern="1200" dirty="0"/>
            <a:t>0315-2305271</a:t>
          </a:r>
          <a:endParaRPr lang="LID4096" sz="1050" kern="1200" dirty="0"/>
        </a:p>
      </dsp:txBody>
      <dsp:txXfrm>
        <a:off x="1107889" y="1558999"/>
        <a:ext cx="2352234" cy="444402"/>
      </dsp:txXfrm>
    </dsp:sp>
    <dsp:sp modelId="{7E19C67C-FA55-4189-A8B4-90C5AF7A6A85}">
      <dsp:nvSpPr>
        <dsp:cNvPr id="0" name=""/>
        <dsp:cNvSpPr/>
      </dsp:nvSpPr>
      <dsp:spPr>
        <a:xfrm>
          <a:off x="275948" y="676991"/>
          <a:ext cx="1323572" cy="13237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DE7AE-7C79-487B-AF16-C15AA2016FE1}">
      <dsp:nvSpPr>
        <dsp:cNvPr id="0" name=""/>
        <dsp:cNvSpPr/>
      </dsp:nvSpPr>
      <dsp:spPr>
        <a:xfrm>
          <a:off x="220518" y="1807733"/>
          <a:ext cx="2404862" cy="493772"/>
        </a:xfrm>
        <a:prstGeom prst="roundRect">
          <a:avLst/>
        </a:prstGeom>
        <a:solidFill>
          <a:srgbClr val="4285F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273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          Ahmed Ali</a:t>
          </a:r>
          <a:b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</a:br>
          <a: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          21K-3212</a:t>
          </a:r>
          <a:b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</a:br>
          <a: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          0335-2149666</a:t>
          </a:r>
          <a:endParaRPr lang="LID4096" sz="105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244622" y="1831837"/>
        <a:ext cx="2356654" cy="445564"/>
      </dsp:txXfrm>
    </dsp:sp>
    <dsp:sp modelId="{57C5E5D3-78CD-4092-A231-D5CB672DA662}">
      <dsp:nvSpPr>
        <dsp:cNvPr id="0" name=""/>
        <dsp:cNvSpPr/>
      </dsp:nvSpPr>
      <dsp:spPr>
        <a:xfrm>
          <a:off x="2036001" y="1048087"/>
          <a:ext cx="1325883" cy="13258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B1372-34F7-4F5E-A089-F421A7086759}">
      <dsp:nvSpPr>
        <dsp:cNvPr id="0" name=""/>
        <dsp:cNvSpPr/>
      </dsp:nvSpPr>
      <dsp:spPr>
        <a:xfrm>
          <a:off x="1078930" y="1387246"/>
          <a:ext cx="2404856" cy="493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818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Shayan</a:t>
          </a:r>
          <a:r>
            <a:rPr lang="en-US" sz="700" kern="1200" dirty="0"/>
            <a:t> </a:t>
          </a:r>
          <a:r>
            <a:rPr lang="en-US" sz="1050" kern="1200" dirty="0"/>
            <a:t>Haider</a:t>
          </a:r>
          <a:br>
            <a:rPr lang="en-US" sz="1050" kern="1200" dirty="0"/>
          </a:br>
          <a:r>
            <a:rPr lang="en-US" sz="1050" kern="1200" dirty="0"/>
            <a:t>21K-3211</a:t>
          </a:r>
          <a:br>
            <a:rPr lang="en-US" sz="1050" kern="1200" dirty="0"/>
          </a:br>
          <a:r>
            <a:rPr lang="en-US" sz="1050" kern="1200" dirty="0"/>
            <a:t>0335-3604985</a:t>
          </a:r>
        </a:p>
      </dsp:txBody>
      <dsp:txXfrm>
        <a:off x="1103034" y="1411350"/>
        <a:ext cx="2356648" cy="445566"/>
      </dsp:txXfrm>
    </dsp:sp>
    <dsp:sp modelId="{B4CB9D92-E502-42B0-AB0A-F5D5779ACDF6}">
      <dsp:nvSpPr>
        <dsp:cNvPr id="0" name=""/>
        <dsp:cNvSpPr/>
      </dsp:nvSpPr>
      <dsp:spPr>
        <a:xfrm>
          <a:off x="269627" y="602547"/>
          <a:ext cx="1325884" cy="132588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b78baf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b78baf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b78baf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b78baf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b78baf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b78baf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Containerizing a Web Application with Docker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Team:SAT</a:t>
            </a:r>
            <a:endParaRPr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A938780-D113-E9DF-5E5D-42C8B8CD06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35506"/>
              </p:ext>
            </p:extLst>
          </p:nvPr>
        </p:nvGraphicFramePr>
        <p:xfrm>
          <a:off x="40722" y="573814"/>
          <a:ext cx="3971115" cy="273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00591A2-CB3D-7FAB-1D76-75303466F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577316"/>
              </p:ext>
            </p:extLst>
          </p:nvPr>
        </p:nvGraphicFramePr>
        <p:xfrm>
          <a:off x="5193940" y="270247"/>
          <a:ext cx="3489852" cy="3422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D708D04-F74C-EBCA-3945-C141C2016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959892"/>
              </p:ext>
            </p:extLst>
          </p:nvPr>
        </p:nvGraphicFramePr>
        <p:xfrm>
          <a:off x="2922196" y="2527120"/>
          <a:ext cx="5196343" cy="217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Traditional deployment methods lead to challenges such as: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>
                <a:solidFill>
                  <a:schemeClr val="tx1"/>
                </a:solidFill>
              </a:rPr>
              <a:t>Environment Discrepancies: </a:t>
            </a:r>
            <a:r>
              <a:rPr lang="en-US" dirty="0">
                <a:solidFill>
                  <a:schemeClr val="tx1"/>
                </a:solidFill>
              </a:rPr>
              <a:t>Applications behave inconsistently across development, staging, and production.  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>
                <a:solidFill>
                  <a:schemeClr val="tx1"/>
                </a:solidFill>
              </a:rPr>
              <a:t>Inefficient Resource Usage: </a:t>
            </a:r>
            <a:r>
              <a:rPr lang="en-US" dirty="0">
                <a:solidFill>
                  <a:schemeClr val="tx1"/>
                </a:solidFill>
              </a:rPr>
              <a:t>Deployment artifacts are bloated with unnecessary files.  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>
                <a:solidFill>
                  <a:schemeClr val="tx1"/>
                </a:solidFill>
              </a:rPr>
              <a:t>Complex Deployment Pipelines:  </a:t>
            </a:r>
            <a:r>
              <a:rPr lang="en-US" dirty="0">
                <a:solidFill>
                  <a:schemeClr val="tx1"/>
                </a:solidFill>
              </a:rPr>
              <a:t>Managing multiple environment-specific configurations is tedious and error-prone.  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- Scaling Challenges: </a:t>
            </a:r>
            <a:r>
              <a:rPr lang="en-US" dirty="0">
                <a:solidFill>
                  <a:schemeClr val="tx1"/>
                </a:solidFill>
              </a:rPr>
              <a:t>Scaling across machines or platforms is cumbersome.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02FC-04C0-C583-4F53-9515C54D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Solution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F1D8-7C7A-055A-F9F9-F56D1F8A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Containerization with Docker:  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>
                <a:solidFill>
                  <a:schemeClr val="tx1"/>
                </a:solidFill>
              </a:rPr>
              <a:t>Standardized Environments: </a:t>
            </a:r>
            <a:r>
              <a:rPr lang="en-US" dirty="0">
                <a:solidFill>
                  <a:schemeClr val="tx1"/>
                </a:solidFill>
              </a:rPr>
              <a:t>Containers ensure consistent behavior across all stages (development, testing, production).  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- Efficient Builds: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Multi-stage builds optimize container images by separating build-time and runtime dependencies.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- Simplified Configurations: </a:t>
            </a:r>
            <a:r>
              <a:rPr lang="en-US" dirty="0">
                <a:solidFill>
                  <a:schemeClr val="tx1"/>
                </a:solidFill>
              </a:rPr>
              <a:t>Use Docker's environment variables for environment-specific adjustments.  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- Seamless Scalability: </a:t>
            </a:r>
            <a:r>
              <a:rPr lang="en-US" dirty="0">
                <a:solidFill>
                  <a:schemeClr val="tx1"/>
                </a:solidFill>
              </a:rPr>
              <a:t>Docker Hub and Azure are tools that enabled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	automated scaling.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- efficient resource usage: </a:t>
            </a:r>
            <a:r>
              <a:rPr lang="en-US" dirty="0">
                <a:solidFill>
                  <a:schemeClr val="tx1"/>
                </a:solidFill>
              </a:rPr>
              <a:t>Self termination and enable of containers to           	optimize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57433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128CA138-E2CC-7B12-F1D3-F411F6A51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25" y="974798"/>
            <a:ext cx="6896150" cy="29051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6100F-6F91-29FE-F9D5-2535690D1667}"/>
              </a:ext>
            </a:extLst>
          </p:cNvPr>
          <p:cNvSpPr txBox="1"/>
          <p:nvPr/>
        </p:nvSpPr>
        <p:spPr>
          <a:xfrm>
            <a:off x="320225" y="491752"/>
            <a:ext cx="4572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dk1"/>
                </a:solidFill>
              </a:rPr>
              <a:t>Product</a:t>
            </a:r>
            <a:r>
              <a:rPr lang="en-US" dirty="0"/>
              <a:t> </a:t>
            </a:r>
            <a:r>
              <a:rPr lang="en-US" sz="2500" dirty="0">
                <a:solidFill>
                  <a:schemeClr val="dk1"/>
                </a:solidFill>
              </a:rPr>
              <a:t>Architecture</a:t>
            </a:r>
            <a:br>
              <a:rPr lang="en-US" dirty="0"/>
            </a:b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EE1C0-AB14-EC64-1D72-2DA458FE1978}"/>
              </a:ext>
            </a:extLst>
          </p:cNvPr>
          <p:cNvSpPr txBox="1"/>
          <p:nvPr/>
        </p:nvSpPr>
        <p:spPr>
          <a:xfrm>
            <a:off x="320225" y="10733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works</a:t>
            </a:r>
            <a:endParaRPr lang="LID4096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B217A-C927-384F-51E5-26BDE9EDEBDC}"/>
              </a:ext>
            </a:extLst>
          </p:cNvPr>
          <p:cNvSpPr txBox="1"/>
          <p:nvPr/>
        </p:nvSpPr>
        <p:spPr>
          <a:xfrm>
            <a:off x="320225" y="1572159"/>
            <a:ext cx="86312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LID4096" altLang="LID4096" sz="1800" b="1" dirty="0">
                <a:solidFill>
                  <a:schemeClr val="tx1"/>
                </a:solidFill>
              </a:rPr>
              <a:t>User Registration:</a:t>
            </a:r>
            <a:endParaRPr lang="en-US" altLang="LID4096" sz="1800" b="1" dirty="0">
              <a:solidFill>
                <a:schemeClr val="tx1"/>
              </a:solidFill>
            </a:endParaRP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LID4096" altLang="LID4096" sz="1800" dirty="0">
                <a:solidFill>
                  <a:schemeClr val="tx1"/>
                </a:solidFill>
              </a:rPr>
              <a:t>A user visits the application via a web browser.</a:t>
            </a:r>
            <a:endParaRPr lang="en-US" altLang="LID4096" sz="1800" dirty="0">
              <a:solidFill>
                <a:schemeClr val="tx1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LID4096" altLang="LID4096" sz="1800" dirty="0">
                <a:solidFill>
                  <a:schemeClr val="tx1"/>
                </a:solidFill>
              </a:rPr>
              <a:t>They register by providing a username, email, and password.</a:t>
            </a:r>
            <a:endParaRPr lang="en-US" altLang="LID4096" sz="1800" dirty="0">
              <a:solidFill>
                <a:schemeClr val="tx1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LID4096" altLang="LID4096" sz="1800" dirty="0">
                <a:solidFill>
                  <a:schemeClr val="tx1"/>
                </a:solidFill>
              </a:rPr>
              <a:t>The frontend (React) sends the registration data to the backend (Node.js API).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LID4096" altLang="LID4096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lang="LID4096" altLang="LID4096" sz="1800" b="1" dirty="0">
                <a:solidFill>
                  <a:schemeClr val="tx1"/>
                </a:solidFill>
              </a:rPr>
              <a:t>Authentication &amp; Authorization: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LID4096" altLang="LID4096" sz="1800" dirty="0">
                <a:solidFill>
                  <a:schemeClr val="tx1"/>
                </a:solidFill>
              </a:rPr>
              <a:t>Upon successful registration, the user logs in by providing their credentials.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LID4096" altLang="LID4096" sz="1800" dirty="0">
                <a:solidFill>
                  <a:schemeClr val="tx1"/>
                </a:solidFill>
              </a:rPr>
              <a:t>The backend validates the credentials</a:t>
            </a:r>
            <a:r>
              <a:rPr lang="en-US" altLang="LID4096" sz="1800" dirty="0">
                <a:solidFill>
                  <a:schemeClr val="tx1"/>
                </a:solidFill>
              </a:rPr>
              <a:t> via MongoDB</a:t>
            </a:r>
            <a:r>
              <a:rPr lang="LID4096" altLang="LID4096" sz="1800" dirty="0">
                <a:solidFill>
                  <a:schemeClr val="tx1"/>
                </a:solidFill>
              </a:rPr>
              <a:t>, and on success, generates and sends a JWT (JSON Web Token) for session management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63174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74354-9480-1B83-8A9A-8F1F8626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347"/>
            <a:ext cx="8520600" cy="34164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altLang="LID4096" sz="1900" b="1" dirty="0">
                <a:solidFill>
                  <a:schemeClr val="tx1"/>
                </a:solidFill>
              </a:rPr>
              <a:t>Todo Management: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LID4096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logging in, the user can:</a:t>
            </a:r>
          </a:p>
          <a:p>
            <a:pPr lvl="2">
              <a:buSzPct val="100000"/>
              <a:buFont typeface="Wingdings" panose="05000000000000000000" pitchFamily="2" charset="2"/>
              <a:buChar char="§"/>
            </a:pPr>
            <a:r>
              <a:rPr lang="en-US" altLang="LID4096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new to-do item by entering a task description.</a:t>
            </a:r>
          </a:p>
          <a:p>
            <a:pPr lvl="2">
              <a:buSzPct val="100000"/>
              <a:buFont typeface="Wingdings" panose="05000000000000000000" pitchFamily="2" charset="2"/>
              <a:buChar char="§"/>
            </a:pPr>
            <a:r>
              <a:rPr lang="en-US" altLang="LID4096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 tasks as complete, which updates their status in the database.</a:t>
            </a:r>
          </a:p>
          <a:p>
            <a:pPr lvl="2">
              <a:buSzPct val="100000"/>
              <a:buFont typeface="Wingdings" panose="05000000000000000000" pitchFamily="2" charset="2"/>
              <a:buChar char="§"/>
            </a:pPr>
            <a:r>
              <a:rPr lang="en-US" altLang="LID4096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 tasks, removing them permanently from the database.</a:t>
            </a:r>
            <a:br>
              <a:rPr lang="en-US" altLang="LID4096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LID4096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Frontend and Backend Communication: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Frontend and backend are containerized in separate Docker containers and interact via API calls.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Backend (express.js) communicates with database (MongoDB) for data persistence.</a:t>
            </a:r>
          </a:p>
          <a:p>
            <a:pPr marL="1054100" lvl="2" indent="0">
              <a:buSzPct val="100000"/>
              <a:buNone/>
            </a:pPr>
            <a:endParaRPr lang="en-US" altLang="LID4096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6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D505-4004-2F27-3CFF-B9BA8616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871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 Solution (Flow Diagram)</a:t>
            </a:r>
            <a:endParaRPr lang="LID4096" dirty="0"/>
          </a:p>
        </p:txBody>
      </p:sp>
      <p:pic>
        <p:nvPicPr>
          <p:cNvPr id="5" name="Picture 4" descr="A diagram of a shipping process&#10;&#10;Description automatically generated">
            <a:extLst>
              <a:ext uri="{FF2B5EF4-FFF2-40B4-BE49-F238E27FC236}">
                <a16:creationId xmlns:a16="http://schemas.microsoft.com/office/drawing/2014/main" id="{45D88881-AD8E-14A0-7B59-38C4CA99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97" y="1292098"/>
            <a:ext cx="5131721" cy="3262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B7637-885E-41C9-453F-F7D3CE0F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54" t="9119" r="19185"/>
          <a:stretch/>
        </p:blipFill>
        <p:spPr>
          <a:xfrm>
            <a:off x="4898564" y="3670721"/>
            <a:ext cx="360559" cy="3319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0187EF-B393-37B8-6959-2BC8D36545C2}"/>
              </a:ext>
            </a:extLst>
          </p:cNvPr>
          <p:cNvSpPr/>
          <p:nvPr/>
        </p:nvSpPr>
        <p:spPr>
          <a:xfrm>
            <a:off x="775642" y="1018401"/>
            <a:ext cx="965728" cy="37338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 branch</a:t>
            </a:r>
            <a:endParaRPr lang="LID4096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8150E8-ACFC-7F67-9A88-8C32AF62113F}"/>
              </a:ext>
            </a:extLst>
          </p:cNvPr>
          <p:cNvCxnSpPr>
            <a:cxnSpLocks/>
          </p:cNvCxnSpPr>
          <p:nvPr/>
        </p:nvCxnSpPr>
        <p:spPr>
          <a:xfrm>
            <a:off x="1052403" y="1455420"/>
            <a:ext cx="342" cy="57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10EE5E-92A3-439E-60AC-D6067C782226}"/>
              </a:ext>
            </a:extLst>
          </p:cNvPr>
          <p:cNvSpPr/>
          <p:nvPr/>
        </p:nvSpPr>
        <p:spPr>
          <a:xfrm>
            <a:off x="1215966" y="1569844"/>
            <a:ext cx="702945" cy="19812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Pull</a:t>
            </a:r>
            <a:endParaRPr lang="LID4096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4D814-A2BE-1B10-0D03-B1F19BFBDF9A}"/>
              </a:ext>
            </a:extLst>
          </p:cNvPr>
          <p:cNvSpPr/>
          <p:nvPr/>
        </p:nvSpPr>
        <p:spPr>
          <a:xfrm>
            <a:off x="156839" y="2060033"/>
            <a:ext cx="877045" cy="37338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IDE</a:t>
            </a:r>
            <a:endParaRPr lang="LID4096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C250B-5C9E-BD2A-9DB4-AD08C28F637B}"/>
              </a:ext>
            </a:extLst>
          </p:cNvPr>
          <p:cNvSpPr/>
          <p:nvPr/>
        </p:nvSpPr>
        <p:spPr>
          <a:xfrm>
            <a:off x="221069" y="2922729"/>
            <a:ext cx="2573258" cy="15409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LID4096" sz="105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C9BE03-C06A-BCE5-F8A1-30236EC90EF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346062" y="2247042"/>
            <a:ext cx="6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BBDE9D14-CA4E-107D-9AF9-F7817C93DE7C}"/>
              </a:ext>
            </a:extLst>
          </p:cNvPr>
          <p:cNvSpPr/>
          <p:nvPr/>
        </p:nvSpPr>
        <p:spPr>
          <a:xfrm rot="5196356">
            <a:off x="1264358" y="3194874"/>
            <a:ext cx="307768" cy="681373"/>
          </a:xfrm>
          <a:prstGeom prst="curv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D6BA1A66-90A0-3F41-CBED-5F060C45F84C}"/>
              </a:ext>
            </a:extLst>
          </p:cNvPr>
          <p:cNvSpPr/>
          <p:nvPr/>
        </p:nvSpPr>
        <p:spPr>
          <a:xfrm rot="16017529">
            <a:off x="1300038" y="3699356"/>
            <a:ext cx="307768" cy="638856"/>
          </a:xfrm>
          <a:prstGeom prst="curv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D82489-49BA-7AA5-3C37-79414289C15D}"/>
              </a:ext>
            </a:extLst>
          </p:cNvPr>
          <p:cNvSpPr txBox="1"/>
          <p:nvPr/>
        </p:nvSpPr>
        <p:spPr>
          <a:xfrm>
            <a:off x="1978233" y="1690180"/>
            <a:ext cx="925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Frontend</a:t>
            </a:r>
            <a:endParaRPr lang="en-US" sz="105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" name="Picture 50" descr="A green leaf with brown text&#10;&#10;Description automatically generated">
            <a:extLst>
              <a:ext uri="{FF2B5EF4-FFF2-40B4-BE49-F238E27FC236}">
                <a16:creationId xmlns:a16="http://schemas.microsoft.com/office/drawing/2014/main" id="{40D0C8D3-0B40-D5EB-4742-C44BE1D3B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398371"/>
            <a:ext cx="705826" cy="705826"/>
          </a:xfrm>
          <a:prstGeom prst="rect">
            <a:avLst/>
          </a:prstGeom>
        </p:spPr>
      </p:pic>
      <p:pic>
        <p:nvPicPr>
          <p:cNvPr id="53" name="Picture 52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CDB0DE9D-0482-097C-248D-B0E90B10E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285" y="3468834"/>
            <a:ext cx="1029812" cy="557815"/>
          </a:xfrm>
          <a:prstGeom prst="rect">
            <a:avLst/>
          </a:prstGeom>
        </p:spPr>
      </p:pic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BD5A4F-1604-828C-DF62-80DBEAD6D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83" y="1050455"/>
            <a:ext cx="360559" cy="36055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FC94155-177A-8549-8990-5B736D732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480" y="1425020"/>
            <a:ext cx="293370" cy="42922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A3DC64A-2AED-C0CE-4A21-F84B62205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38" y="2030204"/>
            <a:ext cx="609524" cy="43367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5911F61-3243-B0C8-FD4E-6B264E05B3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8473" y="1919916"/>
            <a:ext cx="609524" cy="60952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0743591-5FFE-90D6-1507-01F5A552813A}"/>
              </a:ext>
            </a:extLst>
          </p:cNvPr>
          <p:cNvSpPr txBox="1"/>
          <p:nvPr/>
        </p:nvSpPr>
        <p:spPr>
          <a:xfrm>
            <a:off x="1044783" y="2969035"/>
            <a:ext cx="925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Backend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DF2163-50DF-E9DC-54ED-0F092CE5B82A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41300" y="2463880"/>
            <a:ext cx="0" cy="42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C404BB7-CBA7-7245-492D-B9DE74D0715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627997" y="2224678"/>
            <a:ext cx="1437161" cy="1261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C75855-40BB-3F1D-07B0-13F405DB9F05}"/>
              </a:ext>
            </a:extLst>
          </p:cNvPr>
          <p:cNvCxnSpPr>
            <a:cxnSpLocks/>
          </p:cNvCxnSpPr>
          <p:nvPr/>
        </p:nvCxnSpPr>
        <p:spPr>
          <a:xfrm>
            <a:off x="2868930" y="3747741"/>
            <a:ext cx="119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E3CE5800-6C86-06A4-8844-7E2E937D9B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743" y="1474129"/>
            <a:ext cx="384179" cy="38417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80CACEC-5362-5D35-4758-431C73231645}"/>
              </a:ext>
            </a:extLst>
          </p:cNvPr>
          <p:cNvSpPr txBox="1"/>
          <p:nvPr/>
        </p:nvSpPr>
        <p:spPr>
          <a:xfrm>
            <a:off x="5078843" y="4537550"/>
            <a:ext cx="27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Multistage Containers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53F02-ED67-D428-8CB0-09E8433F6B69}"/>
              </a:ext>
            </a:extLst>
          </p:cNvPr>
          <p:cNvSpPr txBox="1"/>
          <p:nvPr/>
        </p:nvSpPr>
        <p:spPr>
          <a:xfrm>
            <a:off x="6071603" y="1017274"/>
            <a:ext cx="27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Deployment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2784719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378</Words>
  <Application>Microsoft Office PowerPoint</Application>
  <PresentationFormat>On-screen Show (16:9)</PresentationFormat>
  <Paragraphs>37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Simple Light</vt:lpstr>
      <vt:lpstr>Containerizing a Web Application with Docker</vt:lpstr>
      <vt:lpstr>Team:SAT</vt:lpstr>
      <vt:lpstr>Problem Statement</vt:lpstr>
      <vt:lpstr>Proposed Solution</vt:lpstr>
      <vt:lpstr>PowerPoint Presentation</vt:lpstr>
      <vt:lpstr>PowerPoint Presentation</vt:lpstr>
      <vt:lpstr>PowerPoint Presentation</vt:lpstr>
      <vt:lpstr>DevOps Solution (Flow Diagram)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 Ali</dc:creator>
  <cp:lastModifiedBy>K213212 Ahmed Ali Sheikh</cp:lastModifiedBy>
  <cp:revision>23</cp:revision>
  <dcterms:modified xsi:type="dcterms:W3CDTF">2024-12-13T12:05:36Z</dcterms:modified>
</cp:coreProperties>
</file>