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313" r:id="rId2"/>
    <p:sldId id="260" r:id="rId3"/>
    <p:sldId id="261" r:id="rId4"/>
    <p:sldId id="315" r:id="rId5"/>
    <p:sldId id="317" r:id="rId6"/>
    <p:sldId id="318" r:id="rId7"/>
    <p:sldId id="319" r:id="rId8"/>
    <p:sldId id="316" r:id="rId9"/>
    <p:sldId id="320" r:id="rId10"/>
    <p:sldId id="321" r:id="rId11"/>
    <p:sldId id="322" r:id="rId12"/>
    <p:sldId id="324" r:id="rId13"/>
    <p:sldId id="325" r:id="rId14"/>
    <p:sldId id="327" r:id="rId15"/>
    <p:sldId id="328" r:id="rId16"/>
    <p:sldId id="329" r:id="rId17"/>
    <p:sldId id="331" r:id="rId18"/>
    <p:sldId id="287" r:id="rId19"/>
    <p:sldId id="274" r:id="rId20"/>
    <p:sldId id="332" r:id="rId21"/>
  </p:sldIdLst>
  <p:sldSz cx="9144000" cy="5143500" type="screen16x9"/>
  <p:notesSz cx="6858000" cy="9144000"/>
  <p:embeddedFontLst>
    <p:embeddedFont>
      <p:font typeface="Bebas Neue" panose="020B0604020202020204" charset="0"/>
      <p:regular r:id="rId23"/>
    </p:embeddedFont>
    <p:embeddedFont>
      <p:font typeface="Cambria Math" panose="02040503050406030204" pitchFamily="18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ExtraBold" panose="00000900000000000000" pitchFamily="2" charset="0"/>
      <p:bold r:id="rId33"/>
      <p:boldItalic r:id="rId34"/>
    </p:embeddedFont>
    <p:embeddedFont>
      <p:font typeface="Montserrat Medium" panose="00000600000000000000" pitchFamily="2" charset="0"/>
      <p:regular r:id="rId35"/>
      <p:bold r:id="rId36"/>
      <p:italic r:id="rId37"/>
      <p:boldItalic r:id="rId38"/>
    </p:embeddedFont>
    <p:embeddedFont>
      <p:font typeface="Poppins" panose="000005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li" id="{0EDEF843-D197-4CFB-8C7D-7B47AF619925}">
          <p14:sldIdLst>
            <p14:sldId id="313"/>
            <p14:sldId id="260"/>
            <p14:sldId id="261"/>
            <p14:sldId id="315"/>
            <p14:sldId id="317"/>
            <p14:sldId id="318"/>
            <p14:sldId id="319"/>
            <p14:sldId id="316"/>
            <p14:sldId id="320"/>
          </p14:sldIdLst>
        </p14:section>
        <p14:section name="Ahmad" id="{A7567F3A-C307-40CC-A0FE-A5A00444EB1B}">
          <p14:sldIdLst>
            <p14:sldId id="321"/>
            <p14:sldId id="322"/>
            <p14:sldId id="324"/>
          </p14:sldIdLst>
        </p14:section>
        <p14:section name="Abdulrahman" id="{F7E439E0-4736-4EF9-8A79-46825D21500A}">
          <p14:sldIdLst>
            <p14:sldId id="325"/>
            <p14:sldId id="327"/>
            <p14:sldId id="328"/>
            <p14:sldId id="329"/>
            <p14:sldId id="331"/>
            <p14:sldId id="287"/>
            <p14:sldId id="27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12B"/>
    <a:srgbClr val="31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FDE71-0499-4F08-987C-BAD903A1431A}">
  <a:tblStyle styleId="{F5AFDE71-0499-4F08-987C-BAD903A143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02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8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f1e29d723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f1e29d723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3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86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f1e89c83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f1e89c83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6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63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62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6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f1e29d723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f1e29d7238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f1e29d717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f1e29d717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15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f6e5621f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f6e5621f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05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4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1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9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32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 rot="-3600025">
            <a:off x="-616625" y="-3632715"/>
            <a:ext cx="9406596" cy="1123082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 rot="-3600029">
            <a:off x="-1174861" y="-3715080"/>
            <a:ext cx="10705227" cy="1020533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flipH="1">
            <a:off x="737593" y="1675682"/>
            <a:ext cx="3077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 flipH="1">
            <a:off x="737593" y="2241118"/>
            <a:ext cx="3077400" cy="12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">
    <p:bg>
      <p:bgPr>
        <a:solidFill>
          <a:schemeClr val="accent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2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2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 rot="2699947" flipH="1">
            <a:off x="-985224" y="-1611645"/>
            <a:ext cx="7406009" cy="696601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566600" y="333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1566600" y="39242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/>
          </p:nvPr>
        </p:nvSpPr>
        <p:spPr>
          <a:xfrm>
            <a:off x="5241000" y="333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5241000" y="39242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2_1_1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 rot="5400071">
            <a:off x="-157036" y="-350253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 rot="-5399929">
            <a:off x="4319714" y="-437227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 rot="-5399929">
            <a:off x="4564180" y="217369"/>
            <a:ext cx="5197230" cy="46862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/>
          <p:nvPr/>
        </p:nvSpPr>
        <p:spPr>
          <a:xfrm rot="5400069">
            <a:off x="-257989" y="-370647"/>
            <a:ext cx="5387688" cy="56717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 rot="2699923" flipH="1">
            <a:off x="-798094" y="872280"/>
            <a:ext cx="5136977" cy="403388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1"/>
          <p:cNvSpPr/>
          <p:nvPr/>
        </p:nvSpPr>
        <p:spPr>
          <a:xfrm rot="-9154638" flipH="1">
            <a:off x="4119374" y="-730832"/>
            <a:ext cx="5136988" cy="507974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1"/>
          <p:cNvSpPr/>
          <p:nvPr/>
        </p:nvSpPr>
        <p:spPr>
          <a:xfrm rot="-7121299">
            <a:off x="2460957" y="-339764"/>
            <a:ext cx="7043532" cy="706813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1"/>
          <p:cNvSpPr/>
          <p:nvPr/>
        </p:nvSpPr>
        <p:spPr>
          <a:xfrm rot="4406594">
            <a:off x="183526" y="-1446441"/>
            <a:ext cx="6720692" cy="67056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 rot="-5096909">
            <a:off x="-3360726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4490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3419738" y="-148261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5899740" flipH="1" flipV="1">
            <a:off x="201010" y="-2350227"/>
            <a:ext cx="9124937" cy="105116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20000" y="1908300"/>
            <a:ext cx="408390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715100" y="3258525"/>
            <a:ext cx="40839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 rot="-5400033" flipH="1">
            <a:off x="-5183492" y="-19289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62" r:id="rId9"/>
    <p:sldLayoutId id="2147483664" r:id="rId10"/>
    <p:sldLayoutId id="2147483667" r:id="rId11"/>
    <p:sldLayoutId id="2147483668" r:id="rId12"/>
    <p:sldLayoutId id="2147483672" r:id="rId13"/>
    <p:sldLayoutId id="2147483677" r:id="rId14"/>
    <p:sldLayoutId id="2147483678" r:id="rId15"/>
    <p:sldLayoutId id="2147483679" r:id="rId16"/>
    <p:sldLayoutId id="214748368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,631 Personal Loan Stock Photos, Pictures &amp;amp; Royalty-Free Images - iStock">
            <a:extLst>
              <a:ext uri="{FF2B5EF4-FFF2-40B4-BE49-F238E27FC236}">
                <a16:creationId xmlns:a16="http://schemas.microsoft.com/office/drawing/2014/main" id="{4B30F894-DF11-4BD5-8090-1B6C19B5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85" y="-17137"/>
            <a:ext cx="4595859" cy="51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1709080E-EEED-4E47-95AD-38BBEEF9E6EA}"/>
              </a:ext>
            </a:extLst>
          </p:cNvPr>
          <p:cNvSpPr/>
          <p:nvPr/>
        </p:nvSpPr>
        <p:spPr>
          <a:xfrm rot="16200000">
            <a:off x="356940" y="-362178"/>
            <a:ext cx="5153976" cy="5867856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1780402" y="3528491"/>
            <a:ext cx="1951540" cy="989759"/>
          </a:xfrm>
          <a:prstGeom prst="roundRect">
            <a:avLst>
              <a:gd name="adj" fmla="val 16667"/>
            </a:avLst>
          </a:prstGeom>
          <a:solidFill>
            <a:srgbClr val="E181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95090" y="1871043"/>
            <a:ext cx="5469891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3174A1"/>
                </a:solidFill>
              </a:rPr>
              <a:t>Bank Loan Term Prediction</a:t>
            </a:r>
          </a:p>
        </p:txBody>
      </p:sp>
      <p:sp>
        <p:nvSpPr>
          <p:cNvPr id="229" name="Google Shape;229;p38"/>
          <p:cNvSpPr txBox="1">
            <a:spLocks noGrp="1"/>
          </p:cNvSpPr>
          <p:nvPr>
            <p:ph type="ctrTitle"/>
          </p:nvPr>
        </p:nvSpPr>
        <p:spPr>
          <a:xfrm>
            <a:off x="1917164" y="3569857"/>
            <a:ext cx="1678016" cy="907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Ali </a:t>
            </a:r>
            <a:br>
              <a:rPr lang="en" sz="16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6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Ahmed</a:t>
            </a:r>
            <a:br>
              <a:rPr lang="en" sz="16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6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Abdulrahman</a:t>
            </a:r>
            <a:endParaRPr sz="16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0760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1911940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611431"/>
            <a:ext cx="45648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and Feature Engineering</a:t>
            </a:r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198814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02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9"/>
          <p:cNvSpPr txBox="1">
            <a:spLocks noGrp="1"/>
          </p:cNvSpPr>
          <p:nvPr>
            <p:ph type="title" idx="6"/>
          </p:nvPr>
        </p:nvSpPr>
        <p:spPr>
          <a:xfrm>
            <a:off x="1062900" y="346907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50" name="Google Shape;818;p42">
            <a:extLst>
              <a:ext uri="{FF2B5EF4-FFF2-40B4-BE49-F238E27FC236}">
                <a16:creationId xmlns:a16="http://schemas.microsoft.com/office/drawing/2014/main" id="{655DCDE4-5EEC-4369-9477-14BB0CB0C11E}"/>
              </a:ext>
            </a:extLst>
          </p:cNvPr>
          <p:cNvSpPr/>
          <p:nvPr/>
        </p:nvSpPr>
        <p:spPr>
          <a:xfrm>
            <a:off x="4310895" y="3542660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19;p42">
            <a:extLst>
              <a:ext uri="{FF2B5EF4-FFF2-40B4-BE49-F238E27FC236}">
                <a16:creationId xmlns:a16="http://schemas.microsoft.com/office/drawing/2014/main" id="{5E315E17-A4E0-4CBA-BA74-E201A82548B4}"/>
              </a:ext>
            </a:extLst>
          </p:cNvPr>
          <p:cNvSpPr/>
          <p:nvPr/>
        </p:nvSpPr>
        <p:spPr>
          <a:xfrm>
            <a:off x="2850437" y="2031770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0;p42">
            <a:extLst>
              <a:ext uri="{FF2B5EF4-FFF2-40B4-BE49-F238E27FC236}">
                <a16:creationId xmlns:a16="http://schemas.microsoft.com/office/drawing/2014/main" id="{D3E7F281-FE81-43C7-BD77-951885D9AE33}"/>
              </a:ext>
            </a:extLst>
          </p:cNvPr>
          <p:cNvSpPr/>
          <p:nvPr/>
        </p:nvSpPr>
        <p:spPr>
          <a:xfrm>
            <a:off x="3576495" y="2787217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1;p42">
            <a:extLst>
              <a:ext uri="{FF2B5EF4-FFF2-40B4-BE49-F238E27FC236}">
                <a16:creationId xmlns:a16="http://schemas.microsoft.com/office/drawing/2014/main" id="{310B67F9-A8DE-4B69-827E-D8D924284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9780" y="1428450"/>
            <a:ext cx="383532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Check for </a:t>
            </a:r>
            <a:r>
              <a:rPr lang="en-US" sz="1600" dirty="0" err="1">
                <a:solidFill>
                  <a:schemeClr val="tx1"/>
                </a:solidFill>
              </a:rPr>
              <a:t>NaN</a:t>
            </a:r>
            <a:r>
              <a:rPr lang="en-US" sz="1600" dirty="0">
                <a:solidFill>
                  <a:schemeClr val="tx1"/>
                </a:solidFill>
              </a:rPr>
              <a:t> and deal with them.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Google Shape;823;p42">
            <a:extLst>
              <a:ext uri="{FF2B5EF4-FFF2-40B4-BE49-F238E27FC236}">
                <a16:creationId xmlns:a16="http://schemas.microsoft.com/office/drawing/2014/main" id="{98C4DCA3-112D-49AB-983E-DB66FF77DFD1}"/>
              </a:ext>
            </a:extLst>
          </p:cNvPr>
          <p:cNvSpPr txBox="1">
            <a:spLocks/>
          </p:cNvSpPr>
          <p:nvPr/>
        </p:nvSpPr>
        <p:spPr>
          <a:xfrm>
            <a:off x="3689111" y="2109772"/>
            <a:ext cx="33260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>
              <a:buClr>
                <a:schemeClr val="dk1"/>
              </a:buClr>
              <a:buSzPts val="3500"/>
            </a:pPr>
            <a:r>
              <a:rPr lang="en-US" b="1" dirty="0">
                <a:solidFill>
                  <a:schemeClr val="tx1"/>
                </a:solidFill>
                <a:sym typeface="Montserrat ExtraBold"/>
              </a:rPr>
              <a:t>Drop unwanted columns.</a:t>
            </a:r>
          </a:p>
          <a:p>
            <a:pPr marL="0" indent="0" algn="l">
              <a:buClr>
                <a:schemeClr val="dk1"/>
              </a:buClr>
              <a:buSzPts val="3500"/>
            </a:pPr>
            <a:r>
              <a:rPr lang="en-US" sz="1200" dirty="0">
                <a:solidFill>
                  <a:schemeClr val="tx1"/>
                </a:solidFill>
                <a:sym typeface="Montserrat ExtraBold"/>
              </a:rPr>
              <a:t>Loan ID , customer ID</a:t>
            </a:r>
          </a:p>
        </p:txBody>
      </p:sp>
      <p:sp>
        <p:nvSpPr>
          <p:cNvPr id="55" name="Google Shape;824;p42">
            <a:extLst>
              <a:ext uri="{FF2B5EF4-FFF2-40B4-BE49-F238E27FC236}">
                <a16:creationId xmlns:a16="http://schemas.microsoft.com/office/drawing/2014/main" id="{D54762CB-6D6B-41EC-AAF5-5EDD40050B19}"/>
              </a:ext>
            </a:extLst>
          </p:cNvPr>
          <p:cNvSpPr txBox="1">
            <a:spLocks/>
          </p:cNvSpPr>
          <p:nvPr/>
        </p:nvSpPr>
        <p:spPr>
          <a:xfrm>
            <a:off x="2836937" y="2109772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6" name="Google Shape;826;p42">
            <a:extLst>
              <a:ext uri="{FF2B5EF4-FFF2-40B4-BE49-F238E27FC236}">
                <a16:creationId xmlns:a16="http://schemas.microsoft.com/office/drawing/2014/main" id="{22534D4E-9B35-43B4-9BED-ED555DD6A26E}"/>
              </a:ext>
            </a:extLst>
          </p:cNvPr>
          <p:cNvSpPr txBox="1">
            <a:spLocks/>
          </p:cNvSpPr>
          <p:nvPr/>
        </p:nvSpPr>
        <p:spPr>
          <a:xfrm>
            <a:off x="5165494" y="3620662"/>
            <a:ext cx="429552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Check and drop outliers.</a:t>
            </a:r>
          </a:p>
        </p:txBody>
      </p:sp>
      <p:sp>
        <p:nvSpPr>
          <p:cNvPr id="58" name="Google Shape;829;p42">
            <a:extLst>
              <a:ext uri="{FF2B5EF4-FFF2-40B4-BE49-F238E27FC236}">
                <a16:creationId xmlns:a16="http://schemas.microsoft.com/office/drawing/2014/main" id="{420391AA-73C9-499E-B891-F2862A49CC3F}"/>
              </a:ext>
            </a:extLst>
          </p:cNvPr>
          <p:cNvSpPr txBox="1">
            <a:spLocks/>
          </p:cNvSpPr>
          <p:nvPr/>
        </p:nvSpPr>
        <p:spPr>
          <a:xfrm>
            <a:off x="4381769" y="2865219"/>
            <a:ext cx="304773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16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Check and drop duplicate.</a:t>
            </a:r>
          </a:p>
        </p:txBody>
      </p:sp>
      <p:sp>
        <p:nvSpPr>
          <p:cNvPr id="60" name="Google Shape;833;p42">
            <a:extLst>
              <a:ext uri="{FF2B5EF4-FFF2-40B4-BE49-F238E27FC236}">
                <a16:creationId xmlns:a16="http://schemas.microsoft.com/office/drawing/2014/main" id="{328E7D8D-1A56-4A2C-9229-5725A26BDF56}"/>
              </a:ext>
            </a:extLst>
          </p:cNvPr>
          <p:cNvSpPr/>
          <p:nvPr/>
        </p:nvSpPr>
        <p:spPr>
          <a:xfrm>
            <a:off x="1924506" y="134872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4;p42">
            <a:extLst>
              <a:ext uri="{FF2B5EF4-FFF2-40B4-BE49-F238E27FC236}">
                <a16:creationId xmlns:a16="http://schemas.microsoft.com/office/drawing/2014/main" id="{D15F33F4-AE2E-4535-A6E5-1EFFBFD504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11006" y="1428450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2" name="Google Shape;824;p42">
            <a:extLst>
              <a:ext uri="{FF2B5EF4-FFF2-40B4-BE49-F238E27FC236}">
                <a16:creationId xmlns:a16="http://schemas.microsoft.com/office/drawing/2014/main" id="{392FE06F-F801-467B-AB41-2BF111421106}"/>
              </a:ext>
            </a:extLst>
          </p:cNvPr>
          <p:cNvSpPr txBox="1">
            <a:spLocks/>
          </p:cNvSpPr>
          <p:nvPr/>
        </p:nvSpPr>
        <p:spPr>
          <a:xfrm>
            <a:off x="3549495" y="2873517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63" name="Google Shape;824;p42">
            <a:extLst>
              <a:ext uri="{FF2B5EF4-FFF2-40B4-BE49-F238E27FC236}">
                <a16:creationId xmlns:a16="http://schemas.microsoft.com/office/drawing/2014/main" id="{57978EA5-8CEB-467E-9CC2-97B0B3D329F5}"/>
              </a:ext>
            </a:extLst>
          </p:cNvPr>
          <p:cNvSpPr txBox="1">
            <a:spLocks/>
          </p:cNvSpPr>
          <p:nvPr/>
        </p:nvSpPr>
        <p:spPr>
          <a:xfrm>
            <a:off x="4283895" y="3620662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3181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7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29" name="Google Shape;1731;p65">
            <a:extLst>
              <a:ext uri="{FF2B5EF4-FFF2-40B4-BE49-F238E27FC236}">
                <a16:creationId xmlns:a16="http://schemas.microsoft.com/office/drawing/2014/main" id="{D3A1B99E-8056-421F-826B-116873CFE7AF}"/>
              </a:ext>
            </a:extLst>
          </p:cNvPr>
          <p:cNvSpPr/>
          <p:nvPr/>
        </p:nvSpPr>
        <p:spPr>
          <a:xfrm>
            <a:off x="2989303" y="1586178"/>
            <a:ext cx="3637984" cy="885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 columns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1732;p65">
                <a:extLst>
                  <a:ext uri="{FF2B5EF4-FFF2-40B4-BE49-F238E27FC236}">
                    <a16:creationId xmlns:a16="http://schemas.microsoft.com/office/drawing/2014/main" id="{9413563F-6DB8-46D4-8E39-11A5BDB2A42B}"/>
                  </a:ext>
                </a:extLst>
              </p:cNvPr>
              <p:cNvSpPr/>
              <p:nvPr/>
            </p:nvSpPr>
            <p:spPr>
              <a:xfrm>
                <a:off x="2448879" y="3114372"/>
                <a:ext cx="4718833" cy="439532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(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𝐶𝑢𝑟𝑟𝑒𝑛𝑡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 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𝐿𝑜𝑎𝑛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 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𝐴𝑚𝑜𝑢𝑛𝑡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) ∗(</m:t>
                      </m:r>
                      <m:r>
                        <a:rPr lang="ar-SA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Poppins"/>
                          <a:cs typeface="Poppins"/>
                          <a:sym typeface="Poppins"/>
                        </a:rPr>
                        <m:t>𝐶𝑟𝑒𝑑𝑖𝑡</m:t>
                      </m:r>
                      <m:r>
                        <a:rPr lang="ar-SA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Poppins"/>
                          <a:cs typeface="Poppins"/>
                          <a:sym typeface="Poppins"/>
                        </a:rPr>
                        <m:t> </m:t>
                      </m:r>
                      <m:r>
                        <a:rPr lang="ar-SA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Poppins"/>
                          <a:cs typeface="Poppins"/>
                          <a:sym typeface="Poppins"/>
                        </a:rPr>
                        <m:t>𝑆𝑐𝑜𝑟𝑒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)</m:t>
                      </m:r>
                    </m:oMath>
                  </m:oMathPara>
                </a14:m>
                <a:endParaRPr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mc:Choice>
        <mc:Fallback xmlns="">
          <p:sp>
            <p:nvSpPr>
              <p:cNvPr id="48" name="Google Shape;1732;p65">
                <a:extLst>
                  <a:ext uri="{FF2B5EF4-FFF2-40B4-BE49-F238E27FC236}">
                    <a16:creationId xmlns:a16="http://schemas.microsoft.com/office/drawing/2014/main" id="{9413563F-6DB8-46D4-8E39-11A5BDB2A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79" y="3114372"/>
                <a:ext cx="4718833" cy="439532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Google Shape;1732;p65">
                <a:extLst>
                  <a:ext uri="{FF2B5EF4-FFF2-40B4-BE49-F238E27FC236}">
                    <a16:creationId xmlns:a16="http://schemas.microsoft.com/office/drawing/2014/main" id="{8EA84FF3-B008-4673-A12C-15F0938A3036}"/>
                  </a:ext>
                </a:extLst>
              </p:cNvPr>
              <p:cNvSpPr/>
              <p:nvPr/>
            </p:nvSpPr>
            <p:spPr>
              <a:xfrm>
                <a:off x="2448879" y="2584011"/>
                <a:ext cx="4718833" cy="439532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SA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</m:ctrlPr>
                        </m:sSupPr>
                        <m:e>
                          <m:r>
                            <a:rPr lang="ar-SA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(</m:t>
                          </m:r>
                          <m:r>
                            <a:rPr lang="ar-SA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𝐶𝑟𝑒𝑑𝑖𝑡</m:t>
                          </m:r>
                          <m:r>
                            <a:rPr lang="ar-SA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 </m:t>
                          </m:r>
                          <m:r>
                            <a:rPr lang="ar-SA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𝑆𝑐𝑜𝑟𝑒</m:t>
                          </m:r>
                          <m:r>
                            <a:rPr lang="ar-SA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)</m:t>
                          </m:r>
                        </m:e>
                        <m:sup>
                          <m:r>
                            <a:rPr lang="ar-SA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ar-SA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mc:Choice>
        <mc:Fallback xmlns="">
          <p:sp>
            <p:nvSpPr>
              <p:cNvPr id="49" name="Google Shape;1732;p65">
                <a:extLst>
                  <a:ext uri="{FF2B5EF4-FFF2-40B4-BE49-F238E27FC236}">
                    <a16:creationId xmlns:a16="http://schemas.microsoft.com/office/drawing/2014/main" id="{8EA84FF3-B008-4673-A12C-15F0938A3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79" y="2584011"/>
                <a:ext cx="4718833" cy="439532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1732;p65">
                <a:extLst>
                  <a:ext uri="{FF2B5EF4-FFF2-40B4-BE49-F238E27FC236}">
                    <a16:creationId xmlns:a16="http://schemas.microsoft.com/office/drawing/2014/main" id="{3E7DE6AB-38DF-40DB-9055-960D78BACAF9}"/>
                  </a:ext>
                </a:extLst>
              </p:cNvPr>
              <p:cNvSpPr/>
              <p:nvPr/>
            </p:nvSpPr>
            <p:spPr>
              <a:xfrm>
                <a:off x="2448880" y="3644734"/>
                <a:ext cx="4718833" cy="439532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(</m:t>
                          </m:r>
                          <m:r>
                            <a:rPr lang="en-US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𝐴𝑛𝑛𝑢𝑎𝑙</m:t>
                          </m:r>
                          <m:r>
                            <a:rPr lang="en-US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 </m:t>
                          </m:r>
                          <m:r>
                            <a:rPr lang="en-US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𝐼𝑛𝑐𝑜𝑚𝑒</m:t>
                          </m:r>
                          <m:r>
                            <a:rPr lang="en-US" sz="12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Poppins"/>
                              <a:cs typeface="Poppins"/>
                              <a:sym typeface="Poppins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0</m:t>
                          </m:r>
                          <m:r>
                            <a:rPr lang="en-US" sz="1200" b="0" i="1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.</m:t>
                          </m:r>
                          <m:r>
                            <a:rPr lang="en-US" sz="1200" b="0" i="1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05</m:t>
                          </m:r>
                        </m:sup>
                      </m:sSup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 ∗(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𝐶𝑢𝑟𝑟𝑒𝑛𝑡</m:t>
                      </m:r>
                      <m:r>
                        <a:rPr lang="en-US" sz="1200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 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𝐿𝑜𝑎𝑛</m:t>
                      </m:r>
                      <m:r>
                        <a:rPr lang="en-US" sz="1200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 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𝐴𝑚𝑜𝑢𝑛𝑡</m:t>
                      </m:r>
                      <m:r>
                        <a:rPr lang="en-US" sz="1200" i="1" dirty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)</m:t>
                      </m:r>
                    </m:oMath>
                  </m:oMathPara>
                </a14:m>
                <a:endParaRPr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mc:Choice>
        <mc:Fallback xmlns="">
          <p:sp>
            <p:nvSpPr>
              <p:cNvPr id="50" name="Google Shape;1732;p65">
                <a:extLst>
                  <a:ext uri="{FF2B5EF4-FFF2-40B4-BE49-F238E27FC236}">
                    <a16:creationId xmlns:a16="http://schemas.microsoft.com/office/drawing/2014/main" id="{3E7DE6AB-38DF-40DB-9055-960D78BAC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80" y="3644734"/>
                <a:ext cx="4718833" cy="439532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Google Shape;1732;p65">
                <a:extLst>
                  <a:ext uri="{FF2B5EF4-FFF2-40B4-BE49-F238E27FC236}">
                    <a16:creationId xmlns:a16="http://schemas.microsoft.com/office/drawing/2014/main" id="{936DFE39-B515-4481-81B7-D9CFDEC4ADBE}"/>
                  </a:ext>
                </a:extLst>
              </p:cNvPr>
              <p:cNvSpPr/>
              <p:nvPr/>
            </p:nvSpPr>
            <p:spPr>
              <a:xfrm>
                <a:off x="2448879" y="4175095"/>
                <a:ext cx="4718833" cy="439532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cs typeface="Poppins"/>
                                  <a:sym typeface="Poppins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cs typeface="Poppins"/>
                                      <a:sym typeface="Poppin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 dirty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Poppins"/>
                                      <a:cs typeface="Poppins"/>
                                      <a:sym typeface="Poppins"/>
                                    </a:rPr>
                                    <m:t>𝐶𝑢𝑟𝑟𝑒𝑛𝑡</m:t>
                                  </m:r>
                                  <m:r>
                                    <a:rPr lang="en-US" sz="1200" i="1" dirty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Poppins"/>
                                      <a:cs typeface="Poppins"/>
                                      <a:sym typeface="Poppins"/>
                                    </a:rPr>
                                    <m:t> </m:t>
                                  </m:r>
                                  <m:r>
                                    <a:rPr lang="en-US" sz="1200" i="1" dirty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Poppins"/>
                                      <a:cs typeface="Poppins"/>
                                      <a:sym typeface="Poppins"/>
                                    </a:rPr>
                                    <m:t>𝐶𝑟𝑒𝑑𝑖𝑡</m:t>
                                  </m:r>
                                  <m:r>
                                    <a:rPr lang="en-US" sz="1200" i="1" dirty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Poppins"/>
                                      <a:cs typeface="Poppins"/>
                                      <a:sym typeface="Poppins"/>
                                    </a:rPr>
                                    <m:t> </m:t>
                                  </m:r>
                                  <m:r>
                                    <a:rPr lang="en-US" sz="1200" i="1" dirty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Poppins"/>
                                      <a:cs typeface="Poppins"/>
                                      <a:sym typeface="Poppins"/>
                                    </a:rPr>
                                    <m:t>𝐵𝑎𝑙𝑎𝑛𝑐𝑒</m:t>
                                  </m:r>
                                </m:e>
                              </m:rad>
                              <m:r>
                                <a:rPr lang="en-US" sz="1200" i="1" dirty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cs typeface="Poppins"/>
                                  <a:sym typeface="Poppins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200" i="1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cs typeface="Poppins"/>
                                      <a:sym typeface="Poppins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dirty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cs typeface="Poppins"/>
                                      <a:sym typeface="Poppins"/>
                                    </a:rPr>
                                    <m:t>𝐶𝑟𝑒𝑑𝑖𝑡</m:t>
                                  </m:r>
                                  <m:r>
                                    <a:rPr lang="en-US" sz="1200" b="0" i="1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cs typeface="Poppins"/>
                                      <a:sym typeface="Poppins"/>
                                    </a:rPr>
                                    <m:t> </m:t>
                                  </m:r>
                                  <m:r>
                                    <a:rPr lang="en-US" sz="1200" i="1" dirty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cs typeface="Poppins"/>
                                      <a:sym typeface="Poppins"/>
                                    </a:rPr>
                                    <m:t>𝑆𝑐𝑜𝑟𝑒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mc:Choice>
        <mc:Fallback>
          <p:sp>
            <p:nvSpPr>
              <p:cNvPr id="51" name="Google Shape;1732;p65">
                <a:extLst>
                  <a:ext uri="{FF2B5EF4-FFF2-40B4-BE49-F238E27FC236}">
                    <a16:creationId xmlns:a16="http://schemas.microsoft.com/office/drawing/2014/main" id="{936DFE39-B515-4481-81B7-D9CFDEC4A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79" y="4175095"/>
                <a:ext cx="4718833" cy="439532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0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1982387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168093"/>
            <a:ext cx="45574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Models</a:t>
            </a:r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058587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B24E0-5360-484E-80CC-D81D571D3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3248"/>
          <a:stretch/>
        </p:blipFill>
        <p:spPr>
          <a:xfrm>
            <a:off x="5029201" y="555042"/>
            <a:ext cx="3878825" cy="171756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61DAF12F-EC3E-4A60-895A-B258BEB72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37"/>
          <a:stretch/>
        </p:blipFill>
        <p:spPr>
          <a:xfrm>
            <a:off x="6059946" y="2234867"/>
            <a:ext cx="1817334" cy="17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8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65"/>
          <p:cNvSpPr txBox="1">
            <a:spLocks noGrp="1"/>
          </p:cNvSpPr>
          <p:nvPr>
            <p:ph type="title"/>
          </p:nvPr>
        </p:nvSpPr>
        <p:spPr>
          <a:xfrm>
            <a:off x="719998" y="31157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Baseline Model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0FDD5B-6BF2-480C-A8C8-6CB202B14E2E}"/>
              </a:ext>
            </a:extLst>
          </p:cNvPr>
          <p:cNvGrpSpPr/>
          <p:nvPr/>
        </p:nvGrpSpPr>
        <p:grpSpPr>
          <a:xfrm>
            <a:off x="1833840" y="1219806"/>
            <a:ext cx="5476316" cy="3172385"/>
            <a:chOff x="1841193" y="1312675"/>
            <a:chExt cx="5476316" cy="3172385"/>
          </a:xfrm>
        </p:grpSpPr>
        <p:sp>
          <p:nvSpPr>
            <p:cNvPr id="1731" name="Google Shape;1731;p65"/>
            <p:cNvSpPr/>
            <p:nvPr/>
          </p:nvSpPr>
          <p:spPr>
            <a:xfrm>
              <a:off x="3462543" y="1312675"/>
              <a:ext cx="2218913" cy="885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Logestic Regression</a:t>
              </a:r>
              <a:endParaRPr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2" name="Google Shape;1732;p65"/>
            <p:cNvSpPr/>
            <p:nvPr/>
          </p:nvSpPr>
          <p:spPr>
            <a:xfrm>
              <a:off x="5781809" y="2732199"/>
              <a:ext cx="1535700" cy="516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After FE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1841193" y="2732200"/>
              <a:ext cx="1535700" cy="516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Before FE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1855893" y="3373876"/>
              <a:ext cx="1506300" cy="51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0.8020</a:t>
              </a:r>
              <a:endParaRPr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5811209" y="3373876"/>
              <a:ext cx="1506300" cy="51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0.8423</a:t>
              </a:r>
              <a:endParaRPr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738" name="Google Shape;1738;p65"/>
            <p:cNvCxnSpPr>
              <a:cxnSpLocks/>
              <a:stCxn id="1731" idx="2"/>
              <a:endCxn id="1732" idx="0"/>
            </p:cNvCxnSpPr>
            <p:nvPr/>
          </p:nvCxnSpPr>
          <p:spPr>
            <a:xfrm rot="16200000" flipH="1">
              <a:off x="5294017" y="1476557"/>
              <a:ext cx="533624" cy="197765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9" name="Google Shape;1739;p65"/>
            <p:cNvCxnSpPr>
              <a:cxnSpLocks/>
              <a:stCxn id="1733" idx="0"/>
              <a:endCxn id="1731" idx="2"/>
            </p:cNvCxnSpPr>
            <p:nvPr/>
          </p:nvCxnSpPr>
          <p:spPr>
            <a:xfrm rot="5400000" flipH="1" flipV="1">
              <a:off x="3323709" y="1483910"/>
              <a:ext cx="533625" cy="196295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" name="Google Shape;1734;p65">
              <a:extLst>
                <a:ext uri="{FF2B5EF4-FFF2-40B4-BE49-F238E27FC236}">
                  <a16:creationId xmlns:a16="http://schemas.microsoft.com/office/drawing/2014/main" id="{C824EE37-8F1A-4149-87BF-CD9B274E67B9}"/>
                </a:ext>
              </a:extLst>
            </p:cNvPr>
            <p:cNvSpPr/>
            <p:nvPr/>
          </p:nvSpPr>
          <p:spPr>
            <a:xfrm>
              <a:off x="1855893" y="3968760"/>
              <a:ext cx="1506300" cy="51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0.7897</a:t>
              </a:r>
              <a:endParaRPr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" name="Google Shape;1734;p65">
              <a:extLst>
                <a:ext uri="{FF2B5EF4-FFF2-40B4-BE49-F238E27FC236}">
                  <a16:creationId xmlns:a16="http://schemas.microsoft.com/office/drawing/2014/main" id="{75FB08D4-D0F8-4F01-BE94-A5CD27D8DC08}"/>
                </a:ext>
              </a:extLst>
            </p:cNvPr>
            <p:cNvSpPr/>
            <p:nvPr/>
          </p:nvSpPr>
          <p:spPr>
            <a:xfrm>
              <a:off x="5811209" y="3968760"/>
              <a:ext cx="1506300" cy="51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0.8327</a:t>
              </a:r>
            </a:p>
          </p:txBody>
        </p:sp>
        <p:sp>
          <p:nvSpPr>
            <p:cNvPr id="30" name="Google Shape;1731;p65">
              <a:extLst>
                <a:ext uri="{FF2B5EF4-FFF2-40B4-BE49-F238E27FC236}">
                  <a16:creationId xmlns:a16="http://schemas.microsoft.com/office/drawing/2014/main" id="{AF9D4658-4DFE-407E-BE7B-92ACBB5B7E8D}"/>
                </a:ext>
              </a:extLst>
            </p:cNvPr>
            <p:cNvSpPr/>
            <p:nvPr/>
          </p:nvSpPr>
          <p:spPr>
            <a:xfrm>
              <a:off x="3767900" y="3487010"/>
              <a:ext cx="1608196" cy="290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Train </a:t>
              </a:r>
              <a:r>
                <a:rPr lang="en-US" sz="12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accuracy</a:t>
              </a:r>
              <a:endParaRPr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" name="Google Shape;1731;p65">
              <a:extLst>
                <a:ext uri="{FF2B5EF4-FFF2-40B4-BE49-F238E27FC236}">
                  <a16:creationId xmlns:a16="http://schemas.microsoft.com/office/drawing/2014/main" id="{F7EA21D1-16DA-44DA-B082-8167581D96CA}"/>
                </a:ext>
              </a:extLst>
            </p:cNvPr>
            <p:cNvSpPr/>
            <p:nvPr/>
          </p:nvSpPr>
          <p:spPr>
            <a:xfrm>
              <a:off x="3602762" y="4137211"/>
              <a:ext cx="1938471" cy="290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</a:t>
              </a:r>
              <a:r>
                <a:rPr lang="en" sz="12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alidation </a:t>
              </a:r>
              <a:r>
                <a:rPr lang="en-US" sz="12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accuracy</a:t>
              </a:r>
              <a:endParaRPr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14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616761" y="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Logistic Regression</a:t>
            </a:r>
          </a:p>
        </p:txBody>
      </p:sp>
      <p:graphicFrame>
        <p:nvGraphicFramePr>
          <p:cNvPr id="1528" name="Google Shape;1528;p58"/>
          <p:cNvGraphicFramePr/>
          <p:nvPr>
            <p:extLst>
              <p:ext uri="{D42A27DB-BD31-4B8C-83A1-F6EECF244321}">
                <p14:modId xmlns:p14="http://schemas.microsoft.com/office/powerpoint/2010/main" val="1875070010"/>
              </p:ext>
            </p:extLst>
          </p:nvPr>
        </p:nvGraphicFramePr>
        <p:xfrm>
          <a:off x="849261" y="758235"/>
          <a:ext cx="7239000" cy="3627030"/>
        </p:xfrm>
        <a:graphic>
          <a:graphicData uri="http://schemas.openxmlformats.org/drawingml/2006/table">
            <a:tbl>
              <a:tblPr>
                <a:noFill/>
                <a:tableStyleId>{F5AFDE71-0499-4F08-987C-BAD903A1431A}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5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</a:t>
                      </a: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</a:t>
                      </a: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</a:t>
                      </a: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119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 Regression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0.8423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0.8327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 Regression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Scaled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0.8613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0.8670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LogisticRegression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 weight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{Long Term : 2 , Short term : 1}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0.8435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0.8466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LogisticRegression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 weight : balanced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0.8382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0.8363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113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30D6C55-89D7-43D4-AAF8-26D1DBED3EB8}"/>
              </a:ext>
            </a:extLst>
          </p:cNvPr>
          <p:cNvSpPr/>
          <p:nvPr/>
        </p:nvSpPr>
        <p:spPr>
          <a:xfrm>
            <a:off x="849261" y="2367115"/>
            <a:ext cx="7239000" cy="641555"/>
          </a:xfrm>
          <a:prstGeom prst="rect">
            <a:avLst/>
          </a:prstGeom>
          <a:solidFill>
            <a:srgbClr val="3174A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616761" y="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Naive Bayes</a:t>
            </a:r>
            <a:endParaRPr dirty="0"/>
          </a:p>
        </p:txBody>
      </p:sp>
      <p:graphicFrame>
        <p:nvGraphicFramePr>
          <p:cNvPr id="1528" name="Google Shape;1528;p58"/>
          <p:cNvGraphicFramePr/>
          <p:nvPr>
            <p:extLst>
              <p:ext uri="{D42A27DB-BD31-4B8C-83A1-F6EECF244321}">
                <p14:modId xmlns:p14="http://schemas.microsoft.com/office/powerpoint/2010/main" val="1294630820"/>
              </p:ext>
            </p:extLst>
          </p:nvPr>
        </p:nvGraphicFramePr>
        <p:xfrm>
          <a:off x="849261" y="758235"/>
          <a:ext cx="7239000" cy="3535620"/>
        </p:xfrm>
        <a:graphic>
          <a:graphicData uri="http://schemas.openxmlformats.org/drawingml/2006/table">
            <a:tbl>
              <a:tblPr>
                <a:noFill/>
                <a:tableStyleId>{F5AFDE71-0499-4F08-987C-BAD903A1431A}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5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</a:t>
                      </a: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</a:t>
                      </a: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</a:t>
                      </a: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119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Gaussian NB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0.8311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0.8308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Bernoulli NB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0.6871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0.6888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Multinomial NB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0.7807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0.7771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 Regression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Scaled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0.8613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0.8670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113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30D6C55-89D7-43D4-AAF8-26D1DBED3EB8}"/>
              </a:ext>
            </a:extLst>
          </p:cNvPr>
          <p:cNvSpPr/>
          <p:nvPr/>
        </p:nvSpPr>
        <p:spPr>
          <a:xfrm>
            <a:off x="849261" y="3659674"/>
            <a:ext cx="7239000" cy="641555"/>
          </a:xfrm>
          <a:prstGeom prst="rect">
            <a:avLst/>
          </a:prstGeom>
          <a:solidFill>
            <a:srgbClr val="3174A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1E4B5-5C46-4B4E-A202-48A5E05F6A77}"/>
              </a:ext>
            </a:extLst>
          </p:cNvPr>
          <p:cNvSpPr/>
          <p:nvPr/>
        </p:nvSpPr>
        <p:spPr>
          <a:xfrm>
            <a:off x="849261" y="3652300"/>
            <a:ext cx="7239000" cy="641555"/>
          </a:xfrm>
          <a:prstGeom prst="rect">
            <a:avLst/>
          </a:prstGeom>
          <a:solidFill>
            <a:schemeClr val="bg1"/>
          </a:solidFill>
          <a:ln>
            <a:solidFill>
              <a:srgbClr val="E18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88491" y="11093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template</a:t>
            </a:r>
            <a:endParaRPr dirty="0"/>
          </a:p>
        </p:txBody>
      </p:sp>
      <p:graphicFrame>
        <p:nvGraphicFramePr>
          <p:cNvPr id="6" name="Google Shape;1528;p58">
            <a:extLst>
              <a:ext uri="{FF2B5EF4-FFF2-40B4-BE49-F238E27FC236}">
                <a16:creationId xmlns:a16="http://schemas.microsoft.com/office/drawing/2014/main" id="{BFAD077F-9B91-4D02-9E19-0402695C0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583341"/>
              </p:ext>
            </p:extLst>
          </p:nvPr>
        </p:nvGraphicFramePr>
        <p:xfrm>
          <a:off x="169607" y="692449"/>
          <a:ext cx="7863840" cy="4244253"/>
        </p:xfrm>
        <a:graphic>
          <a:graphicData uri="http://schemas.openxmlformats.org/drawingml/2006/table">
            <a:tbl>
              <a:tblPr>
                <a:noFill/>
                <a:tableStyleId>{F5AFDE71-0499-4F08-987C-BAD903A1431A}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49454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184944896"/>
                    </a:ext>
                  </a:extLst>
                </a:gridCol>
              </a:tblGrid>
              <a:tr h="42342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</a:t>
                      </a:r>
                      <a:endParaRPr sz="18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 Score</a:t>
                      </a: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</a:t>
                      </a:r>
                      <a:endParaRPr sz="14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</a:t>
                      </a:r>
                      <a:endParaRPr sz="14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</a:t>
                      </a:r>
                      <a:endParaRPr sz="14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</a:t>
                      </a:r>
                      <a:endParaRPr sz="1400" b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119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 Regression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Scaled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0.8613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0.8670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0.9045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0.9044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K-Neatest Neighbors (3)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0.9051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0.8332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0.9339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0.8849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Decision Tree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0.8741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0.8683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0.9148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0.9073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894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0.9999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0.8732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1.0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0.9141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420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Extra Tree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0.8699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1.0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0.9111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113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Ada Boost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0.8738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0.8758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0.9131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0.9155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580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Stochastic Gradient Descent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0.8580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0.8616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0.9035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Arial"/>
                        </a:rPr>
                        <a:t>0.9067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91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XGBoost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0.8916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0.8856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0.9266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57150" cap="flat" cmpd="sng" algn="ctr">
                      <a:solidFill>
                        <a:srgbClr val="E18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0.9179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06136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E7F61CA-B0D7-4441-8A0D-ADE24E74DBEE}"/>
              </a:ext>
            </a:extLst>
          </p:cNvPr>
          <p:cNvSpPr/>
          <p:nvPr/>
        </p:nvSpPr>
        <p:spPr>
          <a:xfrm>
            <a:off x="169607" y="4535129"/>
            <a:ext cx="7863840" cy="407104"/>
          </a:xfrm>
          <a:prstGeom prst="rect">
            <a:avLst/>
          </a:prstGeom>
          <a:solidFill>
            <a:srgbClr val="3174A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CECF2-FB47-4C70-8AAE-A79A70CAD3E0}"/>
              </a:ext>
            </a:extLst>
          </p:cNvPr>
          <p:cNvSpPr/>
          <p:nvPr/>
        </p:nvSpPr>
        <p:spPr>
          <a:xfrm>
            <a:off x="169607" y="2157277"/>
            <a:ext cx="7863840" cy="40710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884FE-C412-4996-B505-0258B346C833}"/>
              </a:ext>
            </a:extLst>
          </p:cNvPr>
          <p:cNvSpPr/>
          <p:nvPr/>
        </p:nvSpPr>
        <p:spPr>
          <a:xfrm>
            <a:off x="169607" y="2954593"/>
            <a:ext cx="7863840" cy="40710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6C8ED8-68A8-407C-8254-9229E0C09080}"/>
              </a:ext>
            </a:extLst>
          </p:cNvPr>
          <p:cNvSpPr/>
          <p:nvPr/>
        </p:nvSpPr>
        <p:spPr>
          <a:xfrm>
            <a:off x="169607" y="3361697"/>
            <a:ext cx="7863840" cy="40710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9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6938943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Classification model</a:t>
            </a:r>
            <a:endParaRPr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DA14DB-527C-4125-A447-DB055D4A80B5}"/>
              </a:ext>
            </a:extLst>
          </p:cNvPr>
          <p:cNvSpPr/>
          <p:nvPr/>
        </p:nvSpPr>
        <p:spPr>
          <a:xfrm>
            <a:off x="83565" y="715638"/>
            <a:ext cx="3413930" cy="129830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XGBoost</a:t>
            </a:r>
            <a:r>
              <a:rPr lang="en-US" sz="2400" dirty="0">
                <a:solidFill>
                  <a:schemeClr val="tx1"/>
                </a:solidFill>
              </a:rPr>
              <a:t> classifier</a:t>
            </a:r>
          </a:p>
          <a:p>
            <a:pPr marL="396875" algn="ctr"/>
            <a:endParaRPr lang="en-US" sz="1800" dirty="0">
              <a:solidFill>
                <a:schemeClr val="tx1"/>
              </a:solidFill>
            </a:endParaRPr>
          </a:p>
          <a:p>
            <a:pPr marL="174625"/>
            <a:r>
              <a:rPr lang="en-US" sz="1600" dirty="0">
                <a:solidFill>
                  <a:schemeClr val="tx1"/>
                </a:solidFill>
              </a:rPr>
              <a:t>Precision:	0.9225</a:t>
            </a:r>
          </a:p>
          <a:p>
            <a:pPr marL="174625"/>
            <a:r>
              <a:rPr lang="en-US" sz="1600" dirty="0">
                <a:solidFill>
                  <a:schemeClr val="tx1"/>
                </a:solidFill>
              </a:rPr>
              <a:t>Recall:	      	0.9220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5C1A5B7-1186-4EAE-A4E4-88079856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4" y="1783397"/>
            <a:ext cx="4543395" cy="33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0A7FE3D4-FD70-484D-AC43-142A39D58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5" y="2239485"/>
            <a:ext cx="29527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6"/>
          <p:cNvSpPr txBox="1">
            <a:spLocks noGrp="1"/>
          </p:cNvSpPr>
          <p:nvPr>
            <p:ph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 Curve</a:t>
            </a:r>
            <a:endParaRPr dirty="0"/>
          </a:p>
        </p:txBody>
      </p:sp>
      <p:sp>
        <p:nvSpPr>
          <p:cNvPr id="1503" name="Google Shape;1503;p56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 classifier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0F08798-9F79-441B-9B75-1AB34123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48" y="1782665"/>
            <a:ext cx="4455103" cy="31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2"/>
          <p:cNvSpPr/>
          <p:nvPr/>
        </p:nvSpPr>
        <p:spPr>
          <a:xfrm>
            <a:off x="2837811" y="347064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1390445" y="1881751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2116662" y="263719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 txBox="1">
            <a:spLocks noGrp="1"/>
          </p:cNvSpPr>
          <p:nvPr>
            <p:ph type="title"/>
          </p:nvPr>
        </p:nvSpPr>
        <p:spPr>
          <a:xfrm>
            <a:off x="1443906" y="1278431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23" name="Google Shape;823;p42"/>
          <p:cNvSpPr txBox="1">
            <a:spLocks noGrp="1"/>
          </p:cNvSpPr>
          <p:nvPr>
            <p:ph type="title" idx="3"/>
          </p:nvPr>
        </p:nvSpPr>
        <p:spPr>
          <a:xfrm>
            <a:off x="2229120" y="1959753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24" name="Google Shape;824;p42"/>
          <p:cNvSpPr txBox="1">
            <a:spLocks noGrp="1"/>
          </p:cNvSpPr>
          <p:nvPr>
            <p:ph type="title" idx="4"/>
          </p:nvPr>
        </p:nvSpPr>
        <p:spPr>
          <a:xfrm>
            <a:off x="1376945" y="1959753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6"/>
          </p:nvPr>
        </p:nvSpPr>
        <p:spPr>
          <a:xfrm>
            <a:off x="3692410" y="3548645"/>
            <a:ext cx="429552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Models</a:t>
            </a:r>
            <a:endParaRPr dirty="0"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2824311" y="354864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2921936" y="2715200"/>
            <a:ext cx="558376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and </a:t>
            </a:r>
            <a:br>
              <a:rPr lang="en-US" dirty="0"/>
            </a:br>
            <a:r>
              <a:rPr lang="en-US" dirty="0"/>
              <a:t>Feature Engineering</a:t>
            </a:r>
            <a:endParaRPr dirty="0"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2103411" y="2715200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3" name="Google Shape;833;p42"/>
          <p:cNvSpPr/>
          <p:nvPr/>
        </p:nvSpPr>
        <p:spPr>
          <a:xfrm>
            <a:off x="638631" y="1198704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2"/>
          <p:cNvSpPr txBox="1">
            <a:spLocks noGrp="1"/>
          </p:cNvSpPr>
          <p:nvPr>
            <p:ph type="title" idx="2"/>
          </p:nvPr>
        </p:nvSpPr>
        <p:spPr>
          <a:xfrm>
            <a:off x="625131" y="1278431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" name="Google Shape;818;p42">
            <a:extLst>
              <a:ext uri="{FF2B5EF4-FFF2-40B4-BE49-F238E27FC236}">
                <a16:creationId xmlns:a16="http://schemas.microsoft.com/office/drawing/2014/main" id="{6BAB5C6E-D801-45F0-BA00-0380D3104C34}"/>
              </a:ext>
            </a:extLst>
          </p:cNvPr>
          <p:cNvSpPr/>
          <p:nvPr/>
        </p:nvSpPr>
        <p:spPr>
          <a:xfrm>
            <a:off x="3572211" y="4226082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26;p42">
            <a:extLst>
              <a:ext uri="{FF2B5EF4-FFF2-40B4-BE49-F238E27FC236}">
                <a16:creationId xmlns:a16="http://schemas.microsoft.com/office/drawing/2014/main" id="{596CB2AD-54BA-4254-91DB-00E327A85246}"/>
              </a:ext>
            </a:extLst>
          </p:cNvPr>
          <p:cNvSpPr txBox="1">
            <a:spLocks/>
          </p:cNvSpPr>
          <p:nvPr/>
        </p:nvSpPr>
        <p:spPr>
          <a:xfrm>
            <a:off x="4426810" y="4304084"/>
            <a:ext cx="429552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29" name="Google Shape;827;p42">
            <a:extLst>
              <a:ext uri="{FF2B5EF4-FFF2-40B4-BE49-F238E27FC236}">
                <a16:creationId xmlns:a16="http://schemas.microsoft.com/office/drawing/2014/main" id="{10FCD529-AC69-4B43-BEBF-3ED7DA6B7890}"/>
              </a:ext>
            </a:extLst>
          </p:cNvPr>
          <p:cNvSpPr txBox="1">
            <a:spLocks/>
          </p:cNvSpPr>
          <p:nvPr/>
        </p:nvSpPr>
        <p:spPr>
          <a:xfrm>
            <a:off x="3558711" y="4304084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1982387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168092"/>
            <a:ext cx="5092124" cy="1617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7200" dirty="0"/>
              <a:t>C</a:t>
            </a:r>
            <a:r>
              <a:rPr lang="en-US" dirty="0"/>
              <a:t>onclusion</a:t>
            </a:r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058587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4BC0EF-B4F3-4FD8-BDFE-4C93742B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00" y="-25985"/>
            <a:ext cx="4876800" cy="219633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6EDBFD-EEBD-4EA5-8B5F-E93893926EDC}"/>
              </a:ext>
            </a:extLst>
          </p:cNvPr>
          <p:cNvSpPr/>
          <p:nvPr/>
        </p:nvSpPr>
        <p:spPr>
          <a:xfrm>
            <a:off x="5272549" y="2058587"/>
            <a:ext cx="2379896" cy="13756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Accuracy </a:t>
            </a:r>
          </a:p>
          <a:p>
            <a:pPr marL="174625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Train:	0.8859</a:t>
            </a:r>
          </a:p>
          <a:p>
            <a:pPr marL="174625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Test:	0.8812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0A5DD7-E432-4A93-A8BF-A4D478DCB334}"/>
              </a:ext>
            </a:extLst>
          </p:cNvPr>
          <p:cNvSpPr/>
          <p:nvPr/>
        </p:nvSpPr>
        <p:spPr>
          <a:xfrm>
            <a:off x="6583679" y="3578496"/>
            <a:ext cx="2379895" cy="129830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F1 Score </a:t>
            </a:r>
          </a:p>
          <a:p>
            <a:pPr marL="174625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Train:	0.9215</a:t>
            </a:r>
          </a:p>
          <a:p>
            <a:pPr marL="174625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Test:	0.9181</a:t>
            </a:r>
          </a:p>
        </p:txBody>
      </p:sp>
      <p:sp>
        <p:nvSpPr>
          <p:cNvPr id="20" name="Google Shape;840;p43">
            <a:extLst>
              <a:ext uri="{FF2B5EF4-FFF2-40B4-BE49-F238E27FC236}">
                <a16:creationId xmlns:a16="http://schemas.microsoft.com/office/drawing/2014/main" id="{CD89C2CF-1825-4321-80D1-C06C5B1EFDF9}"/>
              </a:ext>
            </a:extLst>
          </p:cNvPr>
          <p:cNvSpPr txBox="1">
            <a:spLocks/>
          </p:cNvSpPr>
          <p:nvPr/>
        </p:nvSpPr>
        <p:spPr>
          <a:xfrm>
            <a:off x="1984575" y="2813383"/>
            <a:ext cx="455744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4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4"/>
          <p:cNvSpPr txBox="1">
            <a:spLocks noGrp="1"/>
          </p:cNvSpPr>
          <p:nvPr>
            <p:ph type="title"/>
          </p:nvPr>
        </p:nvSpPr>
        <p:spPr>
          <a:xfrm>
            <a:off x="1103459" y="78999"/>
            <a:ext cx="408390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Backstory</a:t>
            </a:r>
            <a:endParaRPr dirty="0"/>
          </a:p>
        </p:txBody>
      </p:sp>
      <p:sp>
        <p:nvSpPr>
          <p:cNvPr id="1431" name="Google Shape;1431;p54"/>
          <p:cNvSpPr txBox="1">
            <a:spLocks noGrp="1"/>
          </p:cNvSpPr>
          <p:nvPr>
            <p:ph type="subTitle" idx="1"/>
          </p:nvPr>
        </p:nvSpPr>
        <p:spPr>
          <a:xfrm>
            <a:off x="663993" y="1463706"/>
            <a:ext cx="4962831" cy="35469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oan is one of the most important schemes of banks.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Short Term Loan or Long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erm Loan.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Buying a house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4292F"/>
                </a:solidFill>
                <a:latin typeface="-apple-system"/>
                <a:sym typeface="Wingdings" panose="05000000000000000000" pitchFamily="2" charset="2"/>
              </a:rPr>
              <a:t>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ong term.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Take a trip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short term.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Help bankers to determine the type of loan.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074" name="Picture 2" descr="Top 10 Reasons a Bank will Deny your Business Loan Application - Liquidus  Funding | Getting Your Small Business Funded has never been easier">
            <a:extLst>
              <a:ext uri="{FF2B5EF4-FFF2-40B4-BE49-F238E27FC236}">
                <a16:creationId xmlns:a16="http://schemas.microsoft.com/office/drawing/2014/main" id="{852AAD95-A109-461E-9CB8-912D76DA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24" y="10990"/>
            <a:ext cx="3517176" cy="51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5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72"/>
          <p:cNvSpPr txBox="1">
            <a:spLocks noGrp="1"/>
          </p:cNvSpPr>
          <p:nvPr>
            <p:ph type="ctrTitle"/>
          </p:nvPr>
        </p:nvSpPr>
        <p:spPr>
          <a:xfrm>
            <a:off x="70249" y="50397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D</a:t>
            </a:r>
            <a:r>
              <a:rPr lang="en" sz="5400" dirty="0"/>
              <a:t>ata set</a:t>
            </a:r>
            <a:endParaRPr sz="5400" dirty="0"/>
          </a:p>
        </p:txBody>
      </p:sp>
      <p:sp>
        <p:nvSpPr>
          <p:cNvPr id="1974" name="Google Shape;1974;p72"/>
          <p:cNvSpPr txBox="1">
            <a:spLocks noGrp="1"/>
          </p:cNvSpPr>
          <p:nvPr>
            <p:ph type="subTitle" idx="1"/>
          </p:nvPr>
        </p:nvSpPr>
        <p:spPr>
          <a:xfrm>
            <a:off x="278100" y="1046971"/>
            <a:ext cx="4293900" cy="3816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zeitung"/>
              </a:rPr>
              <a:t>Bank Loan Status Dataset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Kaggle.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110867 rows.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19 column.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16 feature columns.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1 binary class target column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Target column:</a:t>
            </a:r>
          </a:p>
          <a:p>
            <a:pPr marL="742950" lvl="1" indent="-285750" algn="l">
              <a:lnSpc>
                <a:spcPct val="150000"/>
              </a:lnSpc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Short term</a:t>
            </a:r>
          </a:p>
          <a:p>
            <a:pPr marL="742950" lvl="1" indent="-285750" algn="l">
              <a:lnSpc>
                <a:spcPct val="150000"/>
              </a:lnSpc>
              <a:buClr>
                <a:schemeClr val="l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Long term</a:t>
            </a:r>
          </a:p>
        </p:txBody>
      </p:sp>
      <p:sp>
        <p:nvSpPr>
          <p:cNvPr id="103" name="Google Shape;1973;p72">
            <a:extLst>
              <a:ext uri="{FF2B5EF4-FFF2-40B4-BE49-F238E27FC236}">
                <a16:creationId xmlns:a16="http://schemas.microsoft.com/office/drawing/2014/main" id="{896AB93A-D450-4389-A460-9EFA4BABE333}"/>
              </a:ext>
            </a:extLst>
          </p:cNvPr>
          <p:cNvSpPr txBox="1">
            <a:spLocks/>
          </p:cNvSpPr>
          <p:nvPr/>
        </p:nvSpPr>
        <p:spPr>
          <a:xfrm>
            <a:off x="5984371" y="49171"/>
            <a:ext cx="2717178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ExtraBold"/>
              <a:buNone/>
              <a:defRPr sz="6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5400" dirty="0">
                <a:solidFill>
                  <a:srgbClr val="3174A1"/>
                </a:solidFill>
              </a:rPr>
              <a:t>Tools</a:t>
            </a:r>
          </a:p>
        </p:txBody>
      </p:sp>
      <p:sp>
        <p:nvSpPr>
          <p:cNvPr id="104" name="Google Shape;1974;p72">
            <a:extLst>
              <a:ext uri="{FF2B5EF4-FFF2-40B4-BE49-F238E27FC236}">
                <a16:creationId xmlns:a16="http://schemas.microsoft.com/office/drawing/2014/main" id="{C33BE7E3-CB5E-45E2-B806-98D605360A41}"/>
              </a:ext>
            </a:extLst>
          </p:cNvPr>
          <p:cNvSpPr txBox="1">
            <a:spLocks/>
          </p:cNvSpPr>
          <p:nvPr/>
        </p:nvSpPr>
        <p:spPr>
          <a:xfrm>
            <a:off x="6307733" y="1297688"/>
            <a:ext cx="2393816" cy="342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Clr>
                <a:srgbClr val="3174A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174A1"/>
                </a:solidFill>
                <a:latin typeface="zeitung"/>
              </a:rPr>
              <a:t>Pandas</a:t>
            </a:r>
          </a:p>
          <a:p>
            <a:pPr marL="285750" indent="-285750">
              <a:buClr>
                <a:srgbClr val="3174A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174A1"/>
                </a:solidFill>
                <a:latin typeface="zeitung"/>
              </a:rPr>
              <a:t>Numpy</a:t>
            </a:r>
            <a:endParaRPr lang="en-US" sz="2800" dirty="0">
              <a:solidFill>
                <a:srgbClr val="3174A1"/>
              </a:solidFill>
              <a:latin typeface="zeitung"/>
            </a:endParaRPr>
          </a:p>
          <a:p>
            <a:pPr marL="285750" indent="-285750">
              <a:buClr>
                <a:srgbClr val="3174A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174A1"/>
                </a:solidFill>
                <a:latin typeface="zeitung"/>
              </a:rPr>
              <a:t>Matplotlib</a:t>
            </a:r>
          </a:p>
          <a:p>
            <a:pPr marL="285750" indent="-285750">
              <a:buClr>
                <a:srgbClr val="3174A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174A1"/>
                </a:solidFill>
                <a:latin typeface="zeitung"/>
              </a:rPr>
              <a:t>Seaborn</a:t>
            </a:r>
          </a:p>
          <a:p>
            <a:pPr marL="285750" indent="-285750">
              <a:buClr>
                <a:srgbClr val="3174A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174A1"/>
                </a:solidFill>
                <a:latin typeface="zeitung"/>
              </a:rPr>
              <a:t>Sklearn</a:t>
            </a:r>
            <a:endParaRPr lang="en-US" sz="2800" dirty="0">
              <a:solidFill>
                <a:srgbClr val="3174A1"/>
              </a:solidFill>
              <a:latin typeface="zeitung"/>
            </a:endParaRPr>
          </a:p>
          <a:p>
            <a:pPr marL="285750" indent="-285750">
              <a:buClr>
                <a:srgbClr val="3174A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174A1"/>
                </a:solidFill>
                <a:latin typeface="zeitung"/>
              </a:rPr>
              <a:t>XGBoost</a:t>
            </a:r>
            <a:endParaRPr lang="en-US" sz="2800" dirty="0">
              <a:solidFill>
                <a:srgbClr val="3174A1"/>
              </a:solidFill>
              <a:latin typeface="zeitung"/>
            </a:endParaRPr>
          </a:p>
          <a:p>
            <a:pPr marL="285750" indent="-285750">
              <a:buClr>
                <a:srgbClr val="3174A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174A1"/>
                </a:solidFill>
                <a:latin typeface="zeitung"/>
              </a:rPr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49290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29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5"/>
          <p:cNvSpPr txBox="1">
            <a:spLocks noGrp="1"/>
          </p:cNvSpPr>
          <p:nvPr>
            <p:ph type="title"/>
          </p:nvPr>
        </p:nvSpPr>
        <p:spPr>
          <a:xfrm>
            <a:off x="219937" y="177814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of Terms Plot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C638BB-E599-4749-B5BD-4089C849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83" y="892969"/>
            <a:ext cx="3842700" cy="39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E817E0C1-AD04-4A79-8D24-0FEEDCA8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44" y="0"/>
            <a:ext cx="44799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006;p45">
            <a:extLst>
              <a:ext uri="{FF2B5EF4-FFF2-40B4-BE49-F238E27FC236}">
                <a16:creationId xmlns:a16="http://schemas.microsoft.com/office/drawing/2014/main" id="{B19A648A-8F90-4FA3-AB18-A32C25EA4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2577" y="0"/>
            <a:ext cx="2581427" cy="1904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Features</a:t>
            </a:r>
            <a:br>
              <a:rPr lang="en" sz="2800" dirty="0"/>
            </a:br>
            <a:r>
              <a:rPr lang="en" sz="2800" dirty="0"/>
              <a:t>and </a:t>
            </a:r>
            <a:br>
              <a:rPr lang="en" sz="2800" dirty="0"/>
            </a:br>
            <a:r>
              <a:rPr lang="en" sz="2800" dirty="0"/>
              <a:t>Target Correlation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4201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Outliers Boxplot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B3C87B-3CCE-4869-8677-435EE1BC8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8" b="66595"/>
          <a:stretch/>
        </p:blipFill>
        <p:spPr bwMode="auto">
          <a:xfrm>
            <a:off x="139289" y="1679101"/>
            <a:ext cx="3783781" cy="320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911D024-BAA1-4C47-8E1D-9E923A17F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32688" r="-1264" b="34051"/>
          <a:stretch/>
        </p:blipFill>
        <p:spPr bwMode="auto">
          <a:xfrm>
            <a:off x="3923070" y="1548296"/>
            <a:ext cx="3859842" cy="320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6A9FF7-860F-4A2D-A9F8-4700F19B044E}"/>
              </a:ext>
            </a:extLst>
          </p:cNvPr>
          <p:cNvSpPr txBox="1"/>
          <p:nvPr/>
        </p:nvSpPr>
        <p:spPr>
          <a:xfrm>
            <a:off x="538315" y="1548296"/>
            <a:ext cx="3156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Current Loan Amount for short and long term loan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9316B-D7C6-4EC2-8C3B-181B0D67F2CE}"/>
              </a:ext>
            </a:extLst>
          </p:cNvPr>
          <p:cNvSpPr txBox="1"/>
          <p:nvPr/>
        </p:nvSpPr>
        <p:spPr>
          <a:xfrm>
            <a:off x="4835832" y="1548296"/>
            <a:ext cx="2642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Monthly Dept for short and long term loan</a:t>
            </a:r>
          </a:p>
        </p:txBody>
      </p:sp>
    </p:spTree>
    <p:extLst>
      <p:ext uri="{BB962C8B-B14F-4D97-AF65-F5344CB8AC3E}">
        <p14:creationId xmlns:p14="http://schemas.microsoft.com/office/powerpoint/2010/main" val="121736240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by Slidesgo">
  <a:themeElements>
    <a:clrScheme name="Custom 2">
      <a:dk1>
        <a:srgbClr val="191919"/>
      </a:dk1>
      <a:lt1>
        <a:srgbClr val="FFFFFF"/>
      </a:lt1>
      <a:dk2>
        <a:srgbClr val="3174A1"/>
      </a:dk2>
      <a:lt2>
        <a:srgbClr val="CCCCCC"/>
      </a:lt2>
      <a:accent1>
        <a:srgbClr val="EFEFEF"/>
      </a:accent1>
      <a:accent2>
        <a:srgbClr val="DC9526"/>
      </a:accent2>
      <a:accent3>
        <a:srgbClr val="E1812B"/>
      </a:accent3>
      <a:accent4>
        <a:srgbClr val="3174A1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396</Words>
  <Application>Microsoft Office PowerPoint</Application>
  <PresentationFormat>On-screen Show (16:9)</PresentationFormat>
  <Paragraphs>177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Bebas Neue</vt:lpstr>
      <vt:lpstr>Lato</vt:lpstr>
      <vt:lpstr>Roboto Condensed Light</vt:lpstr>
      <vt:lpstr>Arial</vt:lpstr>
      <vt:lpstr>-apple-system</vt:lpstr>
      <vt:lpstr>Montserrat ExtraBold</vt:lpstr>
      <vt:lpstr>Cambria Math</vt:lpstr>
      <vt:lpstr>zeitung</vt:lpstr>
      <vt:lpstr>Poppins</vt:lpstr>
      <vt:lpstr>Montserrat</vt:lpstr>
      <vt:lpstr>Montserrat Medium</vt:lpstr>
      <vt:lpstr>International Banking Day by Slidesgo</vt:lpstr>
      <vt:lpstr>Bank Loan Term Prediction</vt:lpstr>
      <vt:lpstr>Introduction</vt:lpstr>
      <vt:lpstr>Introduction</vt:lpstr>
      <vt:lpstr>Backstory</vt:lpstr>
      <vt:lpstr>Data set</vt:lpstr>
      <vt:lpstr>Data Analysis</vt:lpstr>
      <vt:lpstr>Type of Terms Plot</vt:lpstr>
      <vt:lpstr>Features and  Target Correlation</vt:lpstr>
      <vt:lpstr>Outliers Boxplot</vt:lpstr>
      <vt:lpstr>Data Cleaning and Feature Engineering</vt:lpstr>
      <vt:lpstr>Data Cleaning</vt:lpstr>
      <vt:lpstr>Feature Engineering</vt:lpstr>
      <vt:lpstr>Classification Models</vt:lpstr>
      <vt:lpstr>Baseline Model</vt:lpstr>
      <vt:lpstr>Logistic Regression</vt:lpstr>
      <vt:lpstr>Naive Bayes</vt:lpstr>
      <vt:lpstr>Contents of this template</vt:lpstr>
      <vt:lpstr>Best Classification model</vt:lpstr>
      <vt:lpstr>ROC AUC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Term Prediction</dc:title>
  <dc:creator>Ali Mufeed</dc:creator>
  <cp:lastModifiedBy>أحمد السعدان</cp:lastModifiedBy>
  <cp:revision>6</cp:revision>
  <dcterms:modified xsi:type="dcterms:W3CDTF">2021-11-07T08:55:36Z</dcterms:modified>
</cp:coreProperties>
</file>