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2" r:id="rId3"/>
    <p:sldId id="271" r:id="rId4"/>
    <p:sldId id="278" r:id="rId5"/>
    <p:sldId id="270" r:id="rId6"/>
    <p:sldId id="273" r:id="rId7"/>
    <p:sldId id="279" r:id="rId8"/>
    <p:sldId id="263" r:id="rId9"/>
    <p:sldId id="274" r:id="rId10"/>
    <p:sldId id="275" r:id="rId11"/>
    <p:sldId id="277" r:id="rId12"/>
    <p:sldId id="280" r:id="rId13"/>
    <p:sldId id="276" r:id="rId14"/>
    <p:sldId id="281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143000"/>
            <a:ext cx="5180012" cy="4800600"/>
          </a:xfrm>
        </p:spPr>
        <p:txBody>
          <a:bodyPr anchor="b">
            <a:no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Fake</a:t>
            </a:r>
            <a:br>
              <a:rPr lang="en-US" sz="7200" dirty="0">
                <a:latin typeface="Algerian" panose="04020705040A02060702" pitchFamily="82" charset="0"/>
              </a:rPr>
            </a:br>
            <a:r>
              <a:rPr lang="en-US" sz="7200" dirty="0">
                <a:latin typeface="Algerian" panose="04020705040A02060702" pitchFamily="82" charset="0"/>
              </a:rPr>
              <a:t>news</a:t>
            </a:r>
            <a:br>
              <a:rPr lang="en-US" sz="7200" dirty="0">
                <a:latin typeface="Algerian" panose="04020705040A02060702" pitchFamily="82" charset="0"/>
              </a:rPr>
            </a:br>
            <a:r>
              <a:rPr lang="en-US" sz="7200" dirty="0">
                <a:latin typeface="Algerian" panose="04020705040A02060702" pitchFamily="82" charset="0"/>
              </a:rPr>
              <a:t>detection</a:t>
            </a:r>
            <a:br>
              <a:rPr lang="en-US" sz="7200" dirty="0"/>
            </a:br>
            <a:endParaRPr lang="en-US" sz="7200" dirty="0"/>
          </a:p>
        </p:txBody>
      </p:sp>
      <p:pic>
        <p:nvPicPr>
          <p:cNvPr id="6" name="Picture 5" descr="Fake Facebook News Sites to Avoid">
            <a:extLst>
              <a:ext uri="{FF2B5EF4-FFF2-40B4-BE49-F238E27FC236}">
                <a16:creationId xmlns:a16="http://schemas.microsoft.com/office/drawing/2014/main" id="{8A07AB5D-7647-4001-B1C1-965D46D60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8" r="19874" b="1"/>
          <a:stretch/>
        </p:blipFill>
        <p:spPr bwMode="auto">
          <a:xfrm>
            <a:off x="5317596" y="304800"/>
            <a:ext cx="6578600" cy="64008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miter lim="800000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3812" y="304800"/>
            <a:ext cx="9753600" cy="762000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19CAD-0683-4583-8D1F-3A8D28288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6612" y="1289731"/>
            <a:ext cx="4708525" cy="256778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E8B32-D8D2-450A-B1B8-CF5F60B1D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412" y="1256255"/>
            <a:ext cx="4708525" cy="25934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EE97B-E0F5-454E-922F-9689F7734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487" y="4039192"/>
            <a:ext cx="5082502" cy="27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1" y="228600"/>
            <a:ext cx="9753602" cy="838200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67F2A4-0B06-43CB-8EB2-929C9F316F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7474" y="1071465"/>
            <a:ext cx="8633876" cy="5786535"/>
          </a:xfr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54799A-9AF9-4F44-8BF0-2582DC9E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381000"/>
            <a:ext cx="9753600" cy="715962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E9C56C2A-3DB8-4A0E-B69D-ADA76E97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797" y="1189654"/>
            <a:ext cx="8241485" cy="5696338"/>
          </a:xfrm>
          <a:noFill/>
        </p:spPr>
      </p:pic>
    </p:spTree>
    <p:extLst>
      <p:ext uri="{BB962C8B-B14F-4D97-AF65-F5344CB8AC3E}">
        <p14:creationId xmlns:p14="http://schemas.microsoft.com/office/powerpoint/2010/main" val="8201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7614" y="2239962"/>
            <a:ext cx="10210798" cy="434340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There are multiple algorithms could be used in topic modeling</a:t>
            </a:r>
          </a:p>
          <a:p>
            <a:pPr>
              <a:lnSpc>
                <a:spcPct val="300000"/>
              </a:lnSpc>
            </a:pPr>
            <a:r>
              <a:rPr lang="en-US" dirty="0"/>
              <a:t>There is an overfitting when performing a classification model on the dataset because of</a:t>
            </a:r>
            <a:r>
              <a:rPr lang="ar-SA" dirty="0"/>
              <a:t> </a:t>
            </a:r>
            <a:r>
              <a:rPr lang="en-US" dirty="0"/>
              <a:t>lack of the rows</a:t>
            </a:r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D2FF-E3F9-4C27-A0E3-A0C5321D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812" y="3086100"/>
            <a:ext cx="6324599" cy="6858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51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217612" y="1981200"/>
            <a:ext cx="4708734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 and Data Cleaning</a:t>
            </a:r>
          </a:p>
          <a:p>
            <a:pPr>
              <a:lnSpc>
                <a:spcPct val="150000"/>
              </a:lnSpc>
            </a:pPr>
            <a:r>
              <a:rPr lang="en-US" dirty="0"/>
              <a:t>Tools</a:t>
            </a:r>
          </a:p>
          <a:p>
            <a:pPr>
              <a:lnSpc>
                <a:spcPct val="150000"/>
              </a:lnSpc>
            </a:pPr>
            <a:r>
              <a:rPr lang="en-US" dirty="0"/>
              <a:t>EDA</a:t>
            </a:r>
          </a:p>
          <a:p>
            <a:pPr>
              <a:lnSpc>
                <a:spcPct val="150000"/>
              </a:lnSpc>
            </a:pPr>
            <a:r>
              <a:rPr lang="en-US" dirty="0"/>
              <a:t>Topic Modeling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8823533" cy="4343400"/>
          </a:xfrm>
        </p:spPr>
        <p:txBody>
          <a:bodyPr>
            <a:normAutofit fontScale="92500"/>
          </a:bodyPr>
          <a:lstStyle/>
          <a:p>
            <a:pPr algn="l">
              <a:lnSpc>
                <a:spcPct val="200000"/>
              </a:lnSpc>
            </a:pPr>
            <a:r>
              <a:rPr lang="en-US" dirty="0"/>
              <a:t>We consume news through several mediums throughout the day in our daily routine, but sometimes it becomes difficult to decide which one is fake and which one is authentic.</a:t>
            </a:r>
          </a:p>
          <a:p>
            <a:pPr algn="l">
              <a:lnSpc>
                <a:spcPct val="200000"/>
              </a:lnSpc>
            </a:pPr>
            <a:r>
              <a:rPr lang="en-US" dirty="0"/>
              <a:t>Do you trust all the news you consume from online media?</a:t>
            </a:r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69B-4C09-4D7B-B26B-C7E32B2B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819EE-4297-4A25-87F1-B2E1B1ADE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7832934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dataset has download from Kaggle website</a:t>
            </a:r>
          </a:p>
          <a:p>
            <a:pPr>
              <a:lnSpc>
                <a:spcPct val="150000"/>
              </a:lnSpc>
            </a:pPr>
            <a:r>
              <a:rPr lang="en-US" dirty="0"/>
              <a:t>It has 1000 rows</a:t>
            </a:r>
          </a:p>
          <a:p>
            <a:pPr>
              <a:lnSpc>
                <a:spcPct val="150000"/>
              </a:lnSpc>
            </a:pPr>
            <a:r>
              <a:rPr lang="en-US" dirty="0"/>
              <a:t>It is balanced</a:t>
            </a:r>
          </a:p>
          <a:p>
            <a:pPr>
              <a:lnSpc>
                <a:spcPct val="150000"/>
              </a:lnSpc>
            </a:pPr>
            <a:r>
              <a:rPr lang="en-US" dirty="0"/>
              <a:t>Tokenization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Stop words</a:t>
            </a:r>
          </a:p>
          <a:p>
            <a:pPr>
              <a:lnSpc>
                <a:spcPct val="150000"/>
              </a:lnSpc>
            </a:pPr>
            <a:r>
              <a:rPr lang="en-US" dirty="0"/>
              <a:t>Lemmatization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3886198" cy="1325562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9012" y="1828800"/>
            <a:ext cx="10439400" cy="4572000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250000"/>
              </a:lnSpc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 </a:t>
            </a:r>
            <a:r>
              <a:rPr lang="en-US" dirty="0"/>
              <a:t> Pandas                                                       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-  </a:t>
            </a:r>
            <a:r>
              <a:rPr lang="en-US" dirty="0"/>
              <a:t>NMF           </a:t>
            </a:r>
          </a:p>
          <a:p>
            <a:pPr marL="45720" indent="0">
              <a:lnSpc>
                <a:spcPct val="250000"/>
              </a:lnSpc>
              <a:buNone/>
            </a:pPr>
            <a:r>
              <a:rPr lang="en-US" dirty="0"/>
              <a:t>-  Matplotlib                                                  -  </a:t>
            </a:r>
            <a:r>
              <a:rPr lang="en-US" dirty="0" err="1"/>
              <a:t>CountVectorizer</a:t>
            </a:r>
            <a:r>
              <a:rPr lang="en-US" dirty="0"/>
              <a:t>, </a:t>
            </a:r>
            <a:r>
              <a:rPr lang="en-US" dirty="0" err="1"/>
              <a:t>TfidfVectorizer</a:t>
            </a:r>
            <a:r>
              <a:rPr lang="en-US" dirty="0"/>
              <a:t>              </a:t>
            </a:r>
          </a:p>
          <a:p>
            <a:pPr marL="45720" indent="0">
              <a:lnSpc>
                <a:spcPct val="250000"/>
              </a:lnSpc>
              <a:buNone/>
            </a:pPr>
            <a:r>
              <a:rPr lang="en-US" dirty="0"/>
              <a:t>-  </a:t>
            </a:r>
            <a:r>
              <a:rPr lang="en-US" dirty="0" err="1"/>
              <a:t>Wordcloud</a:t>
            </a:r>
            <a:r>
              <a:rPr lang="en-US" dirty="0"/>
              <a:t>                                                 -  </a:t>
            </a:r>
            <a:r>
              <a:rPr lang="en-US" dirty="0" err="1"/>
              <a:t>CorEx</a:t>
            </a:r>
            <a:endParaRPr lang="en-US" dirty="0"/>
          </a:p>
          <a:p>
            <a:pPr marL="45720" indent="0">
              <a:lnSpc>
                <a:spcPct val="250000"/>
              </a:lnSpc>
              <a:buNone/>
            </a:pPr>
            <a:r>
              <a:rPr lang="en-US" dirty="0"/>
              <a:t>-  </a:t>
            </a:r>
            <a:r>
              <a:rPr lang="en-US" dirty="0" err="1"/>
              <a:t>Sklearn</a:t>
            </a:r>
            <a:r>
              <a:rPr lang="en-US" dirty="0"/>
              <a:t>                                                        -  LSA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dataset has 532 true news and 468 fake news, which indicates that the dataset is balanced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AF950F-B77E-4D84-9277-01CFCC0527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250" y="1828800"/>
            <a:ext cx="434340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FB7D-DFAD-4BE1-947F-7590A0D4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52400"/>
            <a:ext cx="9677400" cy="715962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CE02449-3404-4C85-8323-315EA69A3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412" y="1064126"/>
            <a:ext cx="10356273" cy="57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3200" dirty="0"/>
              <a:t>Several topic modeling algorithms was tried, including: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LSA</a:t>
            </a:r>
          </a:p>
          <a:p>
            <a:pPr>
              <a:lnSpc>
                <a:spcPct val="100000"/>
              </a:lnSpc>
            </a:pPr>
            <a:r>
              <a:rPr lang="en-US" sz="3200" dirty="0" err="1"/>
              <a:t>CorEx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NMF (which is the best choice with 7 topics)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3600" cy="808113"/>
          </a:xfrm>
        </p:spPr>
        <p:txBody>
          <a:bodyPr/>
          <a:lstStyle/>
          <a:p>
            <a:r>
              <a:rPr lang="en-US" dirty="0"/>
              <a:t>Topic modeling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7A2106A-1101-4277-A63A-2FD6592237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1813" y="1345256"/>
            <a:ext cx="4829983" cy="2564887"/>
          </a:xfrm>
          <a:prstGeom prst="rect">
            <a:avLst/>
          </a:prstGeom>
        </p:spPr>
      </p:pic>
      <p:pic>
        <p:nvPicPr>
          <p:cNvPr id="7" name="Picture 6" descr="A close-up of a dollar bill&#10;&#10;Description automatically generated with medium confidence">
            <a:extLst>
              <a:ext uri="{FF2B5EF4-FFF2-40B4-BE49-F238E27FC236}">
                <a16:creationId xmlns:a16="http://schemas.microsoft.com/office/drawing/2014/main" id="{422F016F-493B-411B-88C1-BAA481A4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1345256"/>
            <a:ext cx="4876799" cy="2556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91AC79-2FFB-47DD-A670-B5D2A0F2A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12" y="4069443"/>
            <a:ext cx="4876799" cy="2591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F4D18-36D1-4A45-BD69-5A762F073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3" y="4071938"/>
            <a:ext cx="4863918" cy="25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553</TotalTime>
  <Words>298</Words>
  <Application>Microsoft Office PowerPoint</Application>
  <PresentationFormat>Custom</PresentationFormat>
  <Paragraphs>57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-apple-system</vt:lpstr>
      <vt:lpstr>Arial</vt:lpstr>
      <vt:lpstr>Century Gothic</vt:lpstr>
      <vt:lpstr>World country report presentation</vt:lpstr>
      <vt:lpstr>Fake news detection </vt:lpstr>
      <vt:lpstr>content</vt:lpstr>
      <vt:lpstr>introduction</vt:lpstr>
      <vt:lpstr>Dataset and data cleaning</vt:lpstr>
      <vt:lpstr>Tools</vt:lpstr>
      <vt:lpstr>eda</vt:lpstr>
      <vt:lpstr>Eda</vt:lpstr>
      <vt:lpstr>Topic modeling</vt:lpstr>
      <vt:lpstr>Topic modeling</vt:lpstr>
      <vt:lpstr>Topic modeling</vt:lpstr>
      <vt:lpstr>Topic modeling</vt:lpstr>
      <vt:lpstr>Topic modeling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</dc:title>
  <dc:creator>أحمد السعدان</dc:creator>
  <cp:lastModifiedBy>أحمد السعدان</cp:lastModifiedBy>
  <cp:revision>1</cp:revision>
  <dcterms:created xsi:type="dcterms:W3CDTF">2021-11-21T04:10:55Z</dcterms:created>
  <dcterms:modified xsi:type="dcterms:W3CDTF">2021-11-21T13:24:06Z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