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678F173-A0BD-4B42-AAE6-F54773D18660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F1F960D-6B3A-4EA9-8FB5-8257E827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173-A0BD-4B42-AAE6-F54773D18660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960D-6B3A-4EA9-8FB5-8257E827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9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173-A0BD-4B42-AAE6-F54773D18660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960D-6B3A-4EA9-8FB5-8257E827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6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173-A0BD-4B42-AAE6-F54773D18660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960D-6B3A-4EA9-8FB5-8257E827F7A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988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173-A0BD-4B42-AAE6-F54773D18660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960D-6B3A-4EA9-8FB5-8257E827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173-A0BD-4B42-AAE6-F54773D18660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960D-6B3A-4EA9-8FB5-8257E827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6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173-A0BD-4B42-AAE6-F54773D18660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960D-6B3A-4EA9-8FB5-8257E827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5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173-A0BD-4B42-AAE6-F54773D18660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960D-6B3A-4EA9-8FB5-8257E827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2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173-A0BD-4B42-AAE6-F54773D18660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960D-6B3A-4EA9-8FB5-8257E827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173-A0BD-4B42-AAE6-F54773D18660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960D-6B3A-4EA9-8FB5-8257E827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9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173-A0BD-4B42-AAE6-F54773D18660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960D-6B3A-4EA9-8FB5-8257E827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0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173-A0BD-4B42-AAE6-F54773D18660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960D-6B3A-4EA9-8FB5-8257E827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173-A0BD-4B42-AAE6-F54773D18660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960D-6B3A-4EA9-8FB5-8257E827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7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173-A0BD-4B42-AAE6-F54773D18660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960D-6B3A-4EA9-8FB5-8257E827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4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173-A0BD-4B42-AAE6-F54773D18660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960D-6B3A-4EA9-8FB5-8257E827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173-A0BD-4B42-AAE6-F54773D18660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960D-6B3A-4EA9-8FB5-8257E827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4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173-A0BD-4B42-AAE6-F54773D18660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960D-6B3A-4EA9-8FB5-8257E827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8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F173-A0BD-4B42-AAE6-F54773D18660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F960D-6B3A-4EA9-8FB5-8257E827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52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31B6-89BD-02E5-BD1C-06DF980FC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381686"/>
          </a:xfrm>
        </p:spPr>
        <p:txBody>
          <a:bodyPr/>
          <a:lstStyle/>
          <a:p>
            <a:pPr algn="ctr" rtl="0">
              <a:spcBef>
                <a:spcPts val="0"/>
              </a:spcBef>
              <a:spcAft>
                <a:spcPts val="4600"/>
              </a:spcAft>
            </a:pPr>
            <a:r>
              <a:rPr lang="en-GB" sz="2800" b="1" i="0" u="none" strike="noStrike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Customer Churn Analysis and Prediction</a:t>
            </a:r>
            <a:br>
              <a:rPr lang="en-GB" b="0" dirty="0">
                <a:effectLst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C0DE9-D544-A5EE-4973-4C9220B90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93033"/>
            <a:ext cx="8791575" cy="4248443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Mohamed Waleed - 41910017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Ahmed Nasser - 41920015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Omar Mahmoud Abdelkarim - 41910312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Omar Nasr Elden - 41910045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Ibrahim </a:t>
            </a: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Emam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Mahmoud - 41910270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Mostafa Mohamed Ibrahim – 41810276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8561-C365-8820-BD60-4BA43038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Model Fitting and Selection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BFEA-2890-7FD9-B42D-E6B4291B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chemeClr val="bg1"/>
                </a:solidFill>
                <a:effectLst/>
                <a:latin typeface="Söhne"/>
              </a:rPr>
              <a:t>Models Explored:</a:t>
            </a:r>
            <a:endParaRPr lang="en-GB" sz="28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Logistic regression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SVM with various kernels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Ensemble models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chemeClr val="bg1"/>
                </a:solidFill>
                <a:effectLst/>
                <a:latin typeface="Söhne"/>
              </a:rPr>
              <a:t>Focus:</a:t>
            </a:r>
            <a:endParaRPr lang="en-GB" sz="28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Predicting churned customers</a:t>
            </a:r>
          </a:p>
        </p:txBody>
      </p:sp>
    </p:spTree>
    <p:extLst>
      <p:ext uri="{BB962C8B-B14F-4D97-AF65-F5344CB8AC3E}">
        <p14:creationId xmlns:p14="http://schemas.microsoft.com/office/powerpoint/2010/main" val="230023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27E0-5F35-95B7-5A50-A4ABA5D3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A578-3867-36CF-12E8-FCC67666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bg1"/>
                </a:solidFill>
                <a:effectLst/>
                <a:latin typeface="Söhne"/>
              </a:rPr>
              <a:t>Summary:</a:t>
            </a: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bg1"/>
                </a:solidFill>
                <a:effectLst/>
                <a:latin typeface="Söhne"/>
              </a:rPr>
              <a:t>Comprehensive analysis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bg1"/>
                </a:solidFill>
                <a:effectLst/>
                <a:latin typeface="Söhne"/>
              </a:rPr>
              <a:t>Development of predictive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bg1"/>
                </a:solidFill>
                <a:effectLst/>
                <a:latin typeface="Söhne"/>
              </a:rPr>
              <a:t>Recommendations:</a:t>
            </a:r>
            <a:endParaRPr lang="en-GB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bg1"/>
                </a:solidFill>
                <a:effectLst/>
                <a:latin typeface="Söhne"/>
              </a:rPr>
              <a:t>Addressing geographical disparities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bg1"/>
                </a:solidFill>
                <a:effectLst/>
                <a:latin typeface="Söhne"/>
              </a:rPr>
              <a:t>Targeting inactive members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bg1"/>
                </a:solidFill>
                <a:effectLst/>
                <a:latin typeface="Söhne"/>
              </a:rPr>
              <a:t>Refining retention strategies by age group</a:t>
            </a:r>
          </a:p>
        </p:txBody>
      </p:sp>
    </p:spTree>
    <p:extLst>
      <p:ext uri="{BB962C8B-B14F-4D97-AF65-F5344CB8AC3E}">
        <p14:creationId xmlns:p14="http://schemas.microsoft.com/office/powerpoint/2010/main" val="178455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B301F-A817-4AB3-E532-A081F0916C0C}"/>
              </a:ext>
            </a:extLst>
          </p:cNvPr>
          <p:cNvSpPr txBox="1"/>
          <p:nvPr/>
        </p:nvSpPr>
        <p:spPr>
          <a:xfrm>
            <a:off x="3423138" y="2644170"/>
            <a:ext cx="5345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185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C5F6-B590-CC40-DA6B-061897CE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Understanding and Predicting Customer Churn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64973-BC85-6FF6-8CB3-F98DB3B87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Leveraging Data Insights for Enhanced Retention Strategies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0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54E4-F38D-1642-AD2D-774F9C68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Objectives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8F58-7AFE-14BC-89EF-D046D941D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600" b="1" i="0" dirty="0">
                <a:solidFill>
                  <a:schemeClr val="bg1"/>
                </a:solidFill>
                <a:effectLst/>
                <a:latin typeface="Söhne"/>
              </a:rPr>
              <a:t>Objective 1:</a:t>
            </a: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 Identify Factors Contributing to Churn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Visualize key influencers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1" i="0" dirty="0">
                <a:solidFill>
                  <a:schemeClr val="bg1"/>
                </a:solidFill>
                <a:effectLst/>
                <a:latin typeface="Söhne"/>
              </a:rPr>
              <a:t>Objective 2:</a:t>
            </a: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 Build a Predictive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Classify and assign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57992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A06A-AA13-BAE4-890E-4DE65EE3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Data Set 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A216E-4D37-C2C9-9998-5A79E8BA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Dataset Statistics:</a:t>
            </a:r>
            <a:endParaRPr lang="en-GB" sz="32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1000 rows, 14 attributes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Questions Raised:</a:t>
            </a:r>
            <a:endParaRPr lang="en-GB" sz="32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Snapshot nature of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Exit with balance post-exit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7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8BA7-66E4-D34A-690F-DB7C4A9E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Key Questions and Observations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4AA79-63FE-05E6-97BD-0DF568634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Temporal Snapshot:</a:t>
            </a: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Clarify date relevance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Consider obtaining balances over time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Exit with Balance:</a:t>
            </a: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Investigate post-exit balances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Distinguish product exit vs. bank exit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Active Members:</a:t>
            </a: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Define and explore activity levels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Consider transaction counts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Product Breakdown:</a:t>
            </a: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Analyze product count for insights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2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931F-D5DC-6068-2273-851012BC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Exploratory Data Analysis (EDA)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50F4-B3C5-72AF-E6E0-F6EE0234C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chemeClr val="bg1"/>
                </a:solidFill>
                <a:effectLst/>
                <a:latin typeface="Söhne"/>
              </a:rPr>
              <a:t>Baseline Model:</a:t>
            </a:r>
            <a:endParaRPr lang="en-GB" sz="28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Predicts 20% churn based on observed rate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chemeClr val="bg1"/>
                </a:solidFill>
                <a:effectLst/>
                <a:latin typeface="Söhne"/>
              </a:rPr>
              <a:t>Customer Insights:</a:t>
            </a:r>
            <a:endParaRPr lang="en-GB" sz="28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Geographical disparities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Gender and credit card influence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Concerns about inactive members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2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35B0-2556-23D7-A85E-6C1EE94F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Demographic and Behavioral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11CB-6053-BDBC-36D6-162D51A79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4000" b="1" i="0" dirty="0">
                <a:solidFill>
                  <a:schemeClr val="bg1"/>
                </a:solidFill>
                <a:effectLst/>
                <a:latin typeface="Söhne"/>
              </a:rPr>
              <a:t>Key Insights: Age</a:t>
            </a:r>
            <a:r>
              <a:rPr lang="en-GB" sz="4000" b="0" i="0" dirty="0">
                <a:solidFill>
                  <a:schemeClr val="bg1"/>
                </a:solidFill>
                <a:effectLst/>
                <a:latin typeface="Söhne"/>
              </a:rPr>
              <a:t> impacts on churn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chemeClr val="bg1"/>
                </a:solidFill>
                <a:effectLst/>
                <a:latin typeface="Söhne"/>
              </a:rPr>
              <a:t>Tenure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chemeClr val="bg1"/>
                </a:solidFill>
                <a:effectLst/>
                <a:latin typeface="Söhne"/>
              </a:rPr>
              <a:t>Churn impact on bank balances</a:t>
            </a:r>
          </a:p>
        </p:txBody>
      </p:sp>
    </p:spTree>
    <p:extLst>
      <p:ext uri="{BB962C8B-B14F-4D97-AF65-F5344CB8AC3E}">
        <p14:creationId xmlns:p14="http://schemas.microsoft.com/office/powerpoint/2010/main" val="186999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C022-ED3A-3B9C-73B5-49B934F5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Feature Engineering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207C-4211-A264-FCD3-7B055174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chemeClr val="bg1"/>
                </a:solidFill>
                <a:effectLst/>
                <a:latin typeface="Söhne"/>
              </a:rPr>
              <a:t>Objective: Enhance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Söhne"/>
              </a:rPr>
              <a:t> model's predictive capabilities</a:t>
            </a:r>
          </a:p>
        </p:txBody>
      </p:sp>
    </p:spTree>
    <p:extLst>
      <p:ext uri="{BB962C8B-B14F-4D97-AF65-F5344CB8AC3E}">
        <p14:creationId xmlns:p14="http://schemas.microsoft.com/office/powerpoint/2010/main" val="407740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2F20-FC60-40A3-0B63-DDCF3E43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Data Preparation for Model Fitting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15E48-86D3-0A3E-1F0E-8AFD9CA63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b="1" i="0" dirty="0">
                <a:solidFill>
                  <a:schemeClr val="bg1"/>
                </a:solidFill>
                <a:effectLst/>
                <a:latin typeface="Söhne"/>
              </a:rPr>
              <a:t>Steps: Split</a:t>
            </a:r>
            <a:r>
              <a:rPr lang="en-GB" sz="4000" b="0" i="0" dirty="0">
                <a:solidFill>
                  <a:schemeClr val="bg1"/>
                </a:solidFill>
                <a:effectLst/>
                <a:latin typeface="Söhne"/>
              </a:rPr>
              <a:t> dataset into training and testing sets</a:t>
            </a:r>
          </a:p>
        </p:txBody>
      </p:sp>
    </p:spTree>
    <p:extLst>
      <p:ext uri="{BB962C8B-B14F-4D97-AF65-F5344CB8AC3E}">
        <p14:creationId xmlns:p14="http://schemas.microsoft.com/office/powerpoint/2010/main" val="4040044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</TotalTime>
  <Words>267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Roboto</vt:lpstr>
      <vt:lpstr>Söhne</vt:lpstr>
      <vt:lpstr>Tw Cen MT</vt:lpstr>
      <vt:lpstr>Circuit</vt:lpstr>
      <vt:lpstr>Customer Churn Analysis and Prediction </vt:lpstr>
      <vt:lpstr>Understanding and Predicting Customer Churn</vt:lpstr>
      <vt:lpstr>Objectives</vt:lpstr>
      <vt:lpstr>Data Set Overview</vt:lpstr>
      <vt:lpstr>Key Questions and Observations</vt:lpstr>
      <vt:lpstr>Exploratory Data Analysis (EDA)</vt:lpstr>
      <vt:lpstr>Demographic and Behavioral Analysis</vt:lpstr>
      <vt:lpstr>Feature Engineering</vt:lpstr>
      <vt:lpstr>Data Preparation for Model Fitting</vt:lpstr>
      <vt:lpstr>Model Fitting and Selection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 and Prediction </dc:title>
  <dc:creator>Mohamed Waleed</dc:creator>
  <cp:lastModifiedBy>Mohamed Waleed</cp:lastModifiedBy>
  <cp:revision>1</cp:revision>
  <dcterms:created xsi:type="dcterms:W3CDTF">2023-12-25T12:24:24Z</dcterms:created>
  <dcterms:modified xsi:type="dcterms:W3CDTF">2023-12-25T12:33:18Z</dcterms:modified>
</cp:coreProperties>
</file>