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4D96131-76E2-4DC5-BEC2-B441359B75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545A8F0-34FA-4B87-89FB-B876358B2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1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131-76E2-4DC5-BEC2-B441359B75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A8F0-34FA-4B87-89FB-B876358B2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131-76E2-4DC5-BEC2-B441359B75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A8F0-34FA-4B87-89FB-B876358B2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45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131-76E2-4DC5-BEC2-B441359B75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A8F0-34FA-4B87-89FB-B876358B2B2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048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131-76E2-4DC5-BEC2-B441359B75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A8F0-34FA-4B87-89FB-B876358B2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35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131-76E2-4DC5-BEC2-B441359B75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A8F0-34FA-4B87-89FB-B876358B2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95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131-76E2-4DC5-BEC2-B441359B75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A8F0-34FA-4B87-89FB-B876358B2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3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131-76E2-4DC5-BEC2-B441359B75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A8F0-34FA-4B87-89FB-B876358B2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9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131-76E2-4DC5-BEC2-B441359B75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A8F0-34FA-4B87-89FB-B876358B2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3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131-76E2-4DC5-BEC2-B441359B75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A8F0-34FA-4B87-89FB-B876358B2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131-76E2-4DC5-BEC2-B441359B75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A8F0-34FA-4B87-89FB-B876358B2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2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131-76E2-4DC5-BEC2-B441359B75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A8F0-34FA-4B87-89FB-B876358B2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131-76E2-4DC5-BEC2-B441359B75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A8F0-34FA-4B87-89FB-B876358B2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9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131-76E2-4DC5-BEC2-B441359B75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A8F0-34FA-4B87-89FB-B876358B2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5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131-76E2-4DC5-BEC2-B441359B75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A8F0-34FA-4B87-89FB-B876358B2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8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131-76E2-4DC5-BEC2-B441359B75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A8F0-34FA-4B87-89FB-B876358B2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0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6131-76E2-4DC5-BEC2-B441359B75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A8F0-34FA-4B87-89FB-B876358B2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2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96131-76E2-4DC5-BEC2-B441359B759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5A8F0-34FA-4B87-89FB-B876358B2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06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0B33-9D7A-2F9F-1596-6909C05D6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655762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Presentation: HDB Flat Prices Analysis (1990-2021)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1065C-600B-1528-DF23-83D378009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883877"/>
            <a:ext cx="8791575" cy="3784209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Mohamed Waleed - 41910017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Ahmed Nasser - 41920015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Omar Mahmoud Abdelkarim - 41910312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Omar Nasr Elden - 41910045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Ibrahim </a:t>
            </a:r>
            <a:r>
              <a:rPr lang="en-US" sz="2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Emam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Mahmoud - 41910270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6. Mostafa Mohamed Ibrahim – 41810276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383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9078-79B4-89F7-8707-6DFE24C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D756-E0ED-6377-C5E5-7473D7EDD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4000" b="0" i="0" dirty="0">
                <a:solidFill>
                  <a:schemeClr val="bg1"/>
                </a:solidFill>
                <a:effectLst/>
                <a:latin typeface="Söhne"/>
              </a:rPr>
              <a:t>Brief overview of the dataset and its significance.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4000" b="0" i="0" dirty="0">
                <a:solidFill>
                  <a:schemeClr val="bg1"/>
                </a:solidFill>
                <a:effectLst/>
                <a:latin typeface="Söhne"/>
              </a:rPr>
              <a:t>Source of data and purpose of analysis.</a:t>
            </a:r>
          </a:p>
        </p:txBody>
      </p:sp>
    </p:spTree>
    <p:extLst>
      <p:ext uri="{BB962C8B-B14F-4D97-AF65-F5344CB8AC3E}">
        <p14:creationId xmlns:p14="http://schemas.microsoft.com/office/powerpoint/2010/main" val="183176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F7CC-8689-6E18-80D5-3C380625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Data 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347F-9CF7-8DA6-981E-648433063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46736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chemeClr val="bg1"/>
                </a:solidFill>
                <a:effectLst/>
                <a:latin typeface="Söhne"/>
              </a:rPr>
              <a:t>Data Files</a:t>
            </a:r>
          </a:p>
          <a:p>
            <a:pPr lvl="1"/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Briefly introduce each data file.</a:t>
            </a:r>
          </a:p>
          <a:p>
            <a:pPr lvl="1"/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Mention key components and purpose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3200" b="1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US" sz="3200" b="1" i="0" dirty="0">
                <a:solidFill>
                  <a:schemeClr val="bg1"/>
                </a:solidFill>
                <a:effectLst/>
                <a:latin typeface="Söhne"/>
              </a:rPr>
              <a:t>Data Preparation</a:t>
            </a:r>
          </a:p>
          <a:p>
            <a:pPr lvl="1"/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Discuss geocoding and data cleaning steps.</a:t>
            </a:r>
            <a:endParaRPr lang="en-US" sz="2800" b="1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US" sz="3200" b="1" i="0" dirty="0">
                <a:solidFill>
                  <a:schemeClr val="bg1"/>
                </a:solidFill>
                <a:effectLst/>
                <a:latin typeface="Söhne"/>
              </a:rPr>
              <a:t>Data Observation</a:t>
            </a:r>
          </a:p>
          <a:p>
            <a:pPr lvl="1"/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Highlight any notable trends or patterns observed in the dataset.</a:t>
            </a:r>
            <a:endParaRPr lang="en-US" sz="2800" b="1" i="0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2826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DC1F-2A30-D541-7861-AE438DF4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Data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46A03-DD45-6ED8-032C-22B8445C4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46735"/>
          </a:xfrm>
        </p:spPr>
        <p:txBody>
          <a:bodyPr>
            <a:noAutofit/>
          </a:bodyPr>
          <a:lstStyle/>
          <a:p>
            <a:pPr algn="l"/>
            <a:r>
              <a:rPr lang="en-GB" sz="2800" b="1" i="0" dirty="0">
                <a:solidFill>
                  <a:schemeClr val="bg1"/>
                </a:solidFill>
                <a:effectLst/>
                <a:latin typeface="Söhne"/>
              </a:rPr>
              <a:t>Descriptive Statistics</a:t>
            </a:r>
          </a:p>
          <a:p>
            <a:pPr lvl="1"/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Check for null values.</a:t>
            </a:r>
          </a:p>
          <a:p>
            <a:pPr lvl="1"/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Explore data types.</a:t>
            </a:r>
          </a:p>
          <a:p>
            <a:pPr lvl="1"/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Present mean and maximum values.</a:t>
            </a:r>
          </a:p>
          <a:p>
            <a:pPr algn="l"/>
            <a:r>
              <a:rPr lang="en-GB" sz="2800" b="1" i="0" dirty="0">
                <a:solidFill>
                  <a:schemeClr val="bg1"/>
                </a:solidFill>
                <a:effectLst/>
                <a:latin typeface="Söhne"/>
              </a:rPr>
              <a:t>Feature Importance</a:t>
            </a:r>
          </a:p>
          <a:p>
            <a:pPr lvl="1"/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Identify and discuss </a:t>
            </a:r>
            <a:r>
              <a:rPr lang="en-GB" sz="2800" b="0" i="0" dirty="0" err="1">
                <a:solidFill>
                  <a:schemeClr val="bg1"/>
                </a:solidFill>
                <a:effectLst/>
                <a:latin typeface="Söhne"/>
              </a:rPr>
              <a:t>unuseful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 features.</a:t>
            </a:r>
          </a:p>
        </p:txBody>
      </p:sp>
    </p:spTree>
    <p:extLst>
      <p:ext uri="{BB962C8B-B14F-4D97-AF65-F5344CB8AC3E}">
        <p14:creationId xmlns:p14="http://schemas.microsoft.com/office/powerpoint/2010/main" val="58567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99D9-E6FE-E875-76E5-6C0A50AC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Data Preparation for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11EE5-EA9D-DAD8-923E-1D5BAA0D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b="1" i="0" dirty="0">
                <a:solidFill>
                  <a:schemeClr val="bg1"/>
                </a:solidFill>
                <a:effectLst/>
                <a:latin typeface="Söhne"/>
              </a:rPr>
              <a:t>Encoding</a:t>
            </a:r>
          </a:p>
          <a:p>
            <a:pPr lvl="1"/>
            <a:r>
              <a:rPr lang="en-GB" sz="3200" b="0" i="0" dirty="0">
                <a:solidFill>
                  <a:schemeClr val="bg1"/>
                </a:solidFill>
                <a:effectLst/>
                <a:latin typeface="Söhne"/>
              </a:rPr>
              <a:t>Explain encoding techniques for categorical data.</a:t>
            </a:r>
          </a:p>
          <a:p>
            <a:pPr algn="l"/>
            <a:r>
              <a:rPr lang="en-GB" sz="3200" b="1" i="0" dirty="0">
                <a:solidFill>
                  <a:schemeClr val="bg1"/>
                </a:solidFill>
                <a:effectLst/>
                <a:latin typeface="Söhne"/>
              </a:rPr>
              <a:t>Scaling</a:t>
            </a:r>
          </a:p>
          <a:p>
            <a:pPr lvl="1"/>
            <a:r>
              <a:rPr lang="en-GB" sz="3200" b="0" i="0" dirty="0">
                <a:solidFill>
                  <a:schemeClr val="bg1"/>
                </a:solidFill>
                <a:effectLst/>
                <a:latin typeface="Söhne"/>
              </a:rPr>
              <a:t>Differentiate between </a:t>
            </a:r>
            <a:r>
              <a:rPr lang="en-GB" sz="3200" b="0" i="0" dirty="0" err="1">
                <a:solidFill>
                  <a:schemeClr val="bg1"/>
                </a:solidFill>
                <a:effectLst/>
                <a:latin typeface="Söhne"/>
              </a:rPr>
              <a:t>MaxAbsScaler</a:t>
            </a:r>
            <a:r>
              <a:rPr lang="en-GB" sz="3200" b="0" i="0" dirty="0">
                <a:solidFill>
                  <a:schemeClr val="bg1"/>
                </a:solidFill>
                <a:effectLst/>
                <a:latin typeface="Söhne"/>
              </a:rPr>
              <a:t> and </a:t>
            </a:r>
            <a:r>
              <a:rPr lang="en-GB" sz="3200" b="0" i="0" dirty="0" err="1">
                <a:solidFill>
                  <a:schemeClr val="bg1"/>
                </a:solidFill>
                <a:effectLst/>
                <a:latin typeface="Söhne"/>
              </a:rPr>
              <a:t>StandardScaler</a:t>
            </a:r>
            <a:r>
              <a:rPr lang="en-GB" sz="32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09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8184-A4D8-A75A-5CC0-8790C84D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Model Building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3AEC7-4291-EF24-9EEB-6B72E7C53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74870"/>
          </a:xfrm>
        </p:spPr>
        <p:txBody>
          <a:bodyPr/>
          <a:lstStyle/>
          <a:p>
            <a:pPr algn="l"/>
            <a:r>
              <a:rPr lang="en-GB" b="1" i="0" dirty="0">
                <a:solidFill>
                  <a:schemeClr val="bg1"/>
                </a:solidFill>
                <a:effectLst/>
                <a:latin typeface="Söhne"/>
              </a:rPr>
              <a:t>Simple Linear Model</a:t>
            </a:r>
          </a:p>
          <a:p>
            <a:pPr lvl="1"/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1: Improving Model</a:t>
            </a:r>
          </a:p>
          <a:p>
            <a:pPr lvl="2"/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Discuss steps to enhance model performance.</a:t>
            </a:r>
          </a:p>
          <a:p>
            <a:pPr lvl="2"/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Introduce the concept of the pipeline.</a:t>
            </a:r>
          </a:p>
          <a:p>
            <a:pPr lvl="1"/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2: The Effects of Degree</a:t>
            </a:r>
          </a:p>
          <a:p>
            <a:pPr lvl="2"/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Visualize the impact of polynomial degree in the model.</a:t>
            </a: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Ridge Model</a:t>
            </a: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Lasso Model</a:t>
            </a: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Elastic-Net Model</a:t>
            </a:r>
          </a:p>
        </p:txBody>
      </p:sp>
    </p:spTree>
    <p:extLst>
      <p:ext uri="{BB962C8B-B14F-4D97-AF65-F5344CB8AC3E}">
        <p14:creationId xmlns:p14="http://schemas.microsoft.com/office/powerpoint/2010/main" val="64810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4053-A409-6AFA-7A72-82D1267F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Model Comparison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616D8-2608-E0F5-3E4D-10260E4AA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b="1" i="0" dirty="0">
                <a:solidFill>
                  <a:schemeClr val="bg1"/>
                </a:solidFill>
                <a:effectLst/>
                <a:latin typeface="Söhne"/>
              </a:rPr>
              <a:t>Metrics</a:t>
            </a:r>
          </a:p>
          <a:p>
            <a:pPr lvl="1"/>
            <a:r>
              <a:rPr lang="en-GB" sz="3200" b="0" i="0" dirty="0">
                <a:solidFill>
                  <a:schemeClr val="bg1"/>
                </a:solidFill>
                <a:effectLst/>
                <a:latin typeface="Söhne"/>
              </a:rPr>
              <a:t>Define and discuss metrics used for model evaluation.</a:t>
            </a:r>
          </a:p>
          <a:p>
            <a:pPr algn="l"/>
            <a:r>
              <a:rPr lang="en-GB" sz="3200" b="1" i="0" dirty="0">
                <a:solidFill>
                  <a:schemeClr val="bg1"/>
                </a:solidFill>
                <a:effectLst/>
                <a:latin typeface="Söhne"/>
              </a:rPr>
              <a:t>Comparative Analysis</a:t>
            </a:r>
          </a:p>
          <a:p>
            <a:pPr lvl="1"/>
            <a:r>
              <a:rPr lang="en-GB" sz="3200" b="0" i="0" dirty="0">
                <a:solidFill>
                  <a:schemeClr val="bg1"/>
                </a:solidFill>
                <a:effectLst/>
                <a:latin typeface="Söhne"/>
              </a:rPr>
              <a:t>Display performance comparison between different models.</a:t>
            </a:r>
          </a:p>
        </p:txBody>
      </p:sp>
    </p:spTree>
    <p:extLst>
      <p:ext uri="{BB962C8B-B14F-4D97-AF65-F5344CB8AC3E}">
        <p14:creationId xmlns:p14="http://schemas.microsoft.com/office/powerpoint/2010/main" val="406672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47DA-73ED-19DB-F558-77AFF0D2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546E-3803-D567-7C34-C181EB134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4400" b="0" i="0" dirty="0">
                <a:solidFill>
                  <a:schemeClr val="bg1"/>
                </a:solidFill>
                <a:effectLst/>
                <a:latin typeface="Söhne"/>
              </a:rPr>
              <a:t>Summarize key findings.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4400" b="0" i="0" dirty="0">
                <a:solidFill>
                  <a:schemeClr val="bg1"/>
                </a:solidFill>
                <a:effectLst/>
                <a:latin typeface="Söhne"/>
              </a:rPr>
              <a:t>Highlight insights and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409063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348B21-8B14-F22C-B2B6-EADBC2DDECCE}"/>
              </a:ext>
            </a:extLst>
          </p:cNvPr>
          <p:cNvSpPr txBox="1"/>
          <p:nvPr/>
        </p:nvSpPr>
        <p:spPr>
          <a:xfrm>
            <a:off x="3345766" y="2644170"/>
            <a:ext cx="55004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8632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</TotalTime>
  <Words>229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Söhne</vt:lpstr>
      <vt:lpstr>Tw Cen MT</vt:lpstr>
      <vt:lpstr>Circuit</vt:lpstr>
      <vt:lpstr>Presentation: HDB Flat Prices Analysis (1990-2021)</vt:lpstr>
      <vt:lpstr>Introduction</vt:lpstr>
      <vt:lpstr>Data Overview</vt:lpstr>
      <vt:lpstr>Data Analysis</vt:lpstr>
      <vt:lpstr>Data Preparation for Processing</vt:lpstr>
      <vt:lpstr>Model Building</vt:lpstr>
      <vt:lpstr>Model Comparison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Presentation: HDB Flat Prices Analysis (1990-2021)</dc:title>
  <dc:creator>Mohamed Waleed</dc:creator>
  <cp:lastModifiedBy>Mohamed Waleed</cp:lastModifiedBy>
  <cp:revision>1</cp:revision>
  <dcterms:created xsi:type="dcterms:W3CDTF">2023-12-25T14:03:06Z</dcterms:created>
  <dcterms:modified xsi:type="dcterms:W3CDTF">2023-12-25T14:14:29Z</dcterms:modified>
</cp:coreProperties>
</file>