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70" r:id="rId5"/>
    <p:sldId id="271" r:id="rId6"/>
    <p:sldId id="272" r:id="rId7"/>
    <p:sldId id="274" r:id="rId8"/>
    <p:sldId id="273" r:id="rId9"/>
    <p:sldId id="275" r:id="rId10"/>
    <p:sldId id="276" r:id="rId11"/>
    <p:sldId id="277" r:id="rId12"/>
    <p:sldId id="278" r:id="rId13"/>
    <p:sldId id="279" r:id="rId14"/>
    <p:sldId id="281" r:id="rId15"/>
    <p:sldId id="282" r:id="rId16"/>
    <p:sldId id="283" r:id="rId17"/>
    <p:sldId id="284" r:id="rId18"/>
    <p:sldId id="287" r:id="rId19"/>
    <p:sldId id="288" r:id="rId20"/>
    <p:sldId id="289"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91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348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97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29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11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12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017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4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56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2614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80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46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0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4/20/2021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79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87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89805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talog.data.gov/dataset/allegheny-county-property-sale%20transactions/resource/5a6688a2-d307-44a7-9bac-82af2f2b050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4315" y="1750424"/>
            <a:ext cx="8178141" cy="1934653"/>
          </a:xfrm>
        </p:spPr>
        <p:txBody>
          <a:bodyPr/>
          <a:lstStyle/>
          <a:p>
            <a:r>
              <a:rPr lang="en-US" sz="5000" dirty="0"/>
              <a:t>House Price Prediction</a:t>
            </a:r>
            <a:r>
              <a:rPr lang="en-US" sz="3000" dirty="0"/>
              <a:t/>
            </a:r>
            <a:br>
              <a:rPr lang="en-US" sz="3000" dirty="0"/>
            </a:br>
            <a:r>
              <a:rPr lang="en-US" sz="3200" dirty="0" smtClean="0"/>
              <a:t/>
            </a:r>
            <a:br>
              <a:rPr lang="en-US" sz="3200" dirty="0" smtClean="0"/>
            </a:br>
            <a:r>
              <a:rPr lang="en-US" sz="3200" dirty="0" smtClean="0"/>
              <a:t/>
            </a:r>
            <a:br>
              <a:rPr lang="en-US" sz="3200" dirty="0" smtClean="0"/>
            </a:br>
            <a:r>
              <a:rPr lang="en-US" sz="3200" dirty="0" smtClean="0"/>
              <a:t>Big </a:t>
            </a:r>
            <a:r>
              <a:rPr lang="en-US" sz="3200" dirty="0"/>
              <a:t>Data Diploma Final </a:t>
            </a:r>
            <a:r>
              <a:rPr lang="en-US" sz="3200" dirty="0" smtClean="0"/>
              <a:t>Project-Feb 2021</a:t>
            </a:r>
            <a:endParaRPr lang="en-US" sz="3000" dirty="0"/>
          </a:p>
        </p:txBody>
      </p:sp>
      <p:sp>
        <p:nvSpPr>
          <p:cNvPr id="3" name="Subtitle 2"/>
          <p:cNvSpPr>
            <a:spLocks noGrp="1"/>
          </p:cNvSpPr>
          <p:nvPr>
            <p:ph type="subTitle" idx="1"/>
          </p:nvPr>
        </p:nvSpPr>
        <p:spPr/>
        <p:txBody>
          <a:bodyPr>
            <a:noAutofit/>
          </a:bodyPr>
          <a:lstStyle/>
          <a:p>
            <a:pPr algn="l"/>
            <a:r>
              <a:rPr lang="en-US" sz="2800" dirty="0" smtClean="0"/>
              <a:t>Prepared by : Ahmed Aly Hassan Mahmoud</a:t>
            </a:r>
          </a:p>
          <a:p>
            <a:pPr algn="l"/>
            <a:r>
              <a:rPr lang="en-US" sz="2800" dirty="0" smtClean="0"/>
              <a:t>ID : 192006</a:t>
            </a:r>
            <a:endParaRPr lang="en-US" sz="2800" dirty="0"/>
          </a:p>
        </p:txBody>
      </p:sp>
    </p:spTree>
    <p:extLst>
      <p:ext uri="{BB962C8B-B14F-4D97-AF65-F5344CB8AC3E}">
        <p14:creationId xmlns:p14="http://schemas.microsoft.com/office/powerpoint/2010/main" val="397876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3600" b="1" dirty="0"/>
              <a:t>Data </a:t>
            </a:r>
            <a:r>
              <a:rPr lang="en-US" sz="3600" b="1" dirty="0" smtClean="0"/>
              <a:t>Preparation - EDA</a:t>
            </a:r>
            <a:endParaRPr lang="en-US" sz="3600" dirty="0"/>
          </a:p>
        </p:txBody>
      </p:sp>
      <p:sp>
        <p:nvSpPr>
          <p:cNvPr id="3" name="Content Placeholder 2"/>
          <p:cNvSpPr>
            <a:spLocks noGrp="1"/>
          </p:cNvSpPr>
          <p:nvPr>
            <p:ph idx="1"/>
          </p:nvPr>
        </p:nvSpPr>
        <p:spPr>
          <a:xfrm>
            <a:off x="646112" y="1306286"/>
            <a:ext cx="5924506" cy="4942113"/>
          </a:xfrm>
        </p:spPr>
        <p:txBody>
          <a:bodyPr>
            <a:normAutofit/>
          </a:bodyPr>
          <a:lstStyle/>
          <a:p>
            <a:r>
              <a:rPr lang="en-US" b="1" dirty="0"/>
              <a:t>Relationship between PROPERTYCITY and </a:t>
            </a:r>
            <a:r>
              <a:rPr lang="en-US" b="1" dirty="0" smtClean="0"/>
              <a:t>PRICE</a:t>
            </a:r>
          </a:p>
          <a:p>
            <a:r>
              <a:rPr lang="en-US" sz="1800" dirty="0"/>
              <a:t>Definitely the property price is changing by the City where the property is physically located. For the below relationship we can find that the highest property price is in PITTSBURGH city which equal </a:t>
            </a:r>
            <a:r>
              <a:rPr lang="en-US" sz="1800" dirty="0" smtClean="0"/>
              <a:t>124,400,000 </a:t>
            </a:r>
            <a:r>
              <a:rPr lang="en-US" sz="1800" dirty="0" smtClean="0"/>
              <a:t>$</a:t>
            </a:r>
          </a:p>
          <a:p>
            <a:endParaRPr lang="en-US" dirty="0" smtClean="0"/>
          </a:p>
          <a:p>
            <a:r>
              <a:rPr lang="en-US" b="1" dirty="0"/>
              <a:t>Relationship between PROPERTYCITY and number of properties</a:t>
            </a:r>
            <a:r>
              <a:rPr lang="en-US" b="1" dirty="0" smtClean="0"/>
              <a:t>.</a:t>
            </a:r>
          </a:p>
          <a:p>
            <a:r>
              <a:rPr lang="en-US" sz="1800" dirty="0"/>
              <a:t>From the below figure we can conclude that the PITTSBURGH city has the most sold properties with count </a:t>
            </a:r>
            <a:r>
              <a:rPr lang="en-US" sz="1800"/>
              <a:t>of </a:t>
            </a:r>
            <a:r>
              <a:rPr lang="en-US" sz="1800" smtClean="0"/>
              <a:t>166,634 </a:t>
            </a:r>
            <a:r>
              <a:rPr lang="en-US" sz="1800" dirty="0"/>
              <a:t>property. Which is almost 54 % of the total properties in the whole dataset.</a:t>
            </a:r>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59990" y="723899"/>
            <a:ext cx="5934075" cy="27051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70618" y="3906883"/>
            <a:ext cx="5934075" cy="2819400"/>
          </a:xfrm>
          <a:prstGeom prst="rect">
            <a:avLst/>
          </a:prstGeom>
          <a:noFill/>
          <a:ln>
            <a:noFill/>
          </a:ln>
        </p:spPr>
      </p:pic>
    </p:spTree>
    <p:extLst>
      <p:ext uri="{BB962C8B-B14F-4D97-AF65-F5344CB8AC3E}">
        <p14:creationId xmlns:p14="http://schemas.microsoft.com/office/powerpoint/2010/main" val="2392633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pPr lvl="1" rtl="0"/>
            <a:r>
              <a:rPr lang="en-US" sz="2800" b="1" dirty="0"/>
              <a:t>Data Preparation </a:t>
            </a:r>
            <a:r>
              <a:rPr lang="en-US" sz="2800" b="1" dirty="0" smtClean="0"/>
              <a:t>– EDA: </a:t>
            </a:r>
            <a:r>
              <a:rPr lang="en-US" b="1" dirty="0" smtClean="0"/>
              <a:t>Time </a:t>
            </a:r>
            <a:r>
              <a:rPr lang="en-US" b="1" dirty="0"/>
              <a:t>series analysis using Prophet in Python</a:t>
            </a:r>
          </a:p>
        </p:txBody>
      </p:sp>
      <p:sp>
        <p:nvSpPr>
          <p:cNvPr id="3" name="Content Placeholder 2"/>
          <p:cNvSpPr>
            <a:spLocks noGrp="1"/>
          </p:cNvSpPr>
          <p:nvPr>
            <p:ph idx="1"/>
          </p:nvPr>
        </p:nvSpPr>
        <p:spPr>
          <a:xfrm>
            <a:off x="522513" y="1254034"/>
            <a:ext cx="5772107" cy="4994365"/>
          </a:xfrm>
        </p:spPr>
        <p:txBody>
          <a:bodyPr>
            <a:normAutofit/>
          </a:bodyPr>
          <a:lstStyle/>
          <a:p>
            <a:r>
              <a:rPr lang="en-US" b="1" dirty="0" smtClean="0"/>
              <a:t>Price </a:t>
            </a:r>
            <a:r>
              <a:rPr lang="en-US" b="1" dirty="0"/>
              <a:t>forecast – Yearly: </a:t>
            </a:r>
            <a:r>
              <a:rPr lang="en-US" dirty="0"/>
              <a:t>price was increasing from 2012 to 2016 then it slightly fall at 2017. It has become upwards again gradually till the end of 2020.</a:t>
            </a:r>
          </a:p>
          <a:p>
            <a:endParaRPr lang="en-US" dirty="0" smtClean="0"/>
          </a:p>
          <a:p>
            <a:endParaRPr lang="en-US" dirty="0"/>
          </a:p>
          <a:p>
            <a:endParaRPr lang="en-US" dirty="0" smtClean="0"/>
          </a:p>
          <a:p>
            <a:pPr marL="0" indent="0">
              <a:buNone/>
            </a:pPr>
            <a:endParaRPr lang="en-US" dirty="0" smtClean="0"/>
          </a:p>
          <a:p>
            <a:r>
              <a:rPr lang="en-US" b="1" dirty="0"/>
              <a:t>Price forecast </a:t>
            </a:r>
            <a:r>
              <a:rPr lang="en-US" b="1" dirty="0" smtClean="0"/>
              <a:t>– </a:t>
            </a:r>
            <a:r>
              <a:rPr lang="en-US" b="1" dirty="0"/>
              <a:t>Day of the </a:t>
            </a:r>
            <a:r>
              <a:rPr lang="en-US" b="1" dirty="0" smtClean="0"/>
              <a:t>week: </a:t>
            </a:r>
            <a:r>
              <a:rPr lang="en-US" dirty="0"/>
              <a:t>Highest prices are recorded on Mondays and Fridays. Whereas Saturdays is almost the lowest which is normal behavior because it’s the weekend.</a:t>
            </a:r>
          </a:p>
          <a:p>
            <a:endParaRPr lang="en-US" dirty="0"/>
          </a:p>
          <a:p>
            <a:endParaRPr lang="en-US" dirty="0"/>
          </a:p>
          <a:p>
            <a:endParaRPr lang="en-US" dirty="0"/>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94621" y="1363018"/>
            <a:ext cx="5897379" cy="149896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419599"/>
            <a:ext cx="5943600" cy="1828800"/>
          </a:xfrm>
          <a:prstGeom prst="rect">
            <a:avLst/>
          </a:prstGeom>
          <a:noFill/>
          <a:ln>
            <a:noFill/>
          </a:ln>
        </p:spPr>
      </p:pic>
    </p:spTree>
    <p:extLst>
      <p:ext uri="{BB962C8B-B14F-4D97-AF65-F5344CB8AC3E}">
        <p14:creationId xmlns:p14="http://schemas.microsoft.com/office/powerpoint/2010/main" val="500854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2800" b="1" dirty="0"/>
              <a:t>Data Preparation – EDA: </a:t>
            </a:r>
            <a:r>
              <a:rPr lang="en-US" sz="1800" b="1" dirty="0"/>
              <a:t>Time series analysis using Prophet in Python</a:t>
            </a:r>
            <a:endParaRPr lang="en-US" sz="1800" dirty="0"/>
          </a:p>
        </p:txBody>
      </p:sp>
      <p:sp>
        <p:nvSpPr>
          <p:cNvPr id="3" name="Content Placeholder 2"/>
          <p:cNvSpPr>
            <a:spLocks noGrp="1"/>
          </p:cNvSpPr>
          <p:nvPr>
            <p:ph idx="1"/>
          </p:nvPr>
        </p:nvSpPr>
        <p:spPr>
          <a:xfrm>
            <a:off x="646112" y="1214846"/>
            <a:ext cx="5621338" cy="5033553"/>
          </a:xfrm>
        </p:spPr>
        <p:txBody>
          <a:bodyPr/>
          <a:lstStyle/>
          <a:p>
            <a:r>
              <a:rPr lang="en-US" b="1" dirty="0"/>
              <a:t>Price </a:t>
            </a:r>
            <a:r>
              <a:rPr lang="en-US" b="1" dirty="0" smtClean="0"/>
              <a:t>forecast– </a:t>
            </a:r>
            <a:r>
              <a:rPr lang="en-US" b="1" dirty="0"/>
              <a:t>Day of </a:t>
            </a:r>
            <a:r>
              <a:rPr lang="en-US" b="1" dirty="0" smtClean="0"/>
              <a:t>Year: </a:t>
            </a:r>
            <a:r>
              <a:rPr lang="en-US" dirty="0"/>
              <a:t>Lowest prices was recorded January and March and the highest sale price is found between May and July.</a:t>
            </a:r>
          </a:p>
          <a:p>
            <a:endParaRPr lang="en-US" dirty="0"/>
          </a:p>
          <a:p>
            <a:endParaRPr lang="en-US" dirty="0" smtClean="0"/>
          </a:p>
          <a:p>
            <a:endParaRPr lang="en-US" dirty="0" smtClean="0"/>
          </a:p>
          <a:p>
            <a:r>
              <a:rPr lang="en-US" b="1" dirty="0"/>
              <a:t>Boxplot to check Price </a:t>
            </a:r>
            <a:r>
              <a:rPr lang="en-US" b="1" dirty="0" smtClean="0"/>
              <a:t>outliers: </a:t>
            </a:r>
            <a:r>
              <a:rPr lang="en-US" dirty="0"/>
              <a:t>figure </a:t>
            </a:r>
            <a:r>
              <a:rPr lang="en-US" dirty="0" smtClean="0"/>
              <a:t>indicate that there are outliers that should be removed from the target column - Price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67450" y="1214846"/>
            <a:ext cx="5924550" cy="187642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087291" y="3184616"/>
            <a:ext cx="6104709" cy="3229247"/>
          </a:xfrm>
          <a:prstGeom prst="rect">
            <a:avLst/>
          </a:prstGeom>
          <a:noFill/>
          <a:ln>
            <a:noFill/>
          </a:ln>
        </p:spPr>
      </p:pic>
    </p:spTree>
    <p:extLst>
      <p:ext uri="{BB962C8B-B14F-4D97-AF65-F5344CB8AC3E}">
        <p14:creationId xmlns:p14="http://schemas.microsoft.com/office/powerpoint/2010/main" val="156489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2939"/>
          </a:xfrm>
        </p:spPr>
        <p:txBody>
          <a:bodyPr/>
          <a:lstStyle/>
          <a:p>
            <a:r>
              <a:rPr lang="en-US" sz="3600" b="1" dirty="0"/>
              <a:t>Data </a:t>
            </a:r>
            <a:r>
              <a:rPr lang="en-US" sz="3600" b="1" dirty="0" smtClean="0"/>
              <a:t>Preparation - </a:t>
            </a:r>
            <a:r>
              <a:rPr lang="en-US" sz="3600" b="1" dirty="0"/>
              <a:t>Feature Engineering</a:t>
            </a:r>
            <a:r>
              <a:rPr lang="en-US" b="1" dirty="0"/>
              <a:t/>
            </a:r>
            <a:br>
              <a:rPr lang="en-US" b="1" dirty="0"/>
            </a:br>
            <a:endParaRPr lang="en-US" sz="3600" dirty="0"/>
          </a:p>
        </p:txBody>
      </p:sp>
      <p:sp>
        <p:nvSpPr>
          <p:cNvPr id="3" name="Content Placeholder 2"/>
          <p:cNvSpPr>
            <a:spLocks noGrp="1"/>
          </p:cNvSpPr>
          <p:nvPr>
            <p:ph idx="1"/>
          </p:nvPr>
        </p:nvSpPr>
        <p:spPr>
          <a:xfrm>
            <a:off x="509452" y="1175658"/>
            <a:ext cx="5381897" cy="5072742"/>
          </a:xfrm>
        </p:spPr>
        <p:txBody>
          <a:bodyPr/>
          <a:lstStyle/>
          <a:p>
            <a:endParaRPr lang="en-US" dirty="0"/>
          </a:p>
          <a:p>
            <a:r>
              <a:rPr lang="en-US" b="1" dirty="0"/>
              <a:t>Transforming Nominal </a:t>
            </a:r>
            <a:r>
              <a:rPr lang="en-US" b="1" dirty="0" smtClean="0"/>
              <a:t>Attributes using </a:t>
            </a:r>
            <a:r>
              <a:rPr lang="en-US" b="1" dirty="0" err="1" smtClean="0"/>
              <a:t>Lable</a:t>
            </a:r>
            <a:r>
              <a:rPr lang="en-US" b="1" dirty="0" smtClean="0"/>
              <a:t> Encoder for </a:t>
            </a:r>
            <a:r>
              <a:rPr lang="en-US" dirty="0"/>
              <a:t>PROPERTYCITY, PROPERTYADDRESSSTREET and </a:t>
            </a:r>
            <a:r>
              <a:rPr lang="en-US" dirty="0" smtClean="0"/>
              <a:t>SALEDESC</a:t>
            </a:r>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a:p>
            <a:r>
              <a:rPr lang="en-US" b="1" dirty="0"/>
              <a:t>Outlier </a:t>
            </a:r>
            <a:r>
              <a:rPr lang="en-US" b="1" dirty="0" smtClean="0"/>
              <a:t>Removal</a:t>
            </a:r>
            <a:endParaRPr lang="en-US" b="1" dirty="0"/>
          </a:p>
          <a:p>
            <a:endParaRPr lang="en-US" b="1" dirty="0" smtClean="0"/>
          </a:p>
          <a:p>
            <a:endParaRPr lang="en-US" b="1"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91349" y="1275807"/>
            <a:ext cx="5934075" cy="19812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891348" y="3357156"/>
            <a:ext cx="5934075" cy="3171825"/>
          </a:xfrm>
          <a:prstGeom prst="rect">
            <a:avLst/>
          </a:prstGeom>
          <a:noFill/>
          <a:ln>
            <a:noFill/>
          </a:ln>
        </p:spPr>
      </p:pic>
    </p:spTree>
    <p:extLst>
      <p:ext uri="{BB962C8B-B14F-4D97-AF65-F5344CB8AC3E}">
        <p14:creationId xmlns:p14="http://schemas.microsoft.com/office/powerpoint/2010/main" val="1011011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2756"/>
          </a:xfrm>
        </p:spPr>
        <p:txBody>
          <a:bodyPr/>
          <a:lstStyle/>
          <a:p>
            <a:r>
              <a:rPr lang="en-US" sz="3600" b="1" dirty="0"/>
              <a:t>Data Preparation - Feature </a:t>
            </a:r>
            <a:r>
              <a:rPr lang="en-US" sz="3600" b="1" dirty="0" smtClean="0"/>
              <a:t>Engineering</a:t>
            </a:r>
            <a:endParaRPr lang="en-US" sz="3600" dirty="0"/>
          </a:p>
        </p:txBody>
      </p:sp>
      <p:sp>
        <p:nvSpPr>
          <p:cNvPr id="7" name="Content Placeholder 6"/>
          <p:cNvSpPr>
            <a:spLocks noGrp="1"/>
          </p:cNvSpPr>
          <p:nvPr>
            <p:ph idx="1"/>
          </p:nvPr>
        </p:nvSpPr>
        <p:spPr>
          <a:xfrm>
            <a:off x="809898" y="1345474"/>
            <a:ext cx="5460273" cy="4902925"/>
          </a:xfrm>
        </p:spPr>
        <p:txBody>
          <a:bodyPr>
            <a:normAutofit/>
          </a:bodyPr>
          <a:lstStyle/>
          <a:p>
            <a:r>
              <a:rPr lang="en-US" b="1" dirty="0" smtClean="0"/>
              <a:t>Data Normalization : </a:t>
            </a:r>
            <a:r>
              <a:rPr lang="en-US" dirty="0"/>
              <a:t>is a common practice in machine learning which consists of transforming </a:t>
            </a:r>
            <a:r>
              <a:rPr lang="en-US" b="1" dirty="0"/>
              <a:t>numeric columns</a:t>
            </a:r>
            <a:r>
              <a:rPr lang="en-US" dirty="0"/>
              <a:t> to a </a:t>
            </a:r>
            <a:r>
              <a:rPr lang="en-US" b="1" dirty="0"/>
              <a:t>common scale.</a:t>
            </a:r>
            <a:r>
              <a:rPr lang="en-US" dirty="0"/>
              <a:t> </a:t>
            </a:r>
            <a:endParaRPr lang="en-US" dirty="0" smtClean="0"/>
          </a:p>
          <a:p>
            <a:endParaRPr lang="en-US" b="1" dirty="0"/>
          </a:p>
          <a:p>
            <a:endParaRPr lang="en-US" b="1" dirty="0" smtClean="0"/>
          </a:p>
          <a:p>
            <a:pPr marL="0" indent="0">
              <a:buNone/>
            </a:pPr>
            <a:endParaRPr lang="en-US" b="1" dirty="0" smtClean="0"/>
          </a:p>
          <a:p>
            <a:r>
              <a:rPr lang="en-US" b="1" dirty="0" smtClean="0"/>
              <a:t>Train – Test Split</a:t>
            </a:r>
          </a:p>
          <a:p>
            <a:pPr lvl="0"/>
            <a:r>
              <a:rPr lang="en-US" dirty="0"/>
              <a:t>Train Dataset: Used to fit the machine learning model.</a:t>
            </a:r>
          </a:p>
          <a:p>
            <a:pPr lvl="0"/>
            <a:r>
              <a:rPr lang="en-US" dirty="0"/>
              <a:t>Test Dataset: Used to evaluate the fit machine learning model.</a:t>
            </a:r>
          </a:p>
          <a:p>
            <a:endParaRPr lang="en-US" b="1"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13213" y="1345474"/>
            <a:ext cx="5934075" cy="2690949"/>
          </a:xfrm>
          <a:prstGeom prst="rect">
            <a:avLst/>
          </a:prstGeom>
          <a:noFill/>
          <a:ln>
            <a:noFill/>
          </a:ln>
        </p:spPr>
      </p:pic>
    </p:spTree>
    <p:extLst>
      <p:ext uri="{BB962C8B-B14F-4D97-AF65-F5344CB8AC3E}">
        <p14:creationId xmlns:p14="http://schemas.microsoft.com/office/powerpoint/2010/main" val="1391761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b="1" dirty="0" smtClean="0"/>
              <a:t>Model </a:t>
            </a:r>
            <a:r>
              <a:rPr lang="en-US" b="1" dirty="0"/>
              <a:t>Building</a:t>
            </a:r>
          </a:p>
        </p:txBody>
      </p:sp>
      <p:sp>
        <p:nvSpPr>
          <p:cNvPr id="3" name="Content Placeholder 2"/>
          <p:cNvSpPr>
            <a:spLocks noGrp="1"/>
          </p:cNvSpPr>
          <p:nvPr>
            <p:ph idx="1"/>
          </p:nvPr>
        </p:nvSpPr>
        <p:spPr>
          <a:xfrm>
            <a:off x="646111" y="1201784"/>
            <a:ext cx="10496505" cy="5046616"/>
          </a:xfrm>
        </p:spPr>
        <p:txBody>
          <a:bodyPr/>
          <a:lstStyle/>
          <a:p>
            <a:r>
              <a:rPr lang="en-US" b="1" dirty="0"/>
              <a:t>Multiple Linear </a:t>
            </a:r>
            <a:r>
              <a:rPr lang="en-US" b="1" dirty="0" smtClean="0"/>
              <a:t>Regression: </a:t>
            </a:r>
            <a:r>
              <a:rPr lang="en-US" dirty="0"/>
              <a:t>Multiple Linear Regression (MLR) is a supervised technique used to estimate the relationship between one dependent variable and more than one independent variables. Identifying the correlation and its cause-effect helps to make predictions by using these relations, the prediction accuracy of the model is essential; the complexity of the model is of more interest. However, Multiple Linear Regression is prone to many problems such as multi collinearity, noises, and overfitting, which effect on the prediction accuracy</a:t>
            </a:r>
            <a:r>
              <a:rPr lang="en-US" dirty="0" smtClean="0"/>
              <a:t>.</a:t>
            </a:r>
          </a:p>
          <a:p>
            <a:endParaRPr lang="en-US" dirty="0" smtClean="0"/>
          </a:p>
          <a:p>
            <a:pPr lvl="1"/>
            <a:endParaRPr lang="en-US" dirty="0"/>
          </a:p>
          <a:p>
            <a:pPr lvl="1"/>
            <a:endParaRPr lang="en-US" dirty="0" smtClean="0"/>
          </a:p>
          <a:p>
            <a:pPr marL="457200" lvl="1" indent="0">
              <a:buNone/>
            </a:pPr>
            <a:endParaRPr lang="en-US" dirty="0"/>
          </a:p>
          <a:p>
            <a:pPr marL="457200" lvl="1" indent="0">
              <a:buNone/>
            </a:pPr>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02674" y="3725091"/>
            <a:ext cx="8830492" cy="2767149"/>
          </a:xfrm>
          <a:prstGeom prst="rect">
            <a:avLst/>
          </a:prstGeom>
          <a:noFill/>
          <a:ln>
            <a:noFill/>
          </a:ln>
        </p:spPr>
      </p:pic>
    </p:spTree>
    <p:extLst>
      <p:ext uri="{BB962C8B-B14F-4D97-AF65-F5344CB8AC3E}">
        <p14:creationId xmlns:p14="http://schemas.microsoft.com/office/powerpoint/2010/main" val="1995346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6002"/>
          </a:xfrm>
        </p:spPr>
        <p:txBody>
          <a:bodyPr/>
          <a:lstStyle/>
          <a:p>
            <a:r>
              <a:rPr lang="en-US" sz="3600" b="1" dirty="0"/>
              <a:t>Model Building</a:t>
            </a:r>
            <a:endParaRPr lang="en-US" sz="3600" dirty="0"/>
          </a:p>
        </p:txBody>
      </p:sp>
      <p:sp>
        <p:nvSpPr>
          <p:cNvPr id="3" name="Content Placeholder 2"/>
          <p:cNvSpPr>
            <a:spLocks noGrp="1"/>
          </p:cNvSpPr>
          <p:nvPr>
            <p:ph idx="1"/>
          </p:nvPr>
        </p:nvSpPr>
        <p:spPr>
          <a:xfrm>
            <a:off x="646111" y="1280160"/>
            <a:ext cx="10548757" cy="4968239"/>
          </a:xfrm>
        </p:spPr>
        <p:txBody>
          <a:bodyPr/>
          <a:lstStyle/>
          <a:p>
            <a:r>
              <a:rPr lang="en-US" b="1" dirty="0"/>
              <a:t>Random Forest Regression: </a:t>
            </a:r>
            <a:r>
              <a:rPr lang="en-US" dirty="0"/>
              <a:t>It is supervised in the sense that during training, it learns the mappings between inputs and outputs. For example, an input feature (or independent variable) in the training dataset would specify that an apartment has “3 bedrooms” (feature: </a:t>
            </a:r>
            <a:r>
              <a:rPr lang="en-US" i="1" dirty="0"/>
              <a:t>number of bedrooms</a:t>
            </a:r>
            <a:r>
              <a:rPr lang="en-US" dirty="0"/>
              <a:t>) and this maps to the output feature (or target) that the apartment will be sold for “$200,000” (target: </a:t>
            </a:r>
            <a:r>
              <a:rPr lang="en-US" i="1" dirty="0"/>
              <a:t>price sold</a:t>
            </a:r>
            <a:r>
              <a:rPr lang="en-US" dirty="0"/>
              <a:t>). </a:t>
            </a:r>
          </a:p>
          <a:p>
            <a:r>
              <a:rPr lang="en-US" dirty="0"/>
              <a:t>Ensemble algorithms combine multiple other machine learning algorithms, in order to make more accurate predictions than any underlying algorithm could on its own. In the case of random forest, it ensembles multiple decision trees into its final decision.</a:t>
            </a:r>
          </a:p>
          <a:p>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93005" y="4591048"/>
            <a:ext cx="7534321" cy="1966505"/>
          </a:xfrm>
          <a:prstGeom prst="rect">
            <a:avLst/>
          </a:prstGeom>
          <a:noFill/>
          <a:ln>
            <a:noFill/>
          </a:ln>
        </p:spPr>
      </p:pic>
    </p:spTree>
    <p:extLst>
      <p:ext uri="{BB962C8B-B14F-4D97-AF65-F5344CB8AC3E}">
        <p14:creationId xmlns:p14="http://schemas.microsoft.com/office/powerpoint/2010/main" val="1106717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sz="3600" b="1" dirty="0"/>
              <a:t>Evaluation</a:t>
            </a:r>
            <a:endParaRPr lang="en-US" sz="3600" dirty="0"/>
          </a:p>
        </p:txBody>
      </p:sp>
      <p:sp>
        <p:nvSpPr>
          <p:cNvPr id="3" name="Content Placeholder 2"/>
          <p:cNvSpPr>
            <a:spLocks noGrp="1"/>
          </p:cNvSpPr>
          <p:nvPr>
            <p:ph idx="1"/>
          </p:nvPr>
        </p:nvSpPr>
        <p:spPr>
          <a:xfrm>
            <a:off x="646112" y="1201784"/>
            <a:ext cx="10574882" cy="5046616"/>
          </a:xfrm>
        </p:spPr>
        <p:txBody>
          <a:bodyPr/>
          <a:lstStyle/>
          <a:p>
            <a:r>
              <a:rPr lang="en-US" b="1" dirty="0"/>
              <a:t>Coefficient of Determination – R2 score</a:t>
            </a:r>
          </a:p>
          <a:p>
            <a:r>
              <a:rPr lang="en-US" b="1" dirty="0" smtClean="0"/>
              <a:t>R2 with MLR</a:t>
            </a:r>
            <a:r>
              <a:rPr lang="en-US" dirty="0" smtClean="0"/>
              <a:t>:</a:t>
            </a:r>
          </a:p>
          <a:p>
            <a:endParaRPr lang="en-US" dirty="0" smtClean="0"/>
          </a:p>
          <a:p>
            <a:endParaRPr lang="en-US" dirty="0" smtClean="0"/>
          </a:p>
          <a:p>
            <a:endParaRPr lang="en-US" dirty="0"/>
          </a:p>
          <a:p>
            <a:endParaRPr lang="en-US" dirty="0" smtClean="0"/>
          </a:p>
          <a:p>
            <a:endParaRPr lang="en-US" dirty="0" smtClean="0"/>
          </a:p>
          <a:p>
            <a:r>
              <a:rPr lang="en-US" b="1" dirty="0" smtClean="0"/>
              <a:t>R2 with </a:t>
            </a:r>
            <a:r>
              <a:rPr lang="en-US" sz="1800" b="1" dirty="0"/>
              <a:t>Random Forest </a:t>
            </a:r>
            <a:r>
              <a:rPr lang="en-US" sz="1800" b="1" dirty="0" smtClean="0"/>
              <a:t>Regression</a:t>
            </a:r>
          </a:p>
          <a:p>
            <a:endParaRPr lang="en-US" sz="1800"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85903" y="1868396"/>
            <a:ext cx="5943600" cy="105727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500675" y="4942250"/>
            <a:ext cx="6668135" cy="657225"/>
          </a:xfrm>
          <a:prstGeom prst="rect">
            <a:avLst/>
          </a:prstGeom>
          <a:noFill/>
          <a:ln>
            <a:noFill/>
          </a:ln>
        </p:spPr>
      </p:pic>
    </p:spTree>
    <p:extLst>
      <p:ext uri="{BB962C8B-B14F-4D97-AF65-F5344CB8AC3E}">
        <p14:creationId xmlns:p14="http://schemas.microsoft.com/office/powerpoint/2010/main" val="3837532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r>
              <a:rPr lang="en-US" sz="3600" b="1" dirty="0"/>
              <a:t>Evaluation</a:t>
            </a:r>
            <a:endParaRPr lang="en-US" sz="3600" dirty="0"/>
          </a:p>
        </p:txBody>
      </p:sp>
      <p:sp>
        <p:nvSpPr>
          <p:cNvPr id="3" name="Content Placeholder 2"/>
          <p:cNvSpPr>
            <a:spLocks noGrp="1"/>
          </p:cNvSpPr>
          <p:nvPr>
            <p:ph idx="1"/>
          </p:nvPr>
        </p:nvSpPr>
        <p:spPr>
          <a:xfrm>
            <a:off x="646111" y="1436914"/>
            <a:ext cx="10365877" cy="4811485"/>
          </a:xfrm>
        </p:spPr>
        <p:txBody>
          <a:bodyPr/>
          <a:lstStyle/>
          <a:p>
            <a:r>
              <a:rPr lang="en-US" b="1" dirty="0"/>
              <a:t>Root Mean Square Error (RMSE</a:t>
            </a:r>
            <a:r>
              <a:rPr lang="en-US" b="1" dirty="0" smtClean="0"/>
              <a:t>)</a:t>
            </a:r>
            <a:endParaRPr lang="en-US" dirty="0" smtClean="0"/>
          </a:p>
          <a:p>
            <a:r>
              <a:rPr lang="en-US" b="1" dirty="0" smtClean="0"/>
              <a:t>RMSE with </a:t>
            </a:r>
            <a:r>
              <a:rPr lang="en-US" b="1" dirty="0"/>
              <a:t>linear Regression </a:t>
            </a:r>
            <a:r>
              <a:rPr lang="en-US" b="1" dirty="0" smtClean="0"/>
              <a:t>Model</a:t>
            </a:r>
          </a:p>
          <a:p>
            <a:endParaRPr lang="en-US" b="1" dirty="0" smtClean="0"/>
          </a:p>
          <a:p>
            <a:endParaRPr lang="en-US" b="1" dirty="0"/>
          </a:p>
          <a:p>
            <a:endParaRPr lang="en-US" b="1" dirty="0" smtClean="0"/>
          </a:p>
          <a:p>
            <a:pPr marL="0" indent="0">
              <a:buNone/>
            </a:pPr>
            <a:endParaRPr lang="en-US" b="1" dirty="0" smtClean="0"/>
          </a:p>
          <a:p>
            <a:r>
              <a:rPr lang="en-US" b="1" dirty="0"/>
              <a:t>RMSE </a:t>
            </a:r>
            <a:r>
              <a:rPr lang="en-US" b="1" dirty="0" smtClean="0"/>
              <a:t>with </a:t>
            </a:r>
            <a:r>
              <a:rPr lang="en-US" b="1" dirty="0"/>
              <a:t>Random Forest </a:t>
            </a:r>
            <a:r>
              <a:rPr lang="en-US" b="1" dirty="0" smtClean="0"/>
              <a:t>Model</a:t>
            </a:r>
          </a:p>
          <a:p>
            <a:endParaRPr lang="en-US" b="1"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48472" y="1776549"/>
            <a:ext cx="5577840" cy="192024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670663" y="4566829"/>
            <a:ext cx="5690779" cy="1838325"/>
          </a:xfrm>
          <a:prstGeom prst="rect">
            <a:avLst/>
          </a:prstGeom>
          <a:noFill/>
          <a:ln>
            <a:noFill/>
          </a:ln>
        </p:spPr>
      </p:pic>
    </p:spTree>
    <p:extLst>
      <p:ext uri="{BB962C8B-B14F-4D97-AF65-F5344CB8AC3E}">
        <p14:creationId xmlns:p14="http://schemas.microsoft.com/office/powerpoint/2010/main" val="227892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r>
              <a:rPr lang="en-US" sz="3600" b="1" dirty="0" smtClean="0"/>
              <a:t>Deployment</a:t>
            </a:r>
            <a:endParaRPr lang="en-US" sz="3600" b="1" dirty="0"/>
          </a:p>
        </p:txBody>
      </p:sp>
      <p:sp>
        <p:nvSpPr>
          <p:cNvPr id="3" name="Content Placeholder 2"/>
          <p:cNvSpPr>
            <a:spLocks noGrp="1"/>
          </p:cNvSpPr>
          <p:nvPr>
            <p:ph idx="1"/>
          </p:nvPr>
        </p:nvSpPr>
        <p:spPr>
          <a:xfrm>
            <a:off x="646112" y="1410789"/>
            <a:ext cx="5062358" cy="4837611"/>
          </a:xfrm>
        </p:spPr>
        <p:txBody>
          <a:bodyPr/>
          <a:lstStyle/>
          <a:p>
            <a:pPr lvl="0"/>
            <a:r>
              <a:rPr lang="en-US" b="1" dirty="0"/>
              <a:t>Convert the model to deployable file using </a:t>
            </a:r>
            <a:r>
              <a:rPr lang="en-US" b="1" dirty="0" smtClean="0"/>
              <a:t>pickle</a:t>
            </a:r>
          </a:p>
          <a:p>
            <a:pPr lvl="0"/>
            <a:endParaRPr lang="en-US" dirty="0" smtClean="0"/>
          </a:p>
          <a:p>
            <a:pPr lvl="0"/>
            <a:endParaRPr lang="en-US" dirty="0" smtClean="0"/>
          </a:p>
          <a:p>
            <a:pPr lvl="0"/>
            <a:endParaRPr lang="en-US" dirty="0" smtClean="0"/>
          </a:p>
          <a:p>
            <a:pPr lvl="0"/>
            <a:endParaRPr lang="en-US" dirty="0"/>
          </a:p>
          <a:p>
            <a:r>
              <a:rPr lang="en-US" b="1" dirty="0" smtClean="0"/>
              <a:t>Using </a:t>
            </a:r>
            <a:r>
              <a:rPr lang="en-US" b="1" dirty="0"/>
              <a:t>flask as intermediate webserver to read the model and handle http </a:t>
            </a:r>
            <a:r>
              <a:rPr lang="en-US" b="1" dirty="0" smtClean="0"/>
              <a:t>request</a:t>
            </a:r>
          </a:p>
          <a:p>
            <a:pPr marL="0" indent="0">
              <a:buNone/>
            </a:pPr>
            <a:endParaRPr lang="en-US" dirty="0" smtClean="0"/>
          </a:p>
          <a:p>
            <a:pPr marL="0" indent="0">
              <a:buNone/>
            </a:pPr>
            <a:endParaRPr lang="en-US" dirty="0"/>
          </a:p>
          <a:p>
            <a:pPr lvl="0"/>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06849" y="1515835"/>
            <a:ext cx="5934075" cy="1085850"/>
          </a:xfrm>
          <a:prstGeom prst="rect">
            <a:avLst/>
          </a:prstGeom>
          <a:noFill/>
          <a:ln>
            <a:noFill/>
          </a:ln>
        </p:spPr>
      </p:pic>
      <p:pic>
        <p:nvPicPr>
          <p:cNvPr id="5" name="Picture 4"/>
          <p:cNvPicPr>
            <a:picLocks noChangeAspect="1"/>
          </p:cNvPicPr>
          <p:nvPr/>
        </p:nvPicPr>
        <p:blipFill>
          <a:blip r:embed="rId3"/>
          <a:stretch>
            <a:fillRect/>
          </a:stretch>
        </p:blipFill>
        <p:spPr>
          <a:xfrm>
            <a:off x="5348472" y="3419066"/>
            <a:ext cx="6248400" cy="3076575"/>
          </a:xfrm>
          <a:prstGeom prst="rect">
            <a:avLst/>
          </a:prstGeom>
        </p:spPr>
      </p:pic>
    </p:spTree>
    <p:extLst>
      <p:ext uri="{BB962C8B-B14F-4D97-AF65-F5344CB8AC3E}">
        <p14:creationId xmlns:p14="http://schemas.microsoft.com/office/powerpoint/2010/main" val="399362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a:xfrm>
            <a:off x="1104293" y="1853248"/>
            <a:ext cx="8946541" cy="4195481"/>
          </a:xfrm>
        </p:spPr>
        <p:txBody>
          <a:bodyPr>
            <a:normAutofit/>
          </a:bodyPr>
          <a:lstStyle/>
          <a:p>
            <a:r>
              <a:rPr lang="en-US" sz="2500" b="1" dirty="0"/>
              <a:t>Introduction </a:t>
            </a:r>
          </a:p>
          <a:p>
            <a:r>
              <a:rPr lang="en-US" sz="2500" b="1" dirty="0"/>
              <a:t>Business Understanding </a:t>
            </a:r>
          </a:p>
          <a:p>
            <a:r>
              <a:rPr lang="en-US" sz="2500" b="1" dirty="0"/>
              <a:t>Data Understanding </a:t>
            </a:r>
          </a:p>
          <a:p>
            <a:r>
              <a:rPr lang="en-US" sz="2500" b="1" dirty="0"/>
              <a:t>Data Preparation </a:t>
            </a:r>
          </a:p>
          <a:p>
            <a:r>
              <a:rPr lang="en-US" sz="2500" b="1" dirty="0"/>
              <a:t>Exploratory Data Analysis</a:t>
            </a:r>
          </a:p>
          <a:p>
            <a:r>
              <a:rPr lang="en-US" sz="2500" b="1" dirty="0"/>
              <a:t>Modeling Building </a:t>
            </a:r>
            <a:endParaRPr lang="en-US" sz="2500" b="1" dirty="0" smtClean="0"/>
          </a:p>
          <a:p>
            <a:r>
              <a:rPr lang="en-US" sz="2500" b="1" dirty="0"/>
              <a:t>Evaluation </a:t>
            </a:r>
            <a:endParaRPr lang="en-US" sz="2500" b="1" dirty="0" smtClean="0"/>
          </a:p>
          <a:p>
            <a:r>
              <a:rPr lang="en-US" sz="2500" b="1" dirty="0"/>
              <a:t>Conclusion</a:t>
            </a:r>
          </a:p>
        </p:txBody>
      </p:sp>
    </p:spTree>
    <p:extLst>
      <p:ext uri="{BB962C8B-B14F-4D97-AF65-F5344CB8AC3E}">
        <p14:creationId xmlns:p14="http://schemas.microsoft.com/office/powerpoint/2010/main" val="494160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7259"/>
          </a:xfrm>
        </p:spPr>
        <p:txBody>
          <a:bodyPr/>
          <a:lstStyle/>
          <a:p>
            <a:r>
              <a:rPr lang="en-US" sz="3600" b="1" dirty="0"/>
              <a:t>Deployment</a:t>
            </a:r>
            <a:endParaRPr lang="en-US" sz="3600" dirty="0"/>
          </a:p>
        </p:txBody>
      </p:sp>
      <p:sp>
        <p:nvSpPr>
          <p:cNvPr id="3" name="Content Placeholder 2"/>
          <p:cNvSpPr>
            <a:spLocks noGrp="1"/>
          </p:cNvSpPr>
          <p:nvPr>
            <p:ph idx="1"/>
          </p:nvPr>
        </p:nvSpPr>
        <p:spPr>
          <a:xfrm>
            <a:off x="646111" y="1254034"/>
            <a:ext cx="10561819" cy="4994366"/>
          </a:xfrm>
        </p:spPr>
        <p:txBody>
          <a:bodyPr/>
          <a:lstStyle/>
          <a:p>
            <a:r>
              <a:rPr lang="en-US" b="1" dirty="0"/>
              <a:t>Create UI (website) by using Asp MVC </a:t>
            </a:r>
            <a:r>
              <a:rPr lang="en-US" b="1" dirty="0" err="1"/>
              <a:t>.Net</a:t>
            </a:r>
            <a:r>
              <a:rPr lang="en-US" b="1" dirty="0"/>
              <a:t> core</a:t>
            </a:r>
            <a:r>
              <a:rPr lang="en-US" b="1" dirty="0" smtClean="0"/>
              <a:t>.</a:t>
            </a:r>
            <a:endParaRPr lang="en-US" b="1" dirty="0"/>
          </a:p>
          <a:p>
            <a:endParaRPr lang="en-US" dirty="0"/>
          </a:p>
        </p:txBody>
      </p:sp>
      <p:pic>
        <p:nvPicPr>
          <p:cNvPr id="4" name="Picture 3"/>
          <p:cNvPicPr>
            <a:picLocks noChangeAspect="1"/>
          </p:cNvPicPr>
          <p:nvPr/>
        </p:nvPicPr>
        <p:blipFill>
          <a:blip r:embed="rId2"/>
          <a:stretch>
            <a:fillRect/>
          </a:stretch>
        </p:blipFill>
        <p:spPr>
          <a:xfrm>
            <a:off x="685801" y="1750423"/>
            <a:ext cx="8485784" cy="4631326"/>
          </a:xfrm>
          <a:prstGeom prst="rect">
            <a:avLst/>
          </a:prstGeom>
        </p:spPr>
      </p:pic>
    </p:spTree>
    <p:extLst>
      <p:ext uri="{BB962C8B-B14F-4D97-AF65-F5344CB8AC3E}">
        <p14:creationId xmlns:p14="http://schemas.microsoft.com/office/powerpoint/2010/main" val="156868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8000" dirty="0" smtClean="0"/>
              <a:t> The end</a:t>
            </a:r>
            <a:endParaRPr lang="en-US" sz="8000" dirty="0"/>
          </a:p>
        </p:txBody>
      </p:sp>
    </p:spTree>
    <p:extLst>
      <p:ext uri="{BB962C8B-B14F-4D97-AF65-F5344CB8AC3E}">
        <p14:creationId xmlns:p14="http://schemas.microsoft.com/office/powerpoint/2010/main" val="1439499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35576"/>
            <a:ext cx="12192000" cy="6322423"/>
          </a:xfrm>
          <a:prstGeom prst="rect">
            <a:avLst/>
          </a:prstGeom>
        </p:spPr>
      </p:pic>
    </p:spTree>
    <p:extLst>
      <p:ext uri="{BB962C8B-B14F-4D97-AF65-F5344CB8AC3E}">
        <p14:creationId xmlns:p14="http://schemas.microsoft.com/office/powerpoint/2010/main" val="2578321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6002"/>
          </a:xfrm>
        </p:spPr>
        <p:txBody>
          <a:bodyPr/>
          <a:lstStyle/>
          <a:p>
            <a:r>
              <a:rPr lang="en-US" sz="3600" b="1" dirty="0" smtClean="0"/>
              <a:t>Introduction</a:t>
            </a:r>
            <a:endParaRPr lang="en-US" sz="3600" b="1" dirty="0"/>
          </a:p>
        </p:txBody>
      </p:sp>
      <p:sp>
        <p:nvSpPr>
          <p:cNvPr id="3" name="Content Placeholder 2"/>
          <p:cNvSpPr>
            <a:spLocks noGrp="1"/>
          </p:cNvSpPr>
          <p:nvPr>
            <p:ph idx="1"/>
          </p:nvPr>
        </p:nvSpPr>
        <p:spPr>
          <a:xfrm>
            <a:off x="646112" y="1280160"/>
            <a:ext cx="10718574" cy="4968239"/>
          </a:xfrm>
        </p:spPr>
        <p:txBody>
          <a:bodyPr>
            <a:normAutofit/>
          </a:bodyPr>
          <a:lstStyle/>
          <a:p>
            <a:r>
              <a:rPr lang="en-US" dirty="0" smtClean="0"/>
              <a:t>In </a:t>
            </a:r>
            <a:r>
              <a:rPr lang="en-US" dirty="0"/>
              <a:t>last decade has witnessed recurrent inconsistency in the U.S. housing market due to economic fluctuations </a:t>
            </a:r>
            <a:r>
              <a:rPr lang="en-US" dirty="0" smtClean="0"/>
              <a:t>&amp; </a:t>
            </a:r>
            <a:r>
              <a:rPr lang="en-US" dirty="0"/>
              <a:t>market changes. In the United States, the annual sales of existing single-family homes from 2005 to 2008 fell by 30%, while their average price dropped about 26%, and new construction declined by a </a:t>
            </a:r>
            <a:r>
              <a:rPr lang="en-US" dirty="0" smtClean="0"/>
              <a:t>64%.</a:t>
            </a:r>
          </a:p>
          <a:p>
            <a:pPr marL="0" indent="0">
              <a:buNone/>
            </a:pPr>
            <a:endParaRPr lang="en-US" dirty="0"/>
          </a:p>
          <a:p>
            <a:r>
              <a:rPr lang="en-US" dirty="0"/>
              <a:t>Investment in Real state is still the safest way as many people consider. As House prices increase every year, there is a need for a system to predict house prices in the future. </a:t>
            </a:r>
            <a:endParaRPr lang="en-US" dirty="0" smtClean="0"/>
          </a:p>
          <a:p>
            <a:pPr marL="0" indent="0">
              <a:buNone/>
            </a:pPr>
            <a:endParaRPr lang="en-US" dirty="0" smtClean="0"/>
          </a:p>
          <a:p>
            <a:r>
              <a:rPr lang="en-US" dirty="0"/>
              <a:t>House price prediction can help buyer, seller and broker to determine the selling price of a house and can help the customer to arrange the right time to purchase a house. There are many factors that influence the price of a house which include physical conditions, concept and location</a:t>
            </a:r>
            <a:r>
              <a:rPr lang="en-US" dirty="0" smtClean="0"/>
              <a:t>.</a:t>
            </a:r>
          </a:p>
        </p:txBody>
      </p:sp>
    </p:spTree>
    <p:extLst>
      <p:ext uri="{BB962C8B-B14F-4D97-AF65-F5344CB8AC3E}">
        <p14:creationId xmlns:p14="http://schemas.microsoft.com/office/powerpoint/2010/main" val="831143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sz="3600" b="1" dirty="0"/>
              <a:t>Business </a:t>
            </a:r>
            <a:r>
              <a:rPr lang="en-US" sz="3600" b="1" dirty="0" smtClean="0"/>
              <a:t>Understanding</a:t>
            </a:r>
            <a:endParaRPr lang="en-US" sz="3600" b="1" dirty="0"/>
          </a:p>
        </p:txBody>
      </p:sp>
      <p:sp>
        <p:nvSpPr>
          <p:cNvPr id="3" name="Content Placeholder 2"/>
          <p:cNvSpPr>
            <a:spLocks noGrp="1"/>
          </p:cNvSpPr>
          <p:nvPr>
            <p:ph idx="1"/>
          </p:nvPr>
        </p:nvSpPr>
        <p:spPr>
          <a:xfrm>
            <a:off x="646111" y="1345474"/>
            <a:ext cx="10823077" cy="4902925"/>
          </a:xfrm>
        </p:spPr>
        <p:txBody>
          <a:bodyPr>
            <a:normAutofit/>
          </a:bodyPr>
          <a:lstStyle/>
          <a:p>
            <a:r>
              <a:rPr lang="en-US" dirty="0"/>
              <a:t>The descent in home values raises questions among home owners and shoppers regarding how accurately the value of homes can be assessed and what attributes determine the desirability of certain homes compared to other houses on the market</a:t>
            </a:r>
            <a:r>
              <a:rPr lang="en-US" dirty="0" smtClean="0"/>
              <a:t>.</a:t>
            </a:r>
          </a:p>
          <a:p>
            <a:pPr marL="0" indent="0">
              <a:buNone/>
            </a:pPr>
            <a:endParaRPr lang="en-US" dirty="0"/>
          </a:p>
          <a:p>
            <a:r>
              <a:rPr lang="en-US" dirty="0"/>
              <a:t>This instability in the housing market necessitates the need for better methods for assessing housing prices. Consequently, the predictive accuracy of housing models has gained much attention among scholars and has been extensively </a:t>
            </a:r>
            <a:r>
              <a:rPr lang="en-US" dirty="0" smtClean="0"/>
              <a:t>studied.</a:t>
            </a:r>
          </a:p>
          <a:p>
            <a:pPr marL="0" indent="0">
              <a:buNone/>
            </a:pPr>
            <a:endParaRPr lang="en-US" dirty="0" smtClean="0"/>
          </a:p>
          <a:p>
            <a:r>
              <a:rPr lang="en-US" dirty="0"/>
              <a:t>Regardless of motives of buying and selling real estate, both sides agree on a price. It is always good to know </a:t>
            </a:r>
            <a:r>
              <a:rPr lang="en-US" b="1" dirty="0"/>
              <a:t>how much</a:t>
            </a:r>
            <a:r>
              <a:rPr lang="en-US" dirty="0"/>
              <a:t> a house is worth, what is the expected transaction price. Furthermore, it may be even more important </a:t>
            </a:r>
            <a:r>
              <a:rPr lang="en-US" b="1" dirty="0"/>
              <a:t>why</a:t>
            </a:r>
            <a:r>
              <a:rPr lang="en-US" dirty="0"/>
              <a:t> the price is like that, what has an impact on it</a:t>
            </a:r>
            <a:r>
              <a:rPr lang="en-US" dirty="0" smtClean="0"/>
              <a:t>.</a:t>
            </a:r>
            <a:endParaRPr lang="en-US" b="1" dirty="0" smtClean="0"/>
          </a:p>
        </p:txBody>
      </p:sp>
    </p:spTree>
    <p:extLst>
      <p:ext uri="{BB962C8B-B14F-4D97-AF65-F5344CB8AC3E}">
        <p14:creationId xmlns:p14="http://schemas.microsoft.com/office/powerpoint/2010/main" val="725397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3600" b="1" dirty="0"/>
              <a:t>Business Understanding</a:t>
            </a:r>
            <a:r>
              <a:rPr lang="en-US" dirty="0"/>
              <a:t/>
            </a:r>
            <a:br>
              <a:rPr lang="en-US" dirty="0"/>
            </a:br>
            <a:endParaRPr lang="en-US" dirty="0"/>
          </a:p>
        </p:txBody>
      </p:sp>
      <p:sp>
        <p:nvSpPr>
          <p:cNvPr id="3" name="Content Placeholder 2"/>
          <p:cNvSpPr>
            <a:spLocks noGrp="1"/>
          </p:cNvSpPr>
          <p:nvPr>
            <p:ph idx="1"/>
          </p:nvPr>
        </p:nvSpPr>
        <p:spPr>
          <a:xfrm>
            <a:off x="554671" y="1214846"/>
            <a:ext cx="10744700" cy="4915989"/>
          </a:xfrm>
        </p:spPr>
        <p:txBody>
          <a:bodyPr>
            <a:normAutofit fontScale="92500" lnSpcReduction="10000"/>
          </a:bodyPr>
          <a:lstStyle/>
          <a:p>
            <a:r>
              <a:rPr lang="en-US" dirty="0"/>
              <a:t>Let us start with a couple of questions that allow to define and understand problems regarding house pricing</a:t>
            </a:r>
            <a:r>
              <a:rPr lang="en-US" dirty="0" smtClean="0"/>
              <a:t>.</a:t>
            </a:r>
          </a:p>
          <a:p>
            <a:pPr lvl="1"/>
            <a:r>
              <a:rPr lang="en-US" dirty="0"/>
              <a:t>The seller does not know how to increase the value of the apartment so that the investment outlay is lower than the added </a:t>
            </a:r>
            <a:r>
              <a:rPr lang="en-US" dirty="0" smtClean="0"/>
              <a:t>value.</a:t>
            </a:r>
          </a:p>
          <a:p>
            <a:pPr lvl="1"/>
            <a:r>
              <a:rPr lang="en-US" dirty="0"/>
              <a:t>The seller does not know how much to sell the apartment for (he makes an offer on the portal and does not know if the price is adequate).</a:t>
            </a:r>
          </a:p>
          <a:p>
            <a:pPr lvl="1"/>
            <a:r>
              <a:rPr lang="en-US" dirty="0"/>
              <a:t>The buyer does not know how much the apartment is worth (as above, whether the price is adequate</a:t>
            </a:r>
            <a:r>
              <a:rPr lang="en-US" dirty="0" smtClean="0"/>
              <a:t>).</a:t>
            </a:r>
          </a:p>
          <a:p>
            <a:pPr lvl="1"/>
            <a:endParaRPr lang="en-US" dirty="0"/>
          </a:p>
          <a:p>
            <a:r>
              <a:rPr lang="en-US" dirty="0"/>
              <a:t>An accurate prediction on the house price is important to prospective homeowners, developers, investors, appraisers, tax assessors and other real estate market participants, such as, mortgage lenders and insurers </a:t>
            </a:r>
            <a:endParaRPr lang="en-US" dirty="0" smtClean="0"/>
          </a:p>
          <a:p>
            <a:r>
              <a:rPr lang="en-US" dirty="0"/>
              <a:t>Over the years, the problem of property evaluation was solved in many different ways. Statistical tools used by analysts to explain house prices range from simple linear regression to more complex techniques such as artificial neural networks</a:t>
            </a:r>
            <a:r>
              <a:rPr lang="en-US" dirty="0" smtClean="0"/>
              <a:t>.</a:t>
            </a:r>
            <a:endParaRPr lang="en-US" b="1" dirty="0"/>
          </a:p>
          <a:p>
            <a:pPr marL="0" indent="0">
              <a:buNone/>
            </a:pPr>
            <a:endParaRPr lang="en-US" dirty="0"/>
          </a:p>
        </p:txBody>
      </p:sp>
    </p:spTree>
    <p:extLst>
      <p:ext uri="{BB962C8B-B14F-4D97-AF65-F5344CB8AC3E}">
        <p14:creationId xmlns:p14="http://schemas.microsoft.com/office/powerpoint/2010/main" val="280230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3600" b="1" dirty="0"/>
              <a:t>Data Understanding</a:t>
            </a:r>
          </a:p>
        </p:txBody>
      </p:sp>
      <p:sp>
        <p:nvSpPr>
          <p:cNvPr id="3" name="Content Placeholder 2"/>
          <p:cNvSpPr>
            <a:spLocks noGrp="1"/>
          </p:cNvSpPr>
          <p:nvPr>
            <p:ph idx="1"/>
          </p:nvPr>
        </p:nvSpPr>
        <p:spPr>
          <a:xfrm>
            <a:off x="548640" y="1358538"/>
            <a:ext cx="10829109" cy="4889862"/>
          </a:xfrm>
        </p:spPr>
        <p:txBody>
          <a:bodyPr/>
          <a:lstStyle/>
          <a:p>
            <a:r>
              <a:rPr lang="en-US" dirty="0"/>
              <a:t>This dataset contains data on all Real Property parcels that have sold since 2013 in Allegheny County, the City of </a:t>
            </a:r>
            <a:r>
              <a:rPr lang="en-US" dirty="0" smtClean="0"/>
              <a:t>Pittsburgh(Pennsylvania).</a:t>
            </a:r>
          </a:p>
          <a:p>
            <a:endParaRPr lang="en-US" dirty="0" smtClean="0"/>
          </a:p>
          <a:p>
            <a:r>
              <a:rPr lang="en-US" dirty="0" smtClean="0"/>
              <a:t>Data Source : Open </a:t>
            </a:r>
            <a:r>
              <a:rPr lang="en-US" dirty="0"/>
              <a:t>Data Online </a:t>
            </a:r>
            <a:r>
              <a:rPr lang="en-US" dirty="0" smtClean="0"/>
              <a:t>Source</a:t>
            </a:r>
          </a:p>
          <a:p>
            <a:pPr marL="0" indent="0">
              <a:buNone/>
            </a:pPr>
            <a:endParaRPr lang="en-US" dirty="0" smtClean="0"/>
          </a:p>
          <a:p>
            <a:r>
              <a:rPr lang="en-US" dirty="0"/>
              <a:t>By searching with House Price as a key word I got the following dataset download </a:t>
            </a:r>
            <a:r>
              <a:rPr lang="en-US" dirty="0" smtClean="0"/>
              <a:t>link</a:t>
            </a:r>
            <a:endParaRPr lang="en-US" u="sng" dirty="0" smtClean="0">
              <a:hlinkClick r:id="rId2"/>
            </a:endParaRPr>
          </a:p>
          <a:p>
            <a:r>
              <a:rPr lang="en-US" dirty="0" smtClean="0">
                <a:hlinkClick r:id="rId2"/>
              </a:rPr>
              <a:t>https</a:t>
            </a:r>
            <a:r>
              <a:rPr lang="en-US" u="sng" dirty="0">
                <a:hlinkClick r:id="rId2"/>
              </a:rPr>
              <a:t>://catalog.data.gov/dataset/allegheny-county-property-sale </a:t>
            </a:r>
            <a:r>
              <a:rPr lang="en-US" u="sng" dirty="0" smtClean="0">
                <a:hlinkClick r:id="rId2"/>
              </a:rPr>
              <a:t>transactions/resource/5a6688a2-d307-44a7-9bac-82af2f2b0509</a:t>
            </a:r>
            <a:endParaRPr lang="en-US" u="sng" dirty="0" smtClean="0"/>
          </a:p>
          <a:p>
            <a:r>
              <a:rPr lang="en-US" dirty="0"/>
              <a:t>Data contains 24 house features </a:t>
            </a:r>
            <a:r>
              <a:rPr lang="en-US" dirty="0" smtClean="0"/>
              <a:t>containing </a:t>
            </a:r>
            <a:r>
              <a:rPr lang="en-US" dirty="0"/>
              <a:t>the price and the id columns, along with 307K observations.</a:t>
            </a:r>
          </a:p>
          <a:p>
            <a:endParaRPr lang="en-US" dirty="0"/>
          </a:p>
        </p:txBody>
      </p:sp>
    </p:spTree>
    <p:extLst>
      <p:ext uri="{BB962C8B-B14F-4D97-AF65-F5344CB8AC3E}">
        <p14:creationId xmlns:p14="http://schemas.microsoft.com/office/powerpoint/2010/main" val="2575917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399226" cy="644562"/>
          </a:xfrm>
        </p:spPr>
        <p:txBody>
          <a:bodyPr/>
          <a:lstStyle/>
          <a:p>
            <a:r>
              <a:rPr lang="en-US" sz="3600" b="1" dirty="0"/>
              <a:t>Data Preparation</a:t>
            </a:r>
          </a:p>
        </p:txBody>
      </p:sp>
      <p:sp>
        <p:nvSpPr>
          <p:cNvPr id="3" name="Content Placeholder 2"/>
          <p:cNvSpPr>
            <a:spLocks noGrp="1"/>
          </p:cNvSpPr>
          <p:nvPr>
            <p:ph idx="1"/>
          </p:nvPr>
        </p:nvSpPr>
        <p:spPr>
          <a:xfrm>
            <a:off x="646111" y="1280160"/>
            <a:ext cx="10457317" cy="4968239"/>
          </a:xfrm>
        </p:spPr>
        <p:txBody>
          <a:bodyPr/>
          <a:lstStyle/>
          <a:p>
            <a:r>
              <a:rPr lang="en-US" b="1" dirty="0"/>
              <a:t>Read from Database source (</a:t>
            </a:r>
            <a:r>
              <a:rPr lang="en-US" b="1" dirty="0" err="1"/>
              <a:t>Mongodb</a:t>
            </a:r>
            <a:r>
              <a:rPr lang="en-US" b="1" dirty="0" smtClean="0"/>
              <a:t>)</a:t>
            </a:r>
          </a:p>
          <a:p>
            <a:endParaRPr lang="en-US" dirty="0" smtClean="0"/>
          </a:p>
          <a:p>
            <a:endParaRPr lang="en-US" dirty="0"/>
          </a:p>
          <a:p>
            <a:endParaRPr lang="en-US" dirty="0" smtClean="0"/>
          </a:p>
          <a:p>
            <a:endParaRPr lang="en-US" dirty="0"/>
          </a:p>
          <a:p>
            <a:endParaRPr lang="en-US" dirty="0" smtClean="0"/>
          </a:p>
          <a:p>
            <a:endParaRPr lang="en-US" dirty="0"/>
          </a:p>
          <a:p>
            <a:r>
              <a:rPr lang="en-US" b="1" dirty="0"/>
              <a:t>statistical information about the numeric columns in our dataset</a:t>
            </a:r>
          </a:p>
          <a:p>
            <a:endParaRPr lang="en-US" dirty="0" smtClean="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44974" y="1384663"/>
            <a:ext cx="5855290" cy="2478268"/>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345475" y="4769780"/>
            <a:ext cx="8699863" cy="1780902"/>
          </a:xfrm>
          <a:prstGeom prst="rect">
            <a:avLst/>
          </a:prstGeom>
          <a:noFill/>
          <a:ln>
            <a:noFill/>
          </a:ln>
        </p:spPr>
      </p:pic>
    </p:spTree>
    <p:extLst>
      <p:ext uri="{BB962C8B-B14F-4D97-AF65-F5344CB8AC3E}">
        <p14:creationId xmlns:p14="http://schemas.microsoft.com/office/powerpoint/2010/main" val="4016408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51923" cy="801316"/>
          </a:xfrm>
        </p:spPr>
        <p:txBody>
          <a:bodyPr/>
          <a:lstStyle/>
          <a:p>
            <a:r>
              <a:rPr lang="en-US" sz="3600" b="1" dirty="0"/>
              <a:t>Data Preparation</a:t>
            </a:r>
            <a:endParaRPr lang="en-US" sz="2000" dirty="0"/>
          </a:p>
        </p:txBody>
      </p:sp>
      <p:sp>
        <p:nvSpPr>
          <p:cNvPr id="3" name="Content Placeholder 2"/>
          <p:cNvSpPr>
            <a:spLocks noGrp="1"/>
          </p:cNvSpPr>
          <p:nvPr>
            <p:ph idx="1"/>
          </p:nvPr>
        </p:nvSpPr>
        <p:spPr>
          <a:xfrm>
            <a:off x="646111" y="1254034"/>
            <a:ext cx="10431191" cy="4994365"/>
          </a:xfrm>
        </p:spPr>
        <p:txBody>
          <a:bodyPr>
            <a:normAutofit/>
          </a:bodyPr>
          <a:lstStyle/>
          <a:p>
            <a:r>
              <a:rPr lang="en-US" b="1" dirty="0"/>
              <a:t>Data </a:t>
            </a:r>
            <a:r>
              <a:rPr lang="en-US" b="1" dirty="0" smtClean="0"/>
              <a:t>Cleaning</a:t>
            </a:r>
          </a:p>
          <a:p>
            <a:pPr lvl="1"/>
            <a:r>
              <a:rPr lang="en-US" b="1" dirty="0"/>
              <a:t>Dealing with Missing </a:t>
            </a:r>
            <a:r>
              <a:rPr lang="en-US" b="1" dirty="0" smtClean="0"/>
              <a:t>Values</a:t>
            </a:r>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r>
              <a:rPr lang="en-US" b="1" dirty="0"/>
              <a:t>Deleting Unimportant </a:t>
            </a:r>
            <a:r>
              <a:rPr lang="en-US" b="1" dirty="0" smtClean="0"/>
              <a:t>Columns</a:t>
            </a:r>
            <a:endParaRPr lang="en-US" b="1" dirty="0"/>
          </a:p>
          <a:p>
            <a:endParaRPr lang="en-US" dirty="0" smtClean="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445283" y="1033871"/>
            <a:ext cx="3632019" cy="2832735"/>
          </a:xfrm>
          <a:prstGeom prst="rect">
            <a:avLst/>
          </a:prstGeom>
          <a:noFill/>
          <a:ln>
            <a:noFill/>
          </a:ln>
        </p:spPr>
      </p:pic>
      <p:pic>
        <p:nvPicPr>
          <p:cNvPr id="4" name="Picture 3"/>
          <p:cNvPicPr>
            <a:picLocks noChangeAspect="1"/>
          </p:cNvPicPr>
          <p:nvPr/>
        </p:nvPicPr>
        <p:blipFill>
          <a:blip r:embed="rId3"/>
          <a:stretch>
            <a:fillRect/>
          </a:stretch>
        </p:blipFill>
        <p:spPr>
          <a:xfrm>
            <a:off x="1308756" y="4991780"/>
            <a:ext cx="9105900" cy="923925"/>
          </a:xfrm>
          <a:prstGeom prst="rect">
            <a:avLst/>
          </a:prstGeom>
        </p:spPr>
      </p:pic>
    </p:spTree>
    <p:extLst>
      <p:ext uri="{BB962C8B-B14F-4D97-AF65-F5344CB8AC3E}">
        <p14:creationId xmlns:p14="http://schemas.microsoft.com/office/powerpoint/2010/main" val="3740083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6191</TotalTime>
  <Words>1183</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House Price Prediction   Big Data Diploma Final Project-Feb 2021</vt:lpstr>
      <vt:lpstr>Agenda</vt:lpstr>
      <vt:lpstr>PowerPoint Presentation</vt:lpstr>
      <vt:lpstr>Introduction</vt:lpstr>
      <vt:lpstr>Business Understanding</vt:lpstr>
      <vt:lpstr>Business Understanding </vt:lpstr>
      <vt:lpstr>Data Understanding</vt:lpstr>
      <vt:lpstr>Data Preparation</vt:lpstr>
      <vt:lpstr>Data Preparation</vt:lpstr>
      <vt:lpstr>Data Preparation - EDA</vt:lpstr>
      <vt:lpstr>Data Preparation – EDA: Time series analysis using Prophet in Python</vt:lpstr>
      <vt:lpstr>Data Preparation – EDA: Time series analysis using Prophet in Python</vt:lpstr>
      <vt:lpstr>Data Preparation - Feature Engineering </vt:lpstr>
      <vt:lpstr>Data Preparation - Feature Engineering</vt:lpstr>
      <vt:lpstr>Model Building</vt:lpstr>
      <vt:lpstr>Model Building</vt:lpstr>
      <vt:lpstr>Evaluation</vt:lpstr>
      <vt:lpstr>Evaluation</vt:lpstr>
      <vt:lpstr>Deployment</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Machine Learning, and Artificial Intelligence in Next-Generation Wireless Networks</dc:title>
  <dc:creator>Ahmed Aly Hassan</dc:creator>
  <cp:lastModifiedBy>Ahmed Aly Hassan</cp:lastModifiedBy>
  <cp:revision>334</cp:revision>
  <dcterms:created xsi:type="dcterms:W3CDTF">2020-03-24T12:56:31Z</dcterms:created>
  <dcterms:modified xsi:type="dcterms:W3CDTF">2021-04-20T15:30:00Z</dcterms:modified>
</cp:coreProperties>
</file>