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 id="279" r:id="rId14"/>
    <p:sldId id="28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1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91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2348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997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029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11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712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9017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47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356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2614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80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468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0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5/30/2020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799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87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898055"/>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4316" y="1750424"/>
            <a:ext cx="7766936" cy="1934653"/>
          </a:xfrm>
        </p:spPr>
        <p:txBody>
          <a:bodyPr/>
          <a:lstStyle/>
          <a:p>
            <a:r>
              <a:rPr lang="en-US" sz="3000" dirty="0"/>
              <a:t>Reinforcement Learning for Taxi-out Time Prediction: An improved Q-learning Approach</a:t>
            </a:r>
          </a:p>
        </p:txBody>
      </p:sp>
      <p:sp>
        <p:nvSpPr>
          <p:cNvPr id="3" name="Subtitle 2"/>
          <p:cNvSpPr>
            <a:spLocks noGrp="1"/>
          </p:cNvSpPr>
          <p:nvPr>
            <p:ph type="subTitle" idx="1"/>
          </p:nvPr>
        </p:nvSpPr>
        <p:spPr/>
        <p:txBody>
          <a:bodyPr/>
          <a:lstStyle/>
          <a:p>
            <a:pPr algn="l"/>
            <a:r>
              <a:rPr lang="en-US" dirty="0" smtClean="0"/>
              <a:t>Prepared by : Ahmed Aly Hassan</a:t>
            </a:r>
          </a:p>
          <a:p>
            <a:pPr algn="l"/>
            <a:r>
              <a:rPr lang="en-US" dirty="0" smtClean="0"/>
              <a:t>ID : 192006</a:t>
            </a:r>
            <a:endParaRPr lang="en-US" dirty="0"/>
          </a:p>
        </p:txBody>
      </p:sp>
    </p:spTree>
    <p:extLst>
      <p:ext uri="{BB962C8B-B14F-4D97-AF65-F5344CB8AC3E}">
        <p14:creationId xmlns:p14="http://schemas.microsoft.com/office/powerpoint/2010/main" val="3978768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6631"/>
          </a:xfrm>
        </p:spPr>
        <p:txBody>
          <a:bodyPr/>
          <a:lstStyle/>
          <a:p>
            <a:r>
              <a:rPr lang="en-US" sz="3600" b="1" dirty="0"/>
              <a:t>Explanation of </a:t>
            </a:r>
            <a:r>
              <a:rPr lang="en-US" sz="3600" b="1" dirty="0"/>
              <a:t>variables</a:t>
            </a:r>
            <a:endParaRPr lang="en-US" sz="3600" b="1" dirty="0"/>
          </a:p>
        </p:txBody>
      </p:sp>
      <p:sp>
        <p:nvSpPr>
          <p:cNvPr id="3" name="Content Placeholder 2"/>
          <p:cNvSpPr>
            <a:spLocks noGrp="1"/>
          </p:cNvSpPr>
          <p:nvPr>
            <p:ph idx="1"/>
          </p:nvPr>
        </p:nvSpPr>
        <p:spPr>
          <a:xfrm>
            <a:off x="646111" y="1319349"/>
            <a:ext cx="10783889" cy="4929050"/>
          </a:xfrm>
        </p:spPr>
        <p:txBody>
          <a:bodyPr/>
          <a:lstStyle/>
          <a:p>
            <a:r>
              <a:rPr lang="en-US" dirty="0"/>
              <a:t>x1 denotes the time spent in the runway queue. </a:t>
            </a:r>
            <a:endParaRPr lang="en-US" dirty="0"/>
          </a:p>
          <a:p>
            <a:r>
              <a:rPr lang="en-US" dirty="0"/>
              <a:t>x2 denotes the number of departure aircraft taxiing along with the reference </a:t>
            </a:r>
            <a:r>
              <a:rPr lang="en-US" dirty="0"/>
              <a:t>aircraft,</a:t>
            </a:r>
            <a:r>
              <a:rPr lang="en-US" dirty="0"/>
              <a:t> Longer the departure queues, higher the taxi-out delays. As the delay increases, the departure queue increases as well</a:t>
            </a:r>
            <a:r>
              <a:rPr lang="en-US" dirty="0"/>
              <a:t>.</a:t>
            </a:r>
          </a:p>
          <a:p>
            <a:r>
              <a:rPr lang="en-US" dirty="0"/>
              <a:t>x3 is the number of arrival aircraft taxiing along with the reference aircraft. </a:t>
            </a:r>
            <a:endParaRPr lang="en-US" dirty="0"/>
          </a:p>
          <a:p>
            <a:r>
              <a:rPr lang="en-US" dirty="0"/>
              <a:t>x4 is the average taxi time</a:t>
            </a:r>
            <a:r>
              <a:rPr lang="en-US" dirty="0"/>
              <a:t>.</a:t>
            </a:r>
          </a:p>
          <a:p>
            <a:r>
              <a:rPr lang="en-US" dirty="0"/>
              <a:t>x5 denotes the time of day. </a:t>
            </a:r>
            <a:endParaRPr lang="en-US" dirty="0"/>
          </a:p>
          <a:p>
            <a:r>
              <a:rPr lang="en-US" dirty="0"/>
              <a:t>x6 is the parameter that denotes the departure time difference. </a:t>
            </a:r>
            <a:endParaRPr lang="en-US" dirty="0"/>
          </a:p>
          <a:p>
            <a:r>
              <a:rPr lang="en-US" dirty="0"/>
              <a:t>x7 is the arrival time difference</a:t>
            </a:r>
            <a:r>
              <a:rPr lang="en-US" dirty="0"/>
              <a:t>.</a:t>
            </a:r>
          </a:p>
          <a:p>
            <a:endParaRPr lang="en-US" dirty="0"/>
          </a:p>
        </p:txBody>
      </p:sp>
    </p:spTree>
    <p:extLst>
      <p:ext uri="{BB962C8B-B14F-4D97-AF65-F5344CB8AC3E}">
        <p14:creationId xmlns:p14="http://schemas.microsoft.com/office/powerpoint/2010/main" val="165391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5191"/>
          </a:xfrm>
        </p:spPr>
        <p:txBody>
          <a:bodyPr/>
          <a:lstStyle/>
          <a:p>
            <a:r>
              <a:rPr lang="en-US" sz="3600" b="1" dirty="0"/>
              <a:t>Q-learning </a:t>
            </a:r>
            <a:r>
              <a:rPr lang="en-US" sz="3600" b="1" dirty="0"/>
              <a:t>algorithm</a:t>
            </a:r>
            <a:endParaRPr lang="en-US" sz="3600" b="1" dirty="0"/>
          </a:p>
        </p:txBody>
      </p:sp>
      <p:sp>
        <p:nvSpPr>
          <p:cNvPr id="3" name="Content Placeholder 2"/>
          <p:cNvSpPr>
            <a:spLocks noGrp="1"/>
          </p:cNvSpPr>
          <p:nvPr>
            <p:ph idx="1"/>
          </p:nvPr>
        </p:nvSpPr>
        <p:spPr>
          <a:xfrm>
            <a:off x="744583" y="1227910"/>
            <a:ext cx="10711543" cy="5046616"/>
          </a:xfrm>
        </p:spPr>
        <p:txBody>
          <a:bodyPr/>
          <a:lstStyle/>
          <a:p>
            <a:r>
              <a:rPr lang="en-US" b="1" dirty="0" smtClean="0"/>
              <a:t>Training </a:t>
            </a:r>
            <a:r>
              <a:rPr lang="en-US" b="1" dirty="0"/>
              <a:t>phase</a:t>
            </a:r>
            <a:r>
              <a:rPr lang="en-US" b="1" dirty="0" smtClean="0"/>
              <a:t>:</a:t>
            </a:r>
          </a:p>
          <a:p>
            <a:r>
              <a:rPr lang="en-US" dirty="0" smtClean="0"/>
              <a:t>1-</a:t>
            </a:r>
            <a:r>
              <a:rPr lang="en-US" dirty="0"/>
              <a:t>Once the calculations of states, actions, and the reward scheme are given for input, the next step is to capture the airport’s t+90 minutes </a:t>
            </a:r>
            <a:r>
              <a:rPr lang="en-US" dirty="0" smtClean="0"/>
              <a:t>data</a:t>
            </a:r>
          </a:p>
          <a:p>
            <a:r>
              <a:rPr lang="en-US" dirty="0" smtClean="0"/>
              <a:t>2-</a:t>
            </a:r>
            <a:r>
              <a:rPr lang="en-US" dirty="0"/>
              <a:t>load the first 15 minutes flight data into a new </a:t>
            </a:r>
            <a:r>
              <a:rPr lang="en-US" dirty="0" smtClean="0"/>
              <a:t>sheet </a:t>
            </a:r>
            <a:r>
              <a:rPr lang="en-US" dirty="0"/>
              <a:t>obtain the system state x </a:t>
            </a:r>
            <a:r>
              <a:rPr lang="en-US" dirty="0" smtClean="0"/>
              <a:t>Calculate </a:t>
            </a:r>
            <a:r>
              <a:rPr lang="en-US" dirty="0"/>
              <a:t>reward R(</a:t>
            </a:r>
            <a:r>
              <a:rPr lang="en-US" dirty="0" err="1"/>
              <a:t>x,a</a:t>
            </a:r>
            <a:r>
              <a:rPr lang="en-US" dirty="0"/>
              <a:t>) </a:t>
            </a:r>
            <a:endParaRPr lang="en-US" dirty="0" smtClean="0"/>
          </a:p>
          <a:p>
            <a:r>
              <a:rPr lang="en-US" dirty="0" smtClean="0"/>
              <a:t>3-</a:t>
            </a:r>
            <a:r>
              <a:rPr lang="en-US" dirty="0"/>
              <a:t>Simulate the new window of 15 minutes. Find the next state j for each flight. Compute r(</a:t>
            </a:r>
            <a:r>
              <a:rPr lang="en-US" dirty="0" err="1"/>
              <a:t>x,a,j</a:t>
            </a:r>
            <a:r>
              <a:rPr lang="en-US" dirty="0"/>
              <a:t>) using equation (1). Update reward R(</a:t>
            </a:r>
            <a:r>
              <a:rPr lang="en-US" dirty="0" err="1"/>
              <a:t>x,a</a:t>
            </a:r>
            <a:r>
              <a:rPr lang="en-US" dirty="0" smtClean="0"/>
              <a:t>)</a:t>
            </a:r>
          </a:p>
          <a:p>
            <a:r>
              <a:rPr lang="en-US" dirty="0" smtClean="0"/>
              <a:t>4-</a:t>
            </a:r>
            <a:r>
              <a:rPr lang="en-US" dirty="0"/>
              <a:t>choose the action corresponding to the lowest non-zero </a:t>
            </a:r>
            <a:r>
              <a:rPr lang="en-US" dirty="0" smtClean="0"/>
              <a:t>R-value</a:t>
            </a:r>
          </a:p>
          <a:p>
            <a:r>
              <a:rPr lang="en-US" dirty="0" smtClean="0"/>
              <a:t>5-Continue </a:t>
            </a:r>
            <a:r>
              <a:rPr lang="en-US" dirty="0"/>
              <a:t>learning until all the flights in the window have been completed and until the error difference between actual and predicted taxi-out time is less than </a:t>
            </a:r>
            <a:r>
              <a:rPr lang="en-US" dirty="0" smtClean="0"/>
              <a:t>ε.</a:t>
            </a:r>
          </a:p>
          <a:p>
            <a:r>
              <a:rPr lang="en-US" dirty="0" smtClean="0"/>
              <a:t>6-</a:t>
            </a:r>
            <a:r>
              <a:rPr lang="en-US" dirty="0"/>
              <a:t>Once learning is complete, the optimal prediction for a given state x is the one that corresponds to the minimum non-zero R-value for that state.</a:t>
            </a:r>
          </a:p>
          <a:p>
            <a:endParaRPr lang="en-US" dirty="0"/>
          </a:p>
          <a:p>
            <a:endParaRPr lang="en-US" dirty="0"/>
          </a:p>
        </p:txBody>
      </p:sp>
      <p:sp>
        <p:nvSpPr>
          <p:cNvPr id="4"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3849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316"/>
          </a:xfrm>
        </p:spPr>
        <p:txBody>
          <a:bodyPr/>
          <a:lstStyle/>
          <a:p>
            <a:r>
              <a:rPr lang="en-US" sz="3600" b="1" dirty="0"/>
              <a:t>Q-learning algorithm</a:t>
            </a:r>
            <a:endParaRPr lang="en-US" sz="3600" dirty="0"/>
          </a:p>
        </p:txBody>
      </p:sp>
      <p:sp>
        <p:nvSpPr>
          <p:cNvPr id="3" name="Content Placeholder 2"/>
          <p:cNvSpPr>
            <a:spLocks noGrp="1"/>
          </p:cNvSpPr>
          <p:nvPr>
            <p:ph idx="1"/>
          </p:nvPr>
        </p:nvSpPr>
        <p:spPr>
          <a:xfrm>
            <a:off x="646111" y="1254034"/>
            <a:ext cx="10705511" cy="4994365"/>
          </a:xfrm>
        </p:spPr>
        <p:txBody>
          <a:bodyPr/>
          <a:lstStyle/>
          <a:p>
            <a:r>
              <a:rPr lang="en-US" b="1" dirty="0" smtClean="0"/>
              <a:t>Testing </a:t>
            </a:r>
            <a:r>
              <a:rPr lang="en-US" b="1" dirty="0"/>
              <a:t>phase</a:t>
            </a:r>
            <a:r>
              <a:rPr lang="en-US" b="1" dirty="0" smtClean="0"/>
              <a:t>:</a:t>
            </a:r>
          </a:p>
          <a:p>
            <a:r>
              <a:rPr lang="en-US" b="1" dirty="0" smtClean="0"/>
              <a:t>7-</a:t>
            </a:r>
            <a:r>
              <a:rPr lang="en-US" dirty="0"/>
              <a:t>: Calculate the states variable x= x1, x2, x3, x4, x5, x6, x7 for new set of data which is to be used for </a:t>
            </a:r>
            <a:r>
              <a:rPr lang="en-US" dirty="0" smtClean="0"/>
              <a:t>testing</a:t>
            </a:r>
          </a:p>
          <a:p>
            <a:r>
              <a:rPr lang="en-US" b="1" dirty="0" smtClean="0"/>
              <a:t>8-</a:t>
            </a:r>
            <a:r>
              <a:rPr lang="en-US" dirty="0"/>
              <a:t>From this data, Calculate reward R(</a:t>
            </a:r>
            <a:r>
              <a:rPr lang="en-US" dirty="0" err="1"/>
              <a:t>x,a</a:t>
            </a:r>
            <a:r>
              <a:rPr lang="en-US" dirty="0"/>
              <a:t>) using equation(1) where x is the state and a is the action</a:t>
            </a:r>
          </a:p>
          <a:p>
            <a:r>
              <a:rPr lang="en-US" b="1" dirty="0" smtClean="0"/>
              <a:t>9-</a:t>
            </a:r>
            <a:r>
              <a:rPr lang="en-US" dirty="0"/>
              <a:t>The output obtained from the algorithm is tested for least difference of predicted taxi-out time and actual taxi-out </a:t>
            </a:r>
            <a:r>
              <a:rPr lang="en-US" dirty="0" smtClean="0"/>
              <a:t>time</a:t>
            </a:r>
          </a:p>
          <a:p>
            <a:r>
              <a:rPr lang="en-US" b="1" dirty="0" smtClean="0"/>
              <a:t>Validation phase</a:t>
            </a:r>
          </a:p>
          <a:p>
            <a:r>
              <a:rPr lang="en-US" b="1" dirty="0" smtClean="0"/>
              <a:t>10-</a:t>
            </a:r>
            <a:r>
              <a:rPr lang="en-US" dirty="0"/>
              <a:t>testing phase is then validated by checking the values, whether they correspond with the departure time difference of each flight for the same day. This validation is done manually from the raw DOR report generated by ACARS as a ‘.</a:t>
            </a:r>
            <a:r>
              <a:rPr lang="en-US" dirty="0" err="1"/>
              <a:t>xls</a:t>
            </a:r>
            <a:r>
              <a:rPr lang="en-US" dirty="0"/>
              <a:t>’ file.</a:t>
            </a:r>
            <a:endParaRPr lang="en-US" b="1" dirty="0"/>
          </a:p>
          <a:p>
            <a:endParaRPr lang="en-US" b="1" dirty="0"/>
          </a:p>
          <a:p>
            <a:endParaRPr lang="en-US" dirty="0"/>
          </a:p>
        </p:txBody>
      </p:sp>
    </p:spTree>
    <p:extLst>
      <p:ext uri="{BB962C8B-B14F-4D97-AF65-F5344CB8AC3E}">
        <p14:creationId xmlns:p14="http://schemas.microsoft.com/office/powerpoint/2010/main" val="43883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Final</a:t>
            </a:r>
            <a:r>
              <a:rPr lang="en-US" sz="3600" b="1" dirty="0"/>
              <a:t> </a:t>
            </a:r>
            <a:r>
              <a:rPr lang="en-US" sz="3600" b="1" dirty="0" smtClean="0"/>
              <a:t>Results</a:t>
            </a:r>
            <a:endParaRPr lang="en-US" sz="3600" b="1" dirty="0"/>
          </a:p>
        </p:txBody>
      </p:sp>
      <p:sp>
        <p:nvSpPr>
          <p:cNvPr id="10" name="Content Placeholder 9"/>
          <p:cNvSpPr>
            <a:spLocks noGrp="1"/>
          </p:cNvSpPr>
          <p:nvPr>
            <p:ph sz="half" idx="1"/>
          </p:nvPr>
        </p:nvSpPr>
        <p:spPr>
          <a:xfrm>
            <a:off x="796835" y="1162594"/>
            <a:ext cx="5512526" cy="5093743"/>
          </a:xfrm>
        </p:spPr>
        <p:txBody>
          <a:bodyPr/>
          <a:lstStyle/>
          <a:p>
            <a:r>
              <a:rPr lang="en-US" dirty="0"/>
              <a:t>Linear Regression</a:t>
            </a:r>
          </a:p>
          <a:p>
            <a:r>
              <a:rPr lang="en-US" dirty="0"/>
              <a:t>average </a:t>
            </a:r>
            <a:r>
              <a:rPr lang="en-US" dirty="0"/>
              <a:t>testing error of linear regression for predicting taxi-out times = </a:t>
            </a:r>
            <a:r>
              <a:rPr lang="en-US" dirty="0"/>
              <a:t>0.7746min</a:t>
            </a:r>
          </a:p>
          <a:p>
            <a:r>
              <a:rPr lang="en-US" dirty="0"/>
              <a:t>Mean error = 4.21mins</a:t>
            </a:r>
          </a:p>
          <a:p>
            <a:r>
              <a:rPr lang="en-US" dirty="0"/>
              <a:t>Mean absolute error = 24.67mins </a:t>
            </a:r>
            <a:endParaRPr lang="en-US" dirty="0"/>
          </a:p>
          <a:p>
            <a:r>
              <a:rPr lang="en-US" dirty="0"/>
              <a:t>Relative </a:t>
            </a:r>
            <a:r>
              <a:rPr lang="en-US" dirty="0"/>
              <a:t>absolute error = 0.07mins </a:t>
            </a:r>
            <a:endParaRPr lang="en-US" dirty="0"/>
          </a:p>
          <a:p>
            <a:r>
              <a:rPr lang="en-US" dirty="0"/>
              <a:t>Root </a:t>
            </a:r>
            <a:r>
              <a:rPr lang="en-US" dirty="0"/>
              <a:t>mean square error = </a:t>
            </a:r>
            <a:r>
              <a:rPr lang="en-US" dirty="0" smtClean="0"/>
              <a:t>52.32mins</a:t>
            </a:r>
          </a:p>
          <a:p>
            <a:endParaRPr lang="en-US" dirty="0"/>
          </a:p>
          <a:p>
            <a:endParaRPr lang="en-US" dirty="0"/>
          </a:p>
        </p:txBody>
      </p:sp>
      <p:sp>
        <p:nvSpPr>
          <p:cNvPr id="11" name="Content Placeholder 10"/>
          <p:cNvSpPr>
            <a:spLocks noGrp="1"/>
          </p:cNvSpPr>
          <p:nvPr>
            <p:ph sz="half" idx="2"/>
          </p:nvPr>
        </p:nvSpPr>
        <p:spPr>
          <a:xfrm>
            <a:off x="6505303" y="1162594"/>
            <a:ext cx="4794068" cy="5093743"/>
          </a:xfrm>
        </p:spPr>
        <p:txBody>
          <a:bodyPr>
            <a:normAutofit/>
          </a:bodyPr>
          <a:lstStyle/>
          <a:p>
            <a:r>
              <a:rPr lang="en-US" dirty="0" smtClean="0"/>
              <a:t>Improved Q-learning</a:t>
            </a:r>
          </a:p>
          <a:p>
            <a:r>
              <a:rPr lang="en-US" dirty="0"/>
              <a:t>graph depicts vast number of variations between Actual and Predicted taxi-out time values. </a:t>
            </a:r>
            <a:endParaRPr lang="en-US" dirty="0"/>
          </a:p>
          <a:p>
            <a:r>
              <a:rPr lang="en-US" dirty="0"/>
              <a:t>The </a:t>
            </a:r>
            <a:r>
              <a:rPr lang="en-US" dirty="0"/>
              <a:t>red line depicts the predicted taxi-out time and the green line predicts the actual taxi-out time.</a:t>
            </a:r>
            <a:endParaRPr lang="en-US" dirty="0"/>
          </a:p>
          <a:p>
            <a:r>
              <a:rPr lang="en-US" dirty="0" smtClean="0"/>
              <a:t>Mean </a:t>
            </a:r>
            <a:r>
              <a:rPr lang="en-US" dirty="0"/>
              <a:t>error = 0.76min</a:t>
            </a:r>
          </a:p>
          <a:p>
            <a:r>
              <a:rPr lang="en-US" dirty="0"/>
              <a:t>Mean absolute error = 1.12mins </a:t>
            </a:r>
            <a:endParaRPr lang="en-US" dirty="0"/>
          </a:p>
          <a:p>
            <a:r>
              <a:rPr lang="en-US" dirty="0"/>
              <a:t>Relative </a:t>
            </a:r>
            <a:r>
              <a:rPr lang="en-US" dirty="0"/>
              <a:t>absolute error = 0.02min </a:t>
            </a:r>
            <a:endParaRPr lang="en-US" dirty="0"/>
          </a:p>
          <a:p>
            <a:r>
              <a:rPr lang="en-US" dirty="0"/>
              <a:t>Root </a:t>
            </a:r>
            <a:r>
              <a:rPr lang="en-US" dirty="0"/>
              <a:t>mean square error= 1.38mins</a:t>
            </a:r>
          </a:p>
          <a:p>
            <a:endParaRPr lang="en-US" dirty="0"/>
          </a:p>
        </p:txBody>
      </p:sp>
      <p:pic>
        <p:nvPicPr>
          <p:cNvPr id="13" name="image13.png" descr="testing_q"/>
          <p:cNvPicPr/>
          <p:nvPr/>
        </p:nvPicPr>
        <p:blipFill>
          <a:blip r:embed="rId2" cstate="print"/>
          <a:stretch>
            <a:fillRect/>
          </a:stretch>
        </p:blipFill>
        <p:spPr>
          <a:xfrm>
            <a:off x="6858000" y="5150213"/>
            <a:ext cx="4023359" cy="1310005"/>
          </a:xfrm>
          <a:prstGeom prst="rect">
            <a:avLst/>
          </a:prstGeom>
        </p:spPr>
      </p:pic>
      <p:pic>
        <p:nvPicPr>
          <p:cNvPr id="14" name="image9.jpeg" descr="LR"/>
          <p:cNvPicPr/>
          <p:nvPr/>
        </p:nvPicPr>
        <p:blipFill>
          <a:blip r:embed="rId3" cstate="print"/>
          <a:stretch>
            <a:fillRect/>
          </a:stretch>
        </p:blipFill>
        <p:spPr>
          <a:xfrm>
            <a:off x="1123406" y="4111353"/>
            <a:ext cx="4049486" cy="2077720"/>
          </a:xfrm>
          <a:prstGeom prst="rect">
            <a:avLst/>
          </a:prstGeom>
        </p:spPr>
      </p:pic>
    </p:spTree>
    <p:extLst>
      <p:ext uri="{BB962C8B-B14F-4D97-AF65-F5344CB8AC3E}">
        <p14:creationId xmlns:p14="http://schemas.microsoft.com/office/powerpoint/2010/main" val="212683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1" y="452718"/>
            <a:ext cx="9404723" cy="722939"/>
          </a:xfrm>
        </p:spPr>
        <p:txBody>
          <a:bodyPr/>
          <a:lstStyle/>
          <a:p>
            <a:r>
              <a:rPr lang="en-US" sz="3600" b="1" dirty="0"/>
              <a:t>Conclusion</a:t>
            </a:r>
            <a:endParaRPr lang="en-US" sz="3600" b="1" dirty="0"/>
          </a:p>
        </p:txBody>
      </p:sp>
      <p:sp>
        <p:nvSpPr>
          <p:cNvPr id="6" name="Content Placeholder 5"/>
          <p:cNvSpPr>
            <a:spLocks noGrp="1"/>
          </p:cNvSpPr>
          <p:nvPr>
            <p:ph idx="1"/>
          </p:nvPr>
        </p:nvSpPr>
        <p:spPr>
          <a:xfrm>
            <a:off x="646111" y="1175657"/>
            <a:ext cx="10705511" cy="5072742"/>
          </a:xfrm>
        </p:spPr>
        <p:txBody>
          <a:bodyPr>
            <a:normAutofit lnSpcReduction="10000"/>
          </a:bodyPr>
          <a:lstStyle/>
          <a:p>
            <a:r>
              <a:rPr lang="en-US" dirty="0"/>
              <a:t>Linear Regression computes an error of 4.21mins and Q-learning gives the least average error of </a:t>
            </a:r>
            <a:r>
              <a:rPr lang="en-US" dirty="0" smtClean="0"/>
              <a:t>0.76mins</a:t>
            </a:r>
          </a:p>
          <a:p>
            <a:r>
              <a:rPr lang="en-US" dirty="0"/>
              <a:t>improved Q-learning helps in predicting taxi-out time and also reduces the taxi-out time error considerably</a:t>
            </a:r>
            <a:r>
              <a:rPr lang="en-US" dirty="0" smtClean="0"/>
              <a:t>.</a:t>
            </a:r>
          </a:p>
          <a:p>
            <a:r>
              <a:rPr lang="en-US" dirty="0"/>
              <a:t>offline batch reinforcement learning algorithm has been implemented with the help of Q-learning. </a:t>
            </a:r>
            <a:endParaRPr lang="en-US" dirty="0" smtClean="0"/>
          </a:p>
          <a:p>
            <a:r>
              <a:rPr lang="en-US" dirty="0" smtClean="0"/>
              <a:t>It </a:t>
            </a:r>
            <a:r>
              <a:rPr lang="en-US" dirty="0"/>
              <a:t>utilizes the MDP to find the most optimal taxi-out time </a:t>
            </a:r>
            <a:r>
              <a:rPr lang="en-US" dirty="0" smtClean="0"/>
              <a:t>policy </a:t>
            </a:r>
            <a:r>
              <a:rPr lang="en-US" dirty="0"/>
              <a:t>from a small number of previous taxi- out time experience </a:t>
            </a:r>
            <a:r>
              <a:rPr lang="en-US" dirty="0" smtClean="0"/>
              <a:t>cases.</a:t>
            </a:r>
            <a:endParaRPr lang="en-US" dirty="0"/>
          </a:p>
          <a:p>
            <a:r>
              <a:rPr lang="en-US" dirty="0" smtClean="0"/>
              <a:t>The </a:t>
            </a:r>
            <a:r>
              <a:rPr lang="en-US" dirty="0"/>
              <a:t>proposed method requires some initial data to export a good policy. Once the initial data is trained well, the testing gives the required results where the taxi-out error is least.</a:t>
            </a:r>
          </a:p>
          <a:p>
            <a:r>
              <a:rPr lang="en-US" dirty="0"/>
              <a:t>this research could be amalgamated into the decision making system where the air traffic controllers in the towers, pilots, and other bodies involved in the flight release can come over to Collaborative Decision Making</a:t>
            </a:r>
            <a:br>
              <a:rPr lang="en-US" dirty="0"/>
            </a:br>
            <a:endParaRPr lang="en-US" dirty="0"/>
          </a:p>
        </p:txBody>
      </p:sp>
    </p:spTree>
    <p:extLst>
      <p:ext uri="{BB962C8B-B14F-4D97-AF65-F5344CB8AC3E}">
        <p14:creationId xmlns:p14="http://schemas.microsoft.com/office/powerpoint/2010/main" val="3785051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8000" dirty="0" smtClean="0"/>
              <a:t> The end</a:t>
            </a:r>
            <a:endParaRPr lang="en-US" sz="8000" dirty="0"/>
          </a:p>
        </p:txBody>
      </p:sp>
    </p:spTree>
    <p:extLst>
      <p:ext uri="{BB962C8B-B14F-4D97-AF65-F5344CB8AC3E}">
        <p14:creationId xmlns:p14="http://schemas.microsoft.com/office/powerpoint/2010/main" val="3325441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lstStyle/>
          <a:p>
            <a:r>
              <a:rPr lang="en-US" b="1" dirty="0"/>
              <a:t>Introduction &amp; Business </a:t>
            </a:r>
            <a:r>
              <a:rPr lang="en-US" b="1" dirty="0" smtClean="0"/>
              <a:t>POV</a:t>
            </a:r>
          </a:p>
          <a:p>
            <a:r>
              <a:rPr lang="en-US" b="1" dirty="0" smtClean="0"/>
              <a:t>Literature </a:t>
            </a:r>
            <a:r>
              <a:rPr lang="en-US" b="1" dirty="0"/>
              <a:t>review </a:t>
            </a:r>
            <a:r>
              <a:rPr lang="en-US" b="1" dirty="0" smtClean="0"/>
              <a:t>RL &amp; Linear Regression</a:t>
            </a:r>
            <a:endParaRPr lang="en-US" b="1" dirty="0" smtClean="0"/>
          </a:p>
          <a:p>
            <a:pPr lvl="0"/>
            <a:r>
              <a:rPr lang="en-US" b="1" dirty="0"/>
              <a:t>Proposed </a:t>
            </a:r>
            <a:r>
              <a:rPr lang="en-US" b="1" dirty="0" smtClean="0"/>
              <a:t>Method</a:t>
            </a:r>
          </a:p>
          <a:p>
            <a:pPr lvl="0"/>
            <a:r>
              <a:rPr lang="en-US" b="1" dirty="0"/>
              <a:t>Data </a:t>
            </a:r>
            <a:r>
              <a:rPr lang="en-US" b="1" dirty="0" smtClean="0"/>
              <a:t>Source</a:t>
            </a:r>
          </a:p>
          <a:p>
            <a:pPr lvl="0"/>
            <a:r>
              <a:rPr lang="en-US" b="1" dirty="0"/>
              <a:t>Explanation of </a:t>
            </a:r>
            <a:r>
              <a:rPr lang="en-US" b="1" dirty="0" smtClean="0"/>
              <a:t>variables</a:t>
            </a:r>
          </a:p>
          <a:p>
            <a:r>
              <a:rPr lang="en-US" b="1" dirty="0"/>
              <a:t>Q-learning algorithm</a:t>
            </a:r>
          </a:p>
          <a:p>
            <a:r>
              <a:rPr lang="en-US" b="1" dirty="0"/>
              <a:t>Final </a:t>
            </a:r>
            <a:r>
              <a:rPr lang="en-US" b="1" dirty="0" smtClean="0"/>
              <a:t>Results</a:t>
            </a:r>
          </a:p>
          <a:p>
            <a:r>
              <a:rPr lang="en-US" b="1" dirty="0"/>
              <a:t>Conclusion</a:t>
            </a:r>
            <a:endParaRPr lang="en-US" b="1" dirty="0" smtClean="0"/>
          </a:p>
        </p:txBody>
      </p:sp>
    </p:spTree>
    <p:extLst>
      <p:ext uri="{BB962C8B-B14F-4D97-AF65-F5344CB8AC3E}">
        <p14:creationId xmlns:p14="http://schemas.microsoft.com/office/powerpoint/2010/main" val="494160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5819"/>
          </a:xfrm>
        </p:spPr>
        <p:txBody>
          <a:bodyPr/>
          <a:lstStyle/>
          <a:p>
            <a:r>
              <a:rPr lang="en-US" sz="3600" b="1" dirty="0" smtClean="0"/>
              <a:t>Introduction &amp; Business POV</a:t>
            </a:r>
            <a:endParaRPr lang="en-US" sz="3600" dirty="0"/>
          </a:p>
        </p:txBody>
      </p:sp>
      <p:sp>
        <p:nvSpPr>
          <p:cNvPr id="3" name="Content Placeholder 2"/>
          <p:cNvSpPr>
            <a:spLocks noGrp="1"/>
          </p:cNvSpPr>
          <p:nvPr>
            <p:ph idx="1"/>
          </p:nvPr>
        </p:nvSpPr>
        <p:spPr>
          <a:xfrm>
            <a:off x="548640" y="1449978"/>
            <a:ext cx="10816046" cy="4798422"/>
          </a:xfrm>
        </p:spPr>
        <p:txBody>
          <a:bodyPr>
            <a:normAutofit lnSpcReduction="10000"/>
          </a:bodyPr>
          <a:lstStyle/>
          <a:p>
            <a:r>
              <a:rPr lang="en-US" dirty="0"/>
              <a:t>Flights undergo a large percentage of delay between scheduled departure of an aircraft and actual takeoff. </a:t>
            </a:r>
            <a:r>
              <a:rPr lang="en-US" dirty="0"/>
              <a:t>This not only leads to passenger resentment but also, results in emission of harmful pollutants that adversely affect the environment</a:t>
            </a:r>
            <a:r>
              <a:rPr lang="en-US" dirty="0" smtClean="0"/>
              <a:t>.</a:t>
            </a:r>
          </a:p>
          <a:p>
            <a:r>
              <a:rPr lang="en-US" dirty="0"/>
              <a:t>A novel Q- learning algorithm is proposed to predict the accurate taxi-out times at a specific airport. Operational data is analyzed using the Markov Decision Process (MDP) after which a reinforcement learning methodology for Q-learning is formalized for the estimation of taxi-out time of flights. </a:t>
            </a:r>
            <a:r>
              <a:rPr lang="en-US" dirty="0"/>
              <a:t>The predicted taxi-out time result is then compared with the actual taxi-out time of the next set of data</a:t>
            </a:r>
            <a:r>
              <a:rPr lang="en-US" dirty="0" smtClean="0"/>
              <a:t>.</a:t>
            </a:r>
          </a:p>
          <a:p>
            <a:r>
              <a:rPr lang="en-US" dirty="0"/>
              <a:t>(</a:t>
            </a:r>
            <a:r>
              <a:rPr lang="en-US" dirty="0"/>
              <a:t>IATA) classifies flight delays into various categories like Passenger and </a:t>
            </a:r>
            <a:r>
              <a:rPr lang="en-US" dirty="0"/>
              <a:t>baggage </a:t>
            </a:r>
            <a:r>
              <a:rPr lang="en-US" dirty="0"/>
              <a:t>delays, Aircraft and ramp handling delays caused due to loading and servicing equipment, fueling and </a:t>
            </a:r>
            <a:r>
              <a:rPr lang="en-US" dirty="0" smtClean="0"/>
              <a:t>de-fueling</a:t>
            </a:r>
            <a:r>
              <a:rPr lang="en-US" dirty="0"/>
              <a:t>, ground handling operations impaired due to weather, Air Traffic Flow Management Restrictions (ATFM), Reactionary delays, etc</a:t>
            </a:r>
            <a:r>
              <a:rPr lang="en-US" dirty="0" smtClean="0"/>
              <a:t>.</a:t>
            </a:r>
          </a:p>
          <a:p>
            <a:r>
              <a:rPr lang="en-US" dirty="0" smtClean="0"/>
              <a:t>The </a:t>
            </a:r>
            <a:r>
              <a:rPr lang="en-US" dirty="0"/>
              <a:t>On-Time Performance analysis (OTP) of major hub airports like New Delhi, Mumbai depicts that among these delays, ATFM, due to taxi-out time delays in particular contributes to 20% of total flight delay </a:t>
            </a:r>
          </a:p>
          <a:p>
            <a:pPr marL="0" indent="0">
              <a:buNone/>
            </a:pPr>
            <a:endParaRPr lang="en-US" dirty="0"/>
          </a:p>
        </p:txBody>
      </p:sp>
    </p:spTree>
    <p:extLst>
      <p:ext uri="{BB962C8B-B14F-4D97-AF65-F5344CB8AC3E}">
        <p14:creationId xmlns:p14="http://schemas.microsoft.com/office/powerpoint/2010/main" val="2578321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6002"/>
          </a:xfrm>
        </p:spPr>
        <p:txBody>
          <a:bodyPr/>
          <a:lstStyle/>
          <a:p>
            <a:r>
              <a:rPr lang="en-US" sz="3600" b="1" dirty="0"/>
              <a:t>Introduction &amp; Business POV</a:t>
            </a:r>
            <a:endParaRPr lang="en-US" sz="3600" dirty="0"/>
          </a:p>
        </p:txBody>
      </p:sp>
      <p:sp>
        <p:nvSpPr>
          <p:cNvPr id="3" name="Content Placeholder 2"/>
          <p:cNvSpPr>
            <a:spLocks noGrp="1"/>
          </p:cNvSpPr>
          <p:nvPr>
            <p:ph idx="1"/>
          </p:nvPr>
        </p:nvSpPr>
        <p:spPr>
          <a:xfrm>
            <a:off x="646112" y="1280160"/>
            <a:ext cx="10718574" cy="4968239"/>
          </a:xfrm>
        </p:spPr>
        <p:txBody>
          <a:bodyPr>
            <a:normAutofit lnSpcReduction="10000"/>
          </a:bodyPr>
          <a:lstStyle/>
          <a:p>
            <a:r>
              <a:rPr lang="en-US" dirty="0"/>
              <a:t>Apart from that, for every delayed minute at the airport, the responsible airline also has to shell out huge amounts of parking </a:t>
            </a:r>
            <a:r>
              <a:rPr lang="en-US" dirty="0"/>
              <a:t>charges</a:t>
            </a:r>
          </a:p>
          <a:p>
            <a:r>
              <a:rPr lang="en-US" dirty="0"/>
              <a:t>The quantities of fuel burned as well as different pollutants are a function of the taxi times of aircraft</a:t>
            </a:r>
            <a:r>
              <a:rPr lang="en-US" dirty="0"/>
              <a:t>.</a:t>
            </a:r>
          </a:p>
          <a:p>
            <a:r>
              <a:rPr lang="en-US" dirty="0"/>
              <a:t>using high-speed tugs that can be used to move aircraft between the terminal gate and runway </a:t>
            </a:r>
            <a:r>
              <a:rPr lang="en-US" dirty="0"/>
              <a:t>more efficiently </a:t>
            </a:r>
            <a:r>
              <a:rPr lang="en-US" dirty="0"/>
              <a:t>for reducing these </a:t>
            </a:r>
            <a:r>
              <a:rPr lang="en-US" dirty="0"/>
              <a:t>emissions</a:t>
            </a:r>
          </a:p>
          <a:p>
            <a:r>
              <a:rPr lang="en-US" dirty="0"/>
              <a:t>A major function of Aircraft Communication Addressing and Reporting System (ACARS) is to automatically detect and report changes to the major flight phases such as the Out of the gate phase, Off the ground phase, On ground phase, and Into gate phase</a:t>
            </a:r>
            <a:r>
              <a:rPr lang="en-US" dirty="0"/>
              <a:t>).</a:t>
            </a:r>
          </a:p>
          <a:p>
            <a:r>
              <a:rPr lang="en-US" dirty="0"/>
              <a:t>Taxi-out time of a flight is calculated as Off time subtracted from Out time. If an aircraft is scheduled to depart at 3:00 am, the brakes at the wheels of the aircraft are released at 3:00 am. The aircraft taxis from the ramp along the taxiway to the runway where it takes off at 3:12 am. Therefore, </a:t>
            </a:r>
            <a:r>
              <a:rPr lang="en-US" dirty="0"/>
              <a:t>the </a:t>
            </a:r>
            <a:r>
              <a:rPr lang="en-US" dirty="0"/>
              <a:t>taxi-out time taken is 12 minutes. </a:t>
            </a:r>
          </a:p>
          <a:p>
            <a:endParaRPr lang="en-US" dirty="0"/>
          </a:p>
        </p:txBody>
      </p:sp>
    </p:spTree>
    <p:extLst>
      <p:ext uri="{BB962C8B-B14F-4D97-AF65-F5344CB8AC3E}">
        <p14:creationId xmlns:p14="http://schemas.microsoft.com/office/powerpoint/2010/main" val="83114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316"/>
          </a:xfrm>
        </p:spPr>
        <p:txBody>
          <a:bodyPr/>
          <a:lstStyle/>
          <a:p>
            <a:r>
              <a:rPr lang="en-US" sz="3600" b="1" dirty="0"/>
              <a:t>Introduction &amp; Business POV</a:t>
            </a:r>
            <a:endParaRPr lang="en-US" sz="3600" dirty="0"/>
          </a:p>
        </p:txBody>
      </p:sp>
      <p:sp>
        <p:nvSpPr>
          <p:cNvPr id="3" name="Content Placeholder 2"/>
          <p:cNvSpPr>
            <a:spLocks noGrp="1"/>
          </p:cNvSpPr>
          <p:nvPr>
            <p:ph idx="1"/>
          </p:nvPr>
        </p:nvSpPr>
        <p:spPr>
          <a:xfrm>
            <a:off x="646111" y="1345474"/>
            <a:ext cx="10823077" cy="4902925"/>
          </a:xfrm>
        </p:spPr>
        <p:txBody>
          <a:bodyPr/>
          <a:lstStyle/>
          <a:p>
            <a:r>
              <a:rPr lang="en-US" dirty="0"/>
              <a:t>The accurate taxi-out time prediction will lead in fulfilling the estimated block and flight time and thus maintaining the On Time Performance of flights. Apart from that, the airlines will be able to cater to the single largest operating cost, i.e. fuel cost. Also, during peak hours, the passengers, Air Traffic Control (ATC) authorities, ground operations and pilots have to have a Collaborative Decision Making (CDM) process </a:t>
            </a:r>
            <a:r>
              <a:rPr lang="en-US" dirty="0"/>
              <a:t>that would facilitate a smooth departure of the flight</a:t>
            </a:r>
            <a:r>
              <a:rPr lang="en-US" dirty="0"/>
              <a:t>.</a:t>
            </a:r>
          </a:p>
          <a:p>
            <a:r>
              <a:rPr lang="en-US" dirty="0"/>
              <a:t>The IATA put forth a handbook consisting of IATA codes in order to specifically assign accountability for various delay </a:t>
            </a:r>
            <a:r>
              <a:rPr lang="en-US" dirty="0"/>
              <a:t>reasons.</a:t>
            </a:r>
          </a:p>
          <a:p>
            <a:r>
              <a:rPr lang="en-US" dirty="0"/>
              <a:t>Predicting accurate taxi-out time has significant challenges because of the dynamic airport configurations and unexpected weather changes</a:t>
            </a:r>
            <a:r>
              <a:rPr lang="en-US" dirty="0"/>
              <a:t>.</a:t>
            </a:r>
          </a:p>
          <a:p>
            <a:r>
              <a:rPr lang="en-US" dirty="0"/>
              <a:t>(RL) approach needs to be implemented which when applied on the MDP model would encourage exploration of a more accurate prediction of taxi-out times</a:t>
            </a:r>
            <a:r>
              <a:rPr lang="en-US" dirty="0"/>
              <a:t>.</a:t>
            </a:r>
            <a:endParaRPr lang="en-US" dirty="0"/>
          </a:p>
        </p:txBody>
      </p:sp>
    </p:spTree>
    <p:extLst>
      <p:ext uri="{BB962C8B-B14F-4D97-AF65-F5344CB8AC3E}">
        <p14:creationId xmlns:p14="http://schemas.microsoft.com/office/powerpoint/2010/main" val="72539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US" sz="3600" b="1" dirty="0"/>
              <a:t>Literature </a:t>
            </a:r>
            <a:r>
              <a:rPr lang="en-US" sz="3600" b="1" dirty="0" smtClean="0"/>
              <a:t>review-</a:t>
            </a:r>
            <a:r>
              <a:rPr lang="en-US" sz="3600" i="1" dirty="0" smtClean="0"/>
              <a:t>Reinforcement </a:t>
            </a:r>
            <a:r>
              <a:rPr lang="en-US" sz="3600" i="1" dirty="0"/>
              <a:t>Learning</a:t>
            </a:r>
            <a:r>
              <a:rPr lang="en-US" dirty="0"/>
              <a:t/>
            </a:r>
            <a:br>
              <a:rPr lang="en-US" dirty="0"/>
            </a:br>
            <a:endParaRPr lang="en-US" dirty="0"/>
          </a:p>
        </p:txBody>
      </p:sp>
      <p:sp>
        <p:nvSpPr>
          <p:cNvPr id="3" name="Content Placeholder 2"/>
          <p:cNvSpPr>
            <a:spLocks noGrp="1"/>
          </p:cNvSpPr>
          <p:nvPr>
            <p:ph idx="1"/>
          </p:nvPr>
        </p:nvSpPr>
        <p:spPr>
          <a:xfrm>
            <a:off x="646111" y="1332411"/>
            <a:ext cx="10744700" cy="4915989"/>
          </a:xfrm>
        </p:spPr>
        <p:txBody>
          <a:bodyPr>
            <a:normAutofit lnSpcReduction="10000"/>
          </a:bodyPr>
          <a:lstStyle/>
          <a:p>
            <a:r>
              <a:rPr lang="en-US" dirty="0"/>
              <a:t>prediction </a:t>
            </a:r>
            <a:r>
              <a:rPr lang="en-US" dirty="0" smtClean="0"/>
              <a:t>space: for </a:t>
            </a:r>
            <a:r>
              <a:rPr lang="en-US" dirty="0"/>
              <a:t>predicting the taxi-out time a machine learning approach is used as a ϵ A where A denotes the prediction space</a:t>
            </a:r>
            <a:r>
              <a:rPr lang="en-US" dirty="0" smtClean="0"/>
              <a:t>.</a:t>
            </a:r>
          </a:p>
          <a:p>
            <a:r>
              <a:rPr lang="en-US" dirty="0"/>
              <a:t>state variables </a:t>
            </a:r>
            <a:r>
              <a:rPr lang="en-US" dirty="0" smtClean="0"/>
              <a:t>: The </a:t>
            </a:r>
            <a:r>
              <a:rPr lang="en-US" dirty="0"/>
              <a:t>airport system state is represented in the form of a Markov chain, where X denotes the system state space. x={x1, x2, x3, x4, x5} are the state variables. </a:t>
            </a:r>
            <a:endParaRPr lang="en-US" dirty="0" smtClean="0"/>
          </a:p>
          <a:p>
            <a:r>
              <a:rPr lang="en-US" dirty="0"/>
              <a:t>The decision to predict the taxi-out time based on the system state is formulated as a </a:t>
            </a:r>
            <a:r>
              <a:rPr lang="en-US" dirty="0" smtClean="0"/>
              <a:t>Markov</a:t>
            </a:r>
            <a:r>
              <a:rPr lang="en-US" dirty="0"/>
              <a:t> Decision Process (MDP). For solving the MDP, it is necessary to discretize X and </a:t>
            </a:r>
            <a:r>
              <a:rPr lang="en-US" dirty="0" smtClean="0"/>
              <a:t>A</a:t>
            </a:r>
          </a:p>
          <a:p>
            <a:r>
              <a:rPr lang="en-US" dirty="0"/>
              <a:t>the utility function (reward) R(x, a) is updated based on the r(x, a, j) which is the difference between the actual and predicted taxi-out values. Updating of R(x, a) is done as follows, where time t is replaced with iteration number n.</a:t>
            </a:r>
          </a:p>
          <a:p>
            <a:r>
              <a:rPr lang="en-US" dirty="0"/>
              <a:t>R</a:t>
            </a:r>
            <a:r>
              <a:rPr lang="en-US" baseline="30000" dirty="0"/>
              <a:t>n+1</a:t>
            </a:r>
            <a:r>
              <a:rPr lang="en-US" dirty="0"/>
              <a:t>(</a:t>
            </a:r>
            <a:r>
              <a:rPr lang="en-US" dirty="0" err="1"/>
              <a:t>x,a</a:t>
            </a:r>
            <a:r>
              <a:rPr lang="en-US" dirty="0"/>
              <a:t>)=(1-α) R</a:t>
            </a:r>
            <a:r>
              <a:rPr lang="en-US" baseline="30000" dirty="0"/>
              <a:t>n</a:t>
            </a:r>
            <a:r>
              <a:rPr lang="en-US" dirty="0"/>
              <a:t>(</a:t>
            </a:r>
            <a:r>
              <a:rPr lang="en-US" dirty="0" err="1"/>
              <a:t>x,a</a:t>
            </a:r>
            <a:r>
              <a:rPr lang="en-US" dirty="0"/>
              <a:t>)+α[r(</a:t>
            </a:r>
            <a:r>
              <a:rPr lang="en-US" dirty="0" err="1"/>
              <a:t>x,a,j</a:t>
            </a:r>
            <a:r>
              <a:rPr lang="en-US" dirty="0"/>
              <a:t>)+βmin R</a:t>
            </a:r>
            <a:r>
              <a:rPr lang="en-US" baseline="30000" dirty="0"/>
              <a:t>n</a:t>
            </a:r>
            <a:r>
              <a:rPr lang="en-US" dirty="0"/>
              <a:t> (</a:t>
            </a:r>
            <a:r>
              <a:rPr lang="en-US" dirty="0" err="1"/>
              <a:t>j,b</a:t>
            </a:r>
            <a:r>
              <a:rPr lang="en-US" dirty="0" smtClean="0"/>
              <a:t>)</a:t>
            </a:r>
          </a:p>
          <a:p>
            <a:r>
              <a:rPr lang="en-US" dirty="0"/>
              <a:t>where, α is the learning parameter that is decayed over time and β is the discount parameter</a:t>
            </a:r>
            <a:endParaRPr lang="en-US" dirty="0"/>
          </a:p>
        </p:txBody>
      </p:sp>
    </p:spTree>
    <p:extLst>
      <p:ext uri="{BB962C8B-B14F-4D97-AF65-F5344CB8AC3E}">
        <p14:creationId xmlns:p14="http://schemas.microsoft.com/office/powerpoint/2010/main" val="280230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5191"/>
          </a:xfrm>
        </p:spPr>
        <p:txBody>
          <a:bodyPr/>
          <a:lstStyle/>
          <a:p>
            <a:r>
              <a:rPr lang="en-US" sz="3600" b="1" dirty="0"/>
              <a:t>Literature </a:t>
            </a:r>
            <a:r>
              <a:rPr lang="en-US" sz="3600" b="1" dirty="0" smtClean="0"/>
              <a:t>review-</a:t>
            </a:r>
            <a:r>
              <a:rPr lang="en-US" sz="3600" i="1" dirty="0"/>
              <a:t>Linear </a:t>
            </a:r>
            <a:r>
              <a:rPr lang="en-US" sz="3600" i="1" dirty="0" smtClean="0"/>
              <a:t>Regression</a:t>
            </a:r>
            <a:endParaRPr lang="en-US" sz="3600" dirty="0"/>
          </a:p>
        </p:txBody>
      </p:sp>
      <p:sp>
        <p:nvSpPr>
          <p:cNvPr id="3" name="Content Placeholder 2"/>
          <p:cNvSpPr>
            <a:spLocks noGrp="1"/>
          </p:cNvSpPr>
          <p:nvPr>
            <p:ph idx="1"/>
          </p:nvPr>
        </p:nvSpPr>
        <p:spPr>
          <a:xfrm>
            <a:off x="646112" y="1227909"/>
            <a:ext cx="10783888" cy="5020491"/>
          </a:xfrm>
        </p:spPr>
        <p:txBody>
          <a:bodyPr/>
          <a:lstStyle/>
          <a:p>
            <a:r>
              <a:rPr lang="en-US" dirty="0"/>
              <a:t>linear regression technique is used as a baseline to compare the results of the Q-learning approach</a:t>
            </a:r>
            <a:r>
              <a:rPr lang="en-US" dirty="0" smtClean="0"/>
              <a:t>.</a:t>
            </a:r>
          </a:p>
          <a:p>
            <a:r>
              <a:rPr lang="en-US" dirty="0"/>
              <a:t>takeoff queue size estimate is obtained by predicting the amount of passing aircrafts that it may experience on the airport surface while it is taxiing out, and by considering the number of takeoffs between pushback time and its takeoff </a:t>
            </a:r>
            <a:r>
              <a:rPr lang="en-US" dirty="0" smtClean="0"/>
              <a:t>time.</a:t>
            </a:r>
          </a:p>
          <a:p>
            <a:r>
              <a:rPr lang="en-US" dirty="0"/>
              <a:t>. Least squares regression helps in estimating the regression coefficients, yielding estimated coefficients β</a:t>
            </a:r>
            <a:r>
              <a:rPr lang="en-US" baseline="-25000" dirty="0"/>
              <a:t>1….</a:t>
            </a:r>
            <a:r>
              <a:rPr lang="en-US" dirty="0"/>
              <a:t> β</a:t>
            </a:r>
            <a:r>
              <a:rPr lang="en-US" baseline="-25000" dirty="0"/>
              <a:t>p.</a:t>
            </a:r>
            <a:r>
              <a:rPr lang="en-US" dirty="0"/>
              <a:t> The predicted y value is given by</a:t>
            </a:r>
            <a:r>
              <a:rPr lang="en-US" dirty="0" smtClean="0"/>
              <a:t>,</a:t>
            </a:r>
            <a:r>
              <a:rPr lang="en-US" dirty="0"/>
              <a:t> y’ = β</a:t>
            </a:r>
            <a:r>
              <a:rPr lang="en-US" baseline="-25000" dirty="0"/>
              <a:t>0</a:t>
            </a:r>
            <a:r>
              <a:rPr lang="en-US" dirty="0"/>
              <a:t> + β</a:t>
            </a:r>
            <a:r>
              <a:rPr lang="en-US" baseline="-25000" dirty="0"/>
              <a:t>1</a:t>
            </a:r>
            <a:r>
              <a:rPr lang="en-US" dirty="0"/>
              <a:t>x1 + β</a:t>
            </a:r>
            <a:r>
              <a:rPr lang="en-US" baseline="-25000" dirty="0"/>
              <a:t>2</a:t>
            </a:r>
            <a:r>
              <a:rPr lang="en-US" dirty="0"/>
              <a:t> x2…… </a:t>
            </a:r>
            <a:r>
              <a:rPr lang="en-US" dirty="0" smtClean="0"/>
              <a:t>β</a:t>
            </a:r>
            <a:r>
              <a:rPr lang="en-US" baseline="-25000" dirty="0" err="1" smtClean="0"/>
              <a:t>n</a:t>
            </a:r>
            <a:r>
              <a:rPr lang="en-US" dirty="0" err="1" smtClean="0"/>
              <a:t>xn</a:t>
            </a:r>
            <a:endParaRPr lang="en-US" dirty="0" smtClean="0"/>
          </a:p>
          <a:p>
            <a:r>
              <a:rPr lang="en-US" dirty="0"/>
              <a:t>The difference between y and y’ is called the residual </a:t>
            </a:r>
            <a:r>
              <a:rPr lang="en-US" dirty="0" smtClean="0"/>
              <a:t>e</a:t>
            </a:r>
          </a:p>
          <a:p>
            <a:r>
              <a:rPr lang="en-US" dirty="0" smtClean="0"/>
              <a:t>where </a:t>
            </a:r>
            <a:r>
              <a:rPr lang="en-US" dirty="0"/>
              <a:t>e is given </a:t>
            </a:r>
            <a:r>
              <a:rPr lang="en-US" dirty="0" smtClean="0"/>
              <a:t>by : e </a:t>
            </a:r>
            <a:r>
              <a:rPr lang="en-US" dirty="0"/>
              <a:t>= y – y</a:t>
            </a:r>
            <a:r>
              <a:rPr lang="en-US" dirty="0" smtClean="0"/>
              <a:t>’</a:t>
            </a:r>
          </a:p>
          <a:p>
            <a:r>
              <a:rPr lang="en-US" dirty="0"/>
              <a:t>The weights, or regression coefficients, can be estimated by using the least square approach </a:t>
            </a:r>
            <a:endParaRPr lang="en-US" dirty="0"/>
          </a:p>
        </p:txBody>
      </p:sp>
    </p:spTree>
    <p:extLst>
      <p:ext uri="{BB962C8B-B14F-4D97-AF65-F5344CB8AC3E}">
        <p14:creationId xmlns:p14="http://schemas.microsoft.com/office/powerpoint/2010/main" val="12047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6002"/>
          </a:xfrm>
        </p:spPr>
        <p:txBody>
          <a:bodyPr/>
          <a:lstStyle/>
          <a:p>
            <a:r>
              <a:rPr lang="en-US" sz="3600" b="1" dirty="0"/>
              <a:t>Proposed</a:t>
            </a:r>
            <a:r>
              <a:rPr lang="en-US" sz="3600" b="1" dirty="0"/>
              <a:t> Method</a:t>
            </a:r>
            <a:endParaRPr lang="en-US" sz="3600" b="1" dirty="0"/>
          </a:p>
        </p:txBody>
      </p:sp>
      <p:sp>
        <p:nvSpPr>
          <p:cNvPr id="3" name="Content Placeholder 2"/>
          <p:cNvSpPr>
            <a:spLocks noGrp="1"/>
          </p:cNvSpPr>
          <p:nvPr>
            <p:ph idx="1"/>
          </p:nvPr>
        </p:nvSpPr>
        <p:spPr>
          <a:xfrm>
            <a:off x="646111" y="1188720"/>
            <a:ext cx="10914517" cy="5059679"/>
          </a:xfrm>
        </p:spPr>
        <p:txBody>
          <a:bodyPr/>
          <a:lstStyle/>
          <a:p>
            <a:r>
              <a:rPr lang="en-US" dirty="0"/>
              <a:t>Q-learning is </a:t>
            </a:r>
            <a:r>
              <a:rPr lang="en-US" dirty="0" smtClean="0"/>
              <a:t>a model-free </a:t>
            </a:r>
            <a:r>
              <a:rPr lang="en-US" dirty="0"/>
              <a:t>reinforcement learning technique. Specifically, Q-learning can be used to find an optimal action-selection policy for any given (finite) Markov Decision Process (MDP</a:t>
            </a:r>
            <a:r>
              <a:rPr lang="en-US" dirty="0" smtClean="0"/>
              <a:t>).</a:t>
            </a:r>
          </a:p>
          <a:p>
            <a:r>
              <a:rPr lang="en-US" dirty="0" smtClean="0"/>
              <a:t>It </a:t>
            </a:r>
            <a:r>
              <a:rPr lang="en-US" dirty="0"/>
              <a:t>gives the expected utility of taking a given action in a given state and following the optimal When such an action-value function is learned, the optimal policy </a:t>
            </a:r>
            <a:r>
              <a:rPr lang="en-US" dirty="0" smtClean="0"/>
              <a:t>thereafter.</a:t>
            </a:r>
          </a:p>
          <a:p>
            <a:r>
              <a:rPr lang="en-US" dirty="0"/>
              <a:t>One of the strengths of Q-learning is that it is able to compare the expected utility of the available actions without requiring a model of the </a:t>
            </a:r>
            <a:r>
              <a:rPr lang="en-US" dirty="0" smtClean="0"/>
              <a:t>environment.</a:t>
            </a:r>
          </a:p>
          <a:p>
            <a:r>
              <a:rPr lang="en-US" dirty="0" smtClean="0"/>
              <a:t>Q-learning </a:t>
            </a:r>
            <a:r>
              <a:rPr lang="en-US" dirty="0"/>
              <a:t>can handle problems with stochastic transitions and rewards, without requiring any adaptations. It has been proven that for any finite MDP, Q-learning eventually finds an optimal </a:t>
            </a:r>
            <a:r>
              <a:rPr lang="en-US" dirty="0" smtClean="0"/>
              <a:t>policy </a:t>
            </a:r>
            <a:r>
              <a:rPr lang="en-US" dirty="0"/>
              <a:t>in the sense that the expected value of the total </a:t>
            </a:r>
            <a:r>
              <a:rPr lang="en-US" dirty="0" smtClean="0"/>
              <a:t>reward </a:t>
            </a:r>
            <a:r>
              <a:rPr lang="en-US" dirty="0"/>
              <a:t>return over all successive steps, starting from the current state, is the maximum </a:t>
            </a:r>
            <a:r>
              <a:rPr lang="en-US" dirty="0" smtClean="0"/>
              <a:t>achievable.</a:t>
            </a:r>
            <a:endParaRPr lang="en-US" dirty="0"/>
          </a:p>
        </p:txBody>
      </p:sp>
    </p:spTree>
    <p:extLst>
      <p:ext uri="{BB962C8B-B14F-4D97-AF65-F5344CB8AC3E}">
        <p14:creationId xmlns:p14="http://schemas.microsoft.com/office/powerpoint/2010/main" val="171638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US" sz="3600" b="1" dirty="0"/>
              <a:t>Data </a:t>
            </a:r>
            <a:r>
              <a:rPr lang="en-US" sz="3600" b="1" dirty="0"/>
              <a:t>Source</a:t>
            </a:r>
            <a:endParaRPr lang="en-US" sz="3600" b="1" dirty="0"/>
          </a:p>
        </p:txBody>
      </p:sp>
      <p:sp>
        <p:nvSpPr>
          <p:cNvPr id="3" name="Content Placeholder 2"/>
          <p:cNvSpPr>
            <a:spLocks noGrp="1"/>
          </p:cNvSpPr>
          <p:nvPr>
            <p:ph idx="1"/>
          </p:nvPr>
        </p:nvSpPr>
        <p:spPr>
          <a:xfrm>
            <a:off x="646111" y="1214846"/>
            <a:ext cx="10679385" cy="5033553"/>
          </a:xfrm>
        </p:spPr>
        <p:txBody>
          <a:bodyPr/>
          <a:lstStyle/>
          <a:p>
            <a:r>
              <a:rPr lang="en-US" dirty="0"/>
              <a:t>An example of the OOOI (Out, Off, On, In) data from the Daily Operations Report (DOR) of ACARS is generated similar to the DOR provided by the On Time Performance (OTP) team working at the Mumbai (BOM) </a:t>
            </a:r>
            <a:r>
              <a:rPr lang="en-US" dirty="0" smtClean="0"/>
              <a:t>airport.</a:t>
            </a:r>
          </a:p>
          <a:p>
            <a:r>
              <a:rPr lang="en-US" dirty="0" smtClean="0"/>
              <a:t>training data is for March 2013 and </a:t>
            </a:r>
            <a:r>
              <a:rPr lang="en-US" dirty="0"/>
              <a:t>testing data </a:t>
            </a:r>
            <a:r>
              <a:rPr lang="en-US" dirty="0" smtClean="0"/>
              <a:t>is for 7th </a:t>
            </a:r>
            <a:r>
              <a:rPr lang="en-US" dirty="0"/>
              <a:t>April </a:t>
            </a:r>
            <a:r>
              <a:rPr lang="en-US" dirty="0" smtClean="0"/>
              <a:t>2013.</a:t>
            </a:r>
          </a:p>
          <a:p>
            <a:r>
              <a:rPr lang="en-US" dirty="0"/>
              <a:t>cancelled flights, and the flights that have crossed the delay deadline </a:t>
            </a:r>
            <a:r>
              <a:rPr lang="en-US" dirty="0" smtClean="0"/>
              <a:t>by</a:t>
            </a:r>
            <a:r>
              <a:rPr lang="en-US" dirty="0"/>
              <a:t> </a:t>
            </a:r>
            <a:r>
              <a:rPr lang="en-US" dirty="0" smtClean="0"/>
              <a:t>+15 </a:t>
            </a:r>
            <a:r>
              <a:rPr lang="en-US" dirty="0"/>
              <a:t>minutes or -15 minutes are not considered at </a:t>
            </a:r>
            <a:r>
              <a:rPr lang="en-US" dirty="0" smtClean="0"/>
              <a:t>all</a:t>
            </a:r>
          </a:p>
          <a:p>
            <a:r>
              <a:rPr lang="en-US" dirty="0"/>
              <a:t>Block time = ON_TIME - OFF_TIME</a:t>
            </a:r>
          </a:p>
          <a:p>
            <a:r>
              <a:rPr lang="en-US" dirty="0"/>
              <a:t>Taxi-out time = OFF_TIME - OUT_TIME</a:t>
            </a:r>
          </a:p>
          <a:p>
            <a:r>
              <a:rPr lang="en-US" dirty="0"/>
              <a:t>Taxi-in time = IN_TIME - ON_TIME</a:t>
            </a: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5704883"/>
              </p:ext>
            </p:extLst>
          </p:nvPr>
        </p:nvGraphicFramePr>
        <p:xfrm>
          <a:off x="7302137" y="3492568"/>
          <a:ext cx="3522482" cy="2178050"/>
        </p:xfrm>
        <a:graphic>
          <a:graphicData uri="http://schemas.openxmlformats.org/drawingml/2006/table">
            <a:tbl>
              <a:tblPr firstRow="1" firstCol="1" lastRow="1" lastCol="1" bandRow="1" bandCol="1">
                <a:tableStyleId>{5C22544A-7EE6-4342-B048-85BDC9FD1C3A}</a:tableStyleId>
              </a:tblPr>
              <a:tblGrid>
                <a:gridCol w="314999">
                  <a:extLst>
                    <a:ext uri="{9D8B030D-6E8A-4147-A177-3AD203B41FA5}">
                      <a16:colId xmlns:a16="http://schemas.microsoft.com/office/drawing/2014/main" val="691128451"/>
                    </a:ext>
                  </a:extLst>
                </a:gridCol>
                <a:gridCol w="437274">
                  <a:extLst>
                    <a:ext uri="{9D8B030D-6E8A-4147-A177-3AD203B41FA5}">
                      <a16:colId xmlns:a16="http://schemas.microsoft.com/office/drawing/2014/main" val="1852153746"/>
                    </a:ext>
                  </a:extLst>
                </a:gridCol>
                <a:gridCol w="291516">
                  <a:extLst>
                    <a:ext uri="{9D8B030D-6E8A-4147-A177-3AD203B41FA5}">
                      <a16:colId xmlns:a16="http://schemas.microsoft.com/office/drawing/2014/main" val="368628250"/>
                    </a:ext>
                  </a:extLst>
                </a:gridCol>
                <a:gridCol w="365204">
                  <a:extLst>
                    <a:ext uri="{9D8B030D-6E8A-4147-A177-3AD203B41FA5}">
                      <a16:colId xmlns:a16="http://schemas.microsoft.com/office/drawing/2014/main" val="376159864"/>
                    </a:ext>
                  </a:extLst>
                </a:gridCol>
                <a:gridCol w="363585">
                  <a:extLst>
                    <a:ext uri="{9D8B030D-6E8A-4147-A177-3AD203B41FA5}">
                      <a16:colId xmlns:a16="http://schemas.microsoft.com/office/drawing/2014/main" val="2693888035"/>
                    </a:ext>
                  </a:extLst>
                </a:gridCol>
                <a:gridCol w="366014">
                  <a:extLst>
                    <a:ext uri="{9D8B030D-6E8A-4147-A177-3AD203B41FA5}">
                      <a16:colId xmlns:a16="http://schemas.microsoft.com/office/drawing/2014/main" val="2783034763"/>
                    </a:ext>
                  </a:extLst>
                </a:gridCol>
                <a:gridCol w="363585">
                  <a:extLst>
                    <a:ext uri="{9D8B030D-6E8A-4147-A177-3AD203B41FA5}">
                      <a16:colId xmlns:a16="http://schemas.microsoft.com/office/drawing/2014/main" val="1901031238"/>
                    </a:ext>
                  </a:extLst>
                </a:gridCol>
                <a:gridCol w="365204">
                  <a:extLst>
                    <a:ext uri="{9D8B030D-6E8A-4147-A177-3AD203B41FA5}">
                      <a16:colId xmlns:a16="http://schemas.microsoft.com/office/drawing/2014/main" val="4282524930"/>
                    </a:ext>
                  </a:extLst>
                </a:gridCol>
                <a:gridCol w="291516">
                  <a:extLst>
                    <a:ext uri="{9D8B030D-6E8A-4147-A177-3AD203B41FA5}">
                      <a16:colId xmlns:a16="http://schemas.microsoft.com/office/drawing/2014/main" val="2455361150"/>
                    </a:ext>
                  </a:extLst>
                </a:gridCol>
                <a:gridCol w="363585">
                  <a:extLst>
                    <a:ext uri="{9D8B030D-6E8A-4147-A177-3AD203B41FA5}">
                      <a16:colId xmlns:a16="http://schemas.microsoft.com/office/drawing/2014/main" val="1185407867"/>
                    </a:ext>
                  </a:extLst>
                </a:gridCol>
              </a:tblGrid>
              <a:tr h="504190">
                <a:tc>
                  <a:txBody>
                    <a:bodyPr/>
                    <a:lstStyle/>
                    <a:p>
                      <a:pPr marL="17780" marR="0">
                        <a:lnSpc>
                          <a:spcPts val="900"/>
                        </a:lnSpc>
                        <a:spcBef>
                          <a:spcPts val="80"/>
                        </a:spcBef>
                        <a:spcAft>
                          <a:spcPts val="0"/>
                        </a:spcAft>
                      </a:pPr>
                      <a:r>
                        <a:rPr lang="en-US" sz="800">
                          <a:effectLst/>
                        </a:rPr>
                        <a:t>FLT</a:t>
                      </a:r>
                      <a:endParaRPr lang="en-US" sz="1100">
                        <a:effectLst/>
                      </a:endParaRPr>
                    </a:p>
                    <a:p>
                      <a:pPr marL="17780" marR="0">
                        <a:lnSpc>
                          <a:spcPts val="900"/>
                        </a:lnSpc>
                        <a:spcBef>
                          <a:spcPts val="0"/>
                        </a:spcBef>
                        <a:spcAft>
                          <a:spcPts val="0"/>
                        </a:spcAft>
                      </a:pPr>
                      <a:r>
                        <a:rPr lang="en-US" sz="800">
                          <a:effectLst/>
                        </a:rPr>
                        <a:t>_</a:t>
                      </a:r>
                      <a:r>
                        <a:rPr lang="en-US" sz="800" spc="5">
                          <a:effectLst/>
                        </a:rPr>
                        <a:t> </a:t>
                      </a:r>
                      <a:r>
                        <a:rPr lang="en-US" sz="800">
                          <a:effectLst/>
                        </a:rPr>
                        <a:t>NO</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43815" marR="8890" indent="-26035">
                        <a:lnSpc>
                          <a:spcPct val="160000"/>
                        </a:lnSpc>
                        <a:spcBef>
                          <a:spcPts val="80"/>
                        </a:spcBef>
                        <a:spcAft>
                          <a:spcPts val="0"/>
                        </a:spcAft>
                      </a:pPr>
                      <a:r>
                        <a:rPr lang="en-US" sz="800">
                          <a:effectLst/>
                        </a:rPr>
                        <a:t>FLT_ DATE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5715" marR="0" algn="ctr">
                        <a:spcBef>
                          <a:spcPts val="80"/>
                        </a:spcBef>
                        <a:spcAft>
                          <a:spcPts val="0"/>
                        </a:spcAft>
                      </a:pPr>
                      <a:r>
                        <a:rPr lang="en-US" sz="800">
                          <a:effectLst/>
                        </a:rPr>
                        <a:t>DEP</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17780" marR="635">
                        <a:lnSpc>
                          <a:spcPct val="95000"/>
                        </a:lnSpc>
                        <a:spcBef>
                          <a:spcPts val="115"/>
                        </a:spcBef>
                        <a:spcAft>
                          <a:spcPts val="0"/>
                        </a:spcAft>
                      </a:pPr>
                      <a:r>
                        <a:rPr lang="en-US" sz="800">
                          <a:effectLst/>
                        </a:rPr>
                        <a:t>DEP_ TIME</a:t>
                      </a:r>
                      <a:endParaRPr lang="en-US" sz="1100">
                        <a:effectLst/>
                      </a:endParaRPr>
                    </a:p>
                    <a:p>
                      <a:pPr marL="17780" marR="0">
                        <a:lnSpc>
                          <a:spcPts val="885"/>
                        </a:lnSpc>
                        <a:spcBef>
                          <a:spcPts val="0"/>
                        </a:spcBef>
                        <a:spcAft>
                          <a:spcPts val="0"/>
                        </a:spcAft>
                      </a:pPr>
                      <a:r>
                        <a:rPr lang="en-US" sz="800">
                          <a:effectLst/>
                        </a:rPr>
                        <a:t>_DIF</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6670" marR="0" indent="-9525">
                        <a:lnSpc>
                          <a:spcPct val="160000"/>
                        </a:lnSpc>
                        <a:spcBef>
                          <a:spcPts val="80"/>
                        </a:spcBef>
                        <a:spcAft>
                          <a:spcPts val="0"/>
                        </a:spcAft>
                      </a:pPr>
                      <a:r>
                        <a:rPr lang="en-US" sz="800">
                          <a:effectLst/>
                        </a:rPr>
                        <a:t>OUT_ TIME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6670" marR="0" indent="-9525">
                        <a:lnSpc>
                          <a:spcPct val="160000"/>
                        </a:lnSpc>
                        <a:spcBef>
                          <a:spcPts val="80"/>
                        </a:spcBef>
                        <a:spcAft>
                          <a:spcPts val="0"/>
                        </a:spcAft>
                      </a:pPr>
                      <a:r>
                        <a:rPr lang="en-US" sz="800">
                          <a:effectLst/>
                        </a:rPr>
                        <a:t>OFF_ TIME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17780" marR="0">
                        <a:spcBef>
                          <a:spcPts val="80"/>
                        </a:spcBef>
                        <a:spcAft>
                          <a:spcPts val="0"/>
                        </a:spcAft>
                      </a:pPr>
                      <a:r>
                        <a:rPr lang="en-US" sz="800">
                          <a:effectLst/>
                        </a:rPr>
                        <a:t>ARR</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17145" marR="1270">
                        <a:lnSpc>
                          <a:spcPct val="160000"/>
                        </a:lnSpc>
                        <a:spcBef>
                          <a:spcPts val="80"/>
                        </a:spcBef>
                        <a:spcAft>
                          <a:spcPts val="0"/>
                        </a:spcAft>
                      </a:pPr>
                      <a:r>
                        <a:rPr lang="en-US" sz="800">
                          <a:effectLst/>
                        </a:rPr>
                        <a:t>ON_ TIME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17780" marR="0">
                        <a:spcBef>
                          <a:spcPts val="80"/>
                        </a:spcBef>
                        <a:spcAft>
                          <a:spcPts val="0"/>
                        </a:spcAft>
                      </a:pPr>
                      <a:r>
                        <a:rPr lang="en-US" sz="800">
                          <a:effectLst/>
                        </a:rPr>
                        <a:t>IN_</a:t>
                      </a:r>
                      <a:endParaRPr lang="en-US" sz="1100">
                        <a:effectLst/>
                      </a:endParaRPr>
                    </a:p>
                    <a:p>
                      <a:pPr marL="17780" marR="5080">
                        <a:lnSpc>
                          <a:spcPct val="95000"/>
                        </a:lnSpc>
                        <a:spcBef>
                          <a:spcPts val="590"/>
                        </a:spcBef>
                        <a:spcAft>
                          <a:spcPts val="0"/>
                        </a:spcAft>
                      </a:pPr>
                      <a:r>
                        <a:rPr lang="en-US" sz="800">
                          <a:effectLst/>
                        </a:rPr>
                        <a:t>TIM 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17780" marR="0">
                        <a:spcBef>
                          <a:spcPts val="80"/>
                        </a:spcBef>
                        <a:spcAft>
                          <a:spcPts val="0"/>
                        </a:spcAft>
                      </a:pPr>
                      <a:r>
                        <a:rPr lang="en-US" sz="800" spc="-5">
                          <a:effectLst/>
                        </a:rPr>
                        <a:t>ARR_</a:t>
                      </a:r>
                      <a:endParaRPr lang="en-US" sz="1100">
                        <a:effectLst/>
                      </a:endParaRPr>
                    </a:p>
                    <a:p>
                      <a:pPr marL="26670" marR="0">
                        <a:lnSpc>
                          <a:spcPts val="900"/>
                        </a:lnSpc>
                        <a:spcBef>
                          <a:spcPts val="555"/>
                        </a:spcBef>
                        <a:spcAft>
                          <a:spcPts val="0"/>
                        </a:spcAft>
                      </a:pPr>
                      <a:r>
                        <a:rPr lang="en-US" sz="800">
                          <a:effectLst/>
                        </a:rPr>
                        <a:t>TIME</a:t>
                      </a:r>
                      <a:endParaRPr lang="en-US" sz="1100">
                        <a:effectLst/>
                      </a:endParaRPr>
                    </a:p>
                    <a:p>
                      <a:pPr marL="43180" marR="0">
                        <a:lnSpc>
                          <a:spcPts val="900"/>
                        </a:lnSpc>
                        <a:spcBef>
                          <a:spcPts val="0"/>
                        </a:spcBef>
                        <a:spcAft>
                          <a:spcPts val="0"/>
                        </a:spcAft>
                      </a:pPr>
                      <a:r>
                        <a:rPr lang="en-US" sz="800">
                          <a:effectLst/>
                        </a:rPr>
                        <a:t>_DIF</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3984467027"/>
                  </a:ext>
                </a:extLst>
              </a:tr>
              <a:tr h="314960">
                <a:tc>
                  <a:txBody>
                    <a:bodyPr/>
                    <a:lstStyle/>
                    <a:p>
                      <a:pPr marL="55880" marR="0">
                        <a:spcBef>
                          <a:spcPts val="80"/>
                        </a:spcBef>
                        <a:spcAft>
                          <a:spcPts val="0"/>
                        </a:spcAft>
                      </a:pPr>
                      <a:r>
                        <a:rPr lang="en-US" sz="800">
                          <a:effectLst/>
                        </a:rPr>
                        <a:t>243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31750" marR="7620" algn="ctr">
                        <a:lnSpc>
                          <a:spcPts val="900"/>
                        </a:lnSpc>
                        <a:spcBef>
                          <a:spcPts val="80"/>
                        </a:spcBef>
                        <a:spcAft>
                          <a:spcPts val="0"/>
                        </a:spcAft>
                      </a:pPr>
                      <a:r>
                        <a:rPr lang="en-US" sz="800">
                          <a:effectLst/>
                        </a:rPr>
                        <a:t>12-03-</a:t>
                      </a:r>
                      <a:endParaRPr lang="en-US" sz="1100">
                        <a:effectLst/>
                      </a:endParaRPr>
                    </a:p>
                    <a:p>
                      <a:pPr marL="31750" marR="6350" algn="ctr">
                        <a:lnSpc>
                          <a:spcPts val="900"/>
                        </a:lnSpc>
                        <a:spcBef>
                          <a:spcPts val="0"/>
                        </a:spcBef>
                        <a:spcAft>
                          <a:spcPts val="0"/>
                        </a:spcAft>
                      </a:pPr>
                      <a:r>
                        <a:rPr lang="en-US" sz="800">
                          <a:effectLst/>
                        </a:rPr>
                        <a:t>13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3495" marR="0" algn="ctr">
                        <a:spcBef>
                          <a:spcPts val="80"/>
                        </a:spcBef>
                        <a:spcAft>
                          <a:spcPts val="0"/>
                        </a:spcAft>
                      </a:pPr>
                      <a:r>
                        <a:rPr lang="en-US" sz="800">
                          <a:effectLst/>
                        </a:rPr>
                        <a:t>DEL</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61595" marR="37465" algn="ctr">
                        <a:spcBef>
                          <a:spcPts val="80"/>
                        </a:spcBef>
                        <a:spcAft>
                          <a:spcPts val="0"/>
                        </a:spcAft>
                      </a:pPr>
                      <a:r>
                        <a:rPr lang="en-US" sz="800">
                          <a:effectLst/>
                        </a:rPr>
                        <a:t>21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10160" algn="r">
                        <a:spcBef>
                          <a:spcPts val="80"/>
                        </a:spcBef>
                        <a:spcAft>
                          <a:spcPts val="0"/>
                        </a:spcAft>
                      </a:pPr>
                      <a:r>
                        <a:rPr lang="en-US" sz="800">
                          <a:effectLst/>
                        </a:rPr>
                        <a:t>08:01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2225" marR="1270" algn="ctr">
                        <a:spcBef>
                          <a:spcPts val="80"/>
                        </a:spcBef>
                        <a:spcAft>
                          <a:spcPts val="0"/>
                        </a:spcAft>
                      </a:pPr>
                      <a:r>
                        <a:rPr lang="en-US" sz="800">
                          <a:effectLst/>
                        </a:rPr>
                        <a:t>08:19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49530" marR="0">
                        <a:spcBef>
                          <a:spcPts val="80"/>
                        </a:spcBef>
                        <a:spcAft>
                          <a:spcPts val="0"/>
                        </a:spcAft>
                      </a:pPr>
                      <a:r>
                        <a:rPr lang="en-US" sz="800">
                          <a:effectLst/>
                        </a:rPr>
                        <a:t>KBL</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12065" algn="r">
                        <a:spcBef>
                          <a:spcPts val="80"/>
                        </a:spcBef>
                        <a:spcAft>
                          <a:spcPts val="0"/>
                        </a:spcAft>
                      </a:pPr>
                      <a:r>
                        <a:rPr lang="en-US" sz="800">
                          <a:effectLst/>
                        </a:rPr>
                        <a:t>09:55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2225" marR="0" algn="ctr">
                        <a:lnSpc>
                          <a:spcPts val="900"/>
                        </a:lnSpc>
                        <a:spcBef>
                          <a:spcPts val="80"/>
                        </a:spcBef>
                        <a:spcAft>
                          <a:spcPts val="0"/>
                        </a:spcAft>
                      </a:pPr>
                      <a:r>
                        <a:rPr lang="en-US" sz="800">
                          <a:effectLst/>
                        </a:rPr>
                        <a:t>10:0</a:t>
                      </a:r>
                      <a:endParaRPr lang="en-US" sz="1100">
                        <a:effectLst/>
                      </a:endParaRPr>
                    </a:p>
                    <a:p>
                      <a:pPr marL="22860" marR="0" algn="ctr">
                        <a:lnSpc>
                          <a:spcPts val="900"/>
                        </a:lnSpc>
                        <a:spcBef>
                          <a:spcPts val="0"/>
                        </a:spcBef>
                        <a:spcAft>
                          <a:spcPts val="0"/>
                        </a:spcAft>
                      </a:pPr>
                      <a:r>
                        <a:rPr lang="en-US" sz="800">
                          <a:effectLst/>
                        </a:rPr>
                        <a:t>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61595" marR="36830" algn="ctr">
                        <a:spcBef>
                          <a:spcPts val="80"/>
                        </a:spcBef>
                        <a:spcAft>
                          <a:spcPts val="0"/>
                        </a:spcAft>
                      </a:pPr>
                      <a:r>
                        <a:rPr lang="en-US" sz="800">
                          <a:effectLst/>
                        </a:rPr>
                        <a:t>20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869589890"/>
                  </a:ext>
                </a:extLst>
              </a:tr>
              <a:tr h="316230">
                <a:tc>
                  <a:txBody>
                    <a:bodyPr/>
                    <a:lstStyle/>
                    <a:p>
                      <a:pPr marL="55880" marR="0">
                        <a:spcBef>
                          <a:spcPts val="90"/>
                        </a:spcBef>
                        <a:spcAft>
                          <a:spcPts val="0"/>
                        </a:spcAft>
                      </a:pPr>
                      <a:r>
                        <a:rPr lang="en-US" sz="800">
                          <a:effectLst/>
                        </a:rPr>
                        <a:t>263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31750" marR="7620" algn="ctr">
                        <a:lnSpc>
                          <a:spcPts val="900"/>
                        </a:lnSpc>
                        <a:spcBef>
                          <a:spcPts val="90"/>
                        </a:spcBef>
                        <a:spcAft>
                          <a:spcPts val="0"/>
                        </a:spcAft>
                      </a:pPr>
                      <a:r>
                        <a:rPr lang="en-US" sz="800">
                          <a:effectLst/>
                        </a:rPr>
                        <a:t>12-03-</a:t>
                      </a:r>
                      <a:endParaRPr lang="en-US" sz="1100">
                        <a:effectLst/>
                      </a:endParaRPr>
                    </a:p>
                    <a:p>
                      <a:pPr marL="31750" marR="6350" algn="ctr">
                        <a:lnSpc>
                          <a:spcPts val="900"/>
                        </a:lnSpc>
                        <a:spcBef>
                          <a:spcPts val="0"/>
                        </a:spcBef>
                        <a:spcAft>
                          <a:spcPts val="0"/>
                        </a:spcAft>
                      </a:pPr>
                      <a:r>
                        <a:rPr lang="en-US" sz="800">
                          <a:effectLst/>
                        </a:rPr>
                        <a:t>13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0955" marR="0" algn="ctr">
                        <a:spcBef>
                          <a:spcPts val="90"/>
                        </a:spcBef>
                        <a:spcAft>
                          <a:spcPts val="0"/>
                        </a:spcAft>
                      </a:pPr>
                      <a:r>
                        <a:rPr lang="en-US" sz="800">
                          <a:effectLst/>
                        </a:rPr>
                        <a:t>TRV</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61595" marR="37465" algn="ctr">
                        <a:spcBef>
                          <a:spcPts val="90"/>
                        </a:spcBef>
                        <a:spcAft>
                          <a:spcPts val="0"/>
                        </a:spcAft>
                      </a:pPr>
                      <a:r>
                        <a:rPr lang="en-US" sz="800">
                          <a:effectLst/>
                        </a:rPr>
                        <a:t>75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10160" algn="r">
                        <a:spcBef>
                          <a:spcPts val="90"/>
                        </a:spcBef>
                        <a:spcAft>
                          <a:spcPts val="0"/>
                        </a:spcAft>
                      </a:pPr>
                      <a:r>
                        <a:rPr lang="en-US" sz="800">
                          <a:effectLst/>
                        </a:rPr>
                        <a:t>08:40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2225" marR="1270" algn="ctr">
                        <a:spcBef>
                          <a:spcPts val="90"/>
                        </a:spcBef>
                        <a:spcAft>
                          <a:spcPts val="0"/>
                        </a:spcAft>
                      </a:pPr>
                      <a:r>
                        <a:rPr lang="en-US" sz="800">
                          <a:effectLst/>
                        </a:rPr>
                        <a:t>08:53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43180" marR="0">
                        <a:spcBef>
                          <a:spcPts val="90"/>
                        </a:spcBef>
                        <a:spcAft>
                          <a:spcPts val="0"/>
                        </a:spcAft>
                      </a:pPr>
                      <a:r>
                        <a:rPr lang="en-US" sz="800">
                          <a:effectLst/>
                        </a:rPr>
                        <a:t>MLE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12065" algn="r">
                        <a:spcBef>
                          <a:spcPts val="90"/>
                        </a:spcBef>
                        <a:spcAft>
                          <a:spcPts val="0"/>
                        </a:spcAft>
                      </a:pPr>
                      <a:r>
                        <a:rPr lang="en-US" sz="800">
                          <a:effectLst/>
                        </a:rPr>
                        <a:t>09:41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2225" marR="0" algn="ctr">
                        <a:lnSpc>
                          <a:spcPts val="900"/>
                        </a:lnSpc>
                        <a:spcBef>
                          <a:spcPts val="90"/>
                        </a:spcBef>
                        <a:spcAft>
                          <a:spcPts val="0"/>
                        </a:spcAft>
                      </a:pPr>
                      <a:r>
                        <a:rPr lang="en-US" sz="800">
                          <a:effectLst/>
                        </a:rPr>
                        <a:t>09:4</a:t>
                      </a:r>
                      <a:endParaRPr lang="en-US" sz="1100">
                        <a:effectLst/>
                      </a:endParaRPr>
                    </a:p>
                    <a:p>
                      <a:pPr marL="22860" marR="0" algn="ctr">
                        <a:lnSpc>
                          <a:spcPts val="900"/>
                        </a:lnSpc>
                        <a:spcBef>
                          <a:spcPts val="0"/>
                        </a:spcBef>
                        <a:spcAft>
                          <a:spcPts val="0"/>
                        </a:spcAft>
                      </a:pPr>
                      <a:r>
                        <a:rPr lang="en-US" sz="800">
                          <a:effectLst/>
                        </a:rPr>
                        <a:t>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61595" marR="36830" algn="ctr">
                        <a:spcBef>
                          <a:spcPts val="90"/>
                        </a:spcBef>
                        <a:spcAft>
                          <a:spcPts val="0"/>
                        </a:spcAft>
                      </a:pPr>
                      <a:r>
                        <a:rPr lang="en-US" sz="800">
                          <a:effectLst/>
                        </a:rPr>
                        <a:t>84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4200382584"/>
                  </a:ext>
                </a:extLst>
              </a:tr>
              <a:tr h="316230">
                <a:tc>
                  <a:txBody>
                    <a:bodyPr/>
                    <a:lstStyle/>
                    <a:p>
                      <a:pPr marL="55880" marR="0">
                        <a:spcBef>
                          <a:spcPts val="90"/>
                        </a:spcBef>
                        <a:spcAft>
                          <a:spcPts val="0"/>
                        </a:spcAft>
                      </a:pPr>
                      <a:r>
                        <a:rPr lang="en-US" sz="800">
                          <a:effectLst/>
                        </a:rPr>
                        <a:t>337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31750" marR="7620" algn="ctr">
                        <a:lnSpc>
                          <a:spcPts val="890"/>
                        </a:lnSpc>
                        <a:spcBef>
                          <a:spcPts val="90"/>
                        </a:spcBef>
                        <a:spcAft>
                          <a:spcPts val="0"/>
                        </a:spcAft>
                      </a:pPr>
                      <a:r>
                        <a:rPr lang="en-US" sz="800">
                          <a:effectLst/>
                        </a:rPr>
                        <a:t>12-03-</a:t>
                      </a:r>
                      <a:endParaRPr lang="en-US" sz="1100">
                        <a:effectLst/>
                      </a:endParaRPr>
                    </a:p>
                    <a:p>
                      <a:pPr marL="31750" marR="6350" algn="ctr">
                        <a:lnSpc>
                          <a:spcPts val="890"/>
                        </a:lnSpc>
                        <a:spcBef>
                          <a:spcPts val="0"/>
                        </a:spcBef>
                        <a:spcAft>
                          <a:spcPts val="0"/>
                        </a:spcAft>
                      </a:pPr>
                      <a:r>
                        <a:rPr lang="en-US" sz="800">
                          <a:effectLst/>
                        </a:rPr>
                        <a:t>13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4130" marR="0" algn="ctr">
                        <a:spcBef>
                          <a:spcPts val="90"/>
                        </a:spcBef>
                        <a:spcAft>
                          <a:spcPts val="0"/>
                        </a:spcAft>
                      </a:pPr>
                      <a:r>
                        <a:rPr lang="en-US" sz="800">
                          <a:effectLst/>
                        </a:rPr>
                        <a:t>CCJ</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61595" marR="37465" algn="ctr">
                        <a:spcBef>
                          <a:spcPts val="90"/>
                        </a:spcBef>
                        <a:spcAft>
                          <a:spcPts val="0"/>
                        </a:spcAft>
                      </a:pPr>
                      <a:r>
                        <a:rPr lang="en-US" sz="800">
                          <a:effectLst/>
                        </a:rPr>
                        <a:t>-12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10160" algn="r">
                        <a:spcBef>
                          <a:spcPts val="90"/>
                        </a:spcBef>
                        <a:spcAft>
                          <a:spcPts val="0"/>
                        </a:spcAft>
                      </a:pPr>
                      <a:r>
                        <a:rPr lang="en-US" sz="800">
                          <a:effectLst/>
                        </a:rPr>
                        <a:t>05:18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2225" marR="1270" algn="ctr">
                        <a:spcBef>
                          <a:spcPts val="90"/>
                        </a:spcBef>
                        <a:spcAft>
                          <a:spcPts val="0"/>
                        </a:spcAft>
                      </a:pPr>
                      <a:r>
                        <a:rPr lang="en-US" sz="800">
                          <a:effectLst/>
                        </a:rPr>
                        <a:t>05:41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40640" marR="0">
                        <a:spcBef>
                          <a:spcPts val="90"/>
                        </a:spcBef>
                        <a:spcAft>
                          <a:spcPts val="0"/>
                        </a:spcAft>
                      </a:pPr>
                      <a:r>
                        <a:rPr lang="en-US" sz="800">
                          <a:effectLst/>
                        </a:rPr>
                        <a:t>MCT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12065" algn="r">
                        <a:spcBef>
                          <a:spcPts val="90"/>
                        </a:spcBef>
                        <a:spcAft>
                          <a:spcPts val="0"/>
                        </a:spcAft>
                      </a:pPr>
                      <a:r>
                        <a:rPr lang="en-US" sz="800">
                          <a:effectLst/>
                        </a:rPr>
                        <a:t>08:58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2225" marR="0" algn="ctr">
                        <a:lnSpc>
                          <a:spcPts val="890"/>
                        </a:lnSpc>
                        <a:spcBef>
                          <a:spcPts val="90"/>
                        </a:spcBef>
                        <a:spcAft>
                          <a:spcPts val="0"/>
                        </a:spcAft>
                      </a:pPr>
                      <a:r>
                        <a:rPr lang="en-US" sz="800">
                          <a:effectLst/>
                        </a:rPr>
                        <a:t>09:0</a:t>
                      </a:r>
                      <a:endParaRPr lang="en-US" sz="1100">
                        <a:effectLst/>
                      </a:endParaRPr>
                    </a:p>
                    <a:p>
                      <a:pPr marL="22860" marR="0" algn="ctr">
                        <a:lnSpc>
                          <a:spcPts val="890"/>
                        </a:lnSpc>
                        <a:spcBef>
                          <a:spcPts val="0"/>
                        </a:spcBef>
                        <a:spcAft>
                          <a:spcPts val="0"/>
                        </a:spcAft>
                      </a:pPr>
                      <a:r>
                        <a:rPr lang="en-US" sz="800">
                          <a:effectLst/>
                        </a:rPr>
                        <a:t>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60325" marR="39370" algn="ctr">
                        <a:spcBef>
                          <a:spcPts val="90"/>
                        </a:spcBef>
                        <a:spcAft>
                          <a:spcPts val="0"/>
                        </a:spcAft>
                      </a:pPr>
                      <a:r>
                        <a:rPr lang="en-US" sz="800">
                          <a:effectLst/>
                        </a:rPr>
                        <a:t>-1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939623368"/>
                  </a:ext>
                </a:extLst>
              </a:tr>
              <a:tr h="316230">
                <a:tc>
                  <a:txBody>
                    <a:bodyPr/>
                    <a:lstStyle/>
                    <a:p>
                      <a:pPr marL="55880" marR="0">
                        <a:spcBef>
                          <a:spcPts val="90"/>
                        </a:spcBef>
                        <a:spcAft>
                          <a:spcPts val="0"/>
                        </a:spcAft>
                      </a:pPr>
                      <a:r>
                        <a:rPr lang="en-US" sz="800">
                          <a:effectLst/>
                        </a:rPr>
                        <a:t>671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31750" marR="7620" algn="ctr">
                        <a:lnSpc>
                          <a:spcPts val="890"/>
                        </a:lnSpc>
                        <a:spcBef>
                          <a:spcPts val="90"/>
                        </a:spcBef>
                        <a:spcAft>
                          <a:spcPts val="0"/>
                        </a:spcAft>
                      </a:pPr>
                      <a:r>
                        <a:rPr lang="en-US" sz="800">
                          <a:effectLst/>
                        </a:rPr>
                        <a:t>12-03-</a:t>
                      </a:r>
                      <a:endParaRPr lang="en-US" sz="1100">
                        <a:effectLst/>
                      </a:endParaRPr>
                    </a:p>
                    <a:p>
                      <a:pPr marL="31750" marR="6350" algn="ctr">
                        <a:lnSpc>
                          <a:spcPts val="890"/>
                        </a:lnSpc>
                        <a:spcBef>
                          <a:spcPts val="0"/>
                        </a:spcBef>
                        <a:spcAft>
                          <a:spcPts val="0"/>
                        </a:spcAft>
                      </a:pPr>
                      <a:r>
                        <a:rPr lang="en-US" sz="800">
                          <a:effectLst/>
                        </a:rPr>
                        <a:t>13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86360" marR="5080" indent="-45720">
                        <a:lnSpc>
                          <a:spcPct val="93000"/>
                        </a:lnSpc>
                        <a:spcBef>
                          <a:spcPts val="135"/>
                        </a:spcBef>
                        <a:spcAft>
                          <a:spcPts val="0"/>
                        </a:spcAft>
                      </a:pPr>
                      <a:r>
                        <a:rPr lang="en-US" sz="800">
                          <a:effectLst/>
                        </a:rPr>
                        <a:t>MA A</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61595" marR="40005" algn="ctr">
                        <a:spcBef>
                          <a:spcPts val="90"/>
                        </a:spcBef>
                        <a:spcAft>
                          <a:spcPts val="0"/>
                        </a:spcAft>
                      </a:pPr>
                      <a:r>
                        <a:rPr lang="en-US" sz="800">
                          <a:effectLst/>
                        </a:rPr>
                        <a:t>106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10160" algn="r">
                        <a:spcBef>
                          <a:spcPts val="90"/>
                        </a:spcBef>
                        <a:spcAft>
                          <a:spcPts val="0"/>
                        </a:spcAft>
                      </a:pPr>
                      <a:r>
                        <a:rPr lang="en-US" sz="800">
                          <a:effectLst/>
                        </a:rPr>
                        <a:t>08:36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2225" marR="1270" algn="ctr">
                        <a:spcBef>
                          <a:spcPts val="90"/>
                        </a:spcBef>
                        <a:spcAft>
                          <a:spcPts val="0"/>
                        </a:spcAft>
                      </a:pPr>
                      <a:r>
                        <a:rPr lang="en-US" sz="800">
                          <a:effectLst/>
                        </a:rPr>
                        <a:t>08:51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50800" marR="0">
                        <a:spcBef>
                          <a:spcPts val="90"/>
                        </a:spcBef>
                        <a:spcAft>
                          <a:spcPts val="0"/>
                        </a:spcAft>
                      </a:pPr>
                      <a:r>
                        <a:rPr lang="en-US" sz="800">
                          <a:effectLst/>
                        </a:rPr>
                        <a:t>IXM</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12065" algn="r">
                        <a:spcBef>
                          <a:spcPts val="90"/>
                        </a:spcBef>
                        <a:spcAft>
                          <a:spcPts val="0"/>
                        </a:spcAft>
                      </a:pPr>
                      <a:r>
                        <a:rPr lang="en-US" sz="800">
                          <a:effectLst/>
                        </a:rPr>
                        <a:t>09:35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22225" marR="0" algn="ctr">
                        <a:lnSpc>
                          <a:spcPts val="890"/>
                        </a:lnSpc>
                        <a:spcBef>
                          <a:spcPts val="90"/>
                        </a:spcBef>
                        <a:spcAft>
                          <a:spcPts val="0"/>
                        </a:spcAft>
                      </a:pPr>
                      <a:r>
                        <a:rPr lang="en-US" sz="800">
                          <a:effectLst/>
                        </a:rPr>
                        <a:t>09:4</a:t>
                      </a:r>
                      <a:endParaRPr lang="en-US" sz="1100">
                        <a:effectLst/>
                      </a:endParaRPr>
                    </a:p>
                    <a:p>
                      <a:pPr marL="22860" marR="0" algn="ctr">
                        <a:lnSpc>
                          <a:spcPts val="890"/>
                        </a:lnSpc>
                        <a:spcBef>
                          <a:spcPts val="0"/>
                        </a:spcBef>
                        <a:spcAft>
                          <a:spcPts val="0"/>
                        </a:spcAft>
                      </a:pPr>
                      <a:r>
                        <a:rPr lang="en-US" sz="800">
                          <a:effectLst/>
                        </a:rPr>
                        <a:t>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61595" marR="39370" algn="ctr">
                        <a:spcBef>
                          <a:spcPts val="90"/>
                        </a:spcBef>
                        <a:spcAft>
                          <a:spcPts val="0"/>
                        </a:spcAft>
                      </a:pPr>
                      <a:r>
                        <a:rPr lang="en-US" sz="800">
                          <a:effectLst/>
                        </a:rPr>
                        <a:t>111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387749078"/>
                  </a:ext>
                </a:extLst>
              </a:tr>
              <a:tr h="205105">
                <a:tc>
                  <a:txBody>
                    <a:bodyPr/>
                    <a:lstStyle/>
                    <a:p>
                      <a:pPr marL="80645" marR="0">
                        <a:spcBef>
                          <a:spcPts val="80"/>
                        </a:spcBef>
                        <a:spcAft>
                          <a:spcPts val="0"/>
                        </a:spcAft>
                      </a:pPr>
                      <a:r>
                        <a:rPr lang="en-US" sz="80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3464193259"/>
                  </a:ext>
                </a:extLst>
              </a:tr>
              <a:tr h="205105">
                <a:tc>
                  <a:txBody>
                    <a:bodyPr/>
                    <a:lstStyle/>
                    <a:p>
                      <a:pPr marL="80645" marR="0">
                        <a:spcBef>
                          <a:spcPts val="90"/>
                        </a:spcBef>
                        <a:spcAft>
                          <a:spcPts val="0"/>
                        </a:spcAft>
                      </a:pPr>
                      <a:r>
                        <a:rPr lang="en-US" sz="80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a:spcBef>
                          <a:spcPts val="0"/>
                        </a:spcBef>
                        <a:spcAft>
                          <a:spcPts val="0"/>
                        </a:spcAft>
                      </a:pPr>
                      <a:r>
                        <a:rPr lang="en-US" sz="900" dirty="0">
                          <a:effectLst/>
                        </a:rPr>
                        <a:t> </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3954745865"/>
                  </a:ext>
                </a:extLst>
              </a:tr>
            </a:tbl>
          </a:graphicData>
        </a:graphic>
      </p:graphicFrame>
    </p:spTree>
    <p:extLst>
      <p:ext uri="{BB962C8B-B14F-4D97-AF65-F5344CB8AC3E}">
        <p14:creationId xmlns:p14="http://schemas.microsoft.com/office/powerpoint/2010/main" val="803204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662</TotalTime>
  <Words>1892</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vt:lpstr>
      <vt:lpstr>Reinforcement Learning for Taxi-out Time Prediction: An improved Q-learning Approach</vt:lpstr>
      <vt:lpstr>Agenda</vt:lpstr>
      <vt:lpstr>Introduction &amp; Business POV</vt:lpstr>
      <vt:lpstr>Introduction &amp; Business POV</vt:lpstr>
      <vt:lpstr>Introduction &amp; Business POV</vt:lpstr>
      <vt:lpstr>Literature review-Reinforcement Learning </vt:lpstr>
      <vt:lpstr>Literature review-Linear Regression</vt:lpstr>
      <vt:lpstr>Proposed Method</vt:lpstr>
      <vt:lpstr>Data Source</vt:lpstr>
      <vt:lpstr>Explanation of variables</vt:lpstr>
      <vt:lpstr>Q-learning algorithm</vt:lpstr>
      <vt:lpstr>Q-learning algorithm</vt:lpstr>
      <vt:lpstr>Final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Machine Learning, and Artificial Intelligence in Next-Generation Wireless Networks</dc:title>
  <dc:creator>Ahmed Aly Hassan</dc:creator>
  <cp:lastModifiedBy>Ahmed Aly Hassan</cp:lastModifiedBy>
  <cp:revision>173</cp:revision>
  <dcterms:created xsi:type="dcterms:W3CDTF">2020-03-24T12:56:31Z</dcterms:created>
  <dcterms:modified xsi:type="dcterms:W3CDTF">2020-05-30T23:53:03Z</dcterms:modified>
</cp:coreProperties>
</file>