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900" r:id="rId2"/>
    <p:sldMasterId id="2147483912" r:id="rId3"/>
  </p:sldMasterIdLst>
  <p:notesMasterIdLst>
    <p:notesMasterId r:id="rId38"/>
  </p:notesMasterIdLst>
  <p:sldIdLst>
    <p:sldId id="256" r:id="rId4"/>
    <p:sldId id="277" r:id="rId5"/>
    <p:sldId id="257" r:id="rId6"/>
    <p:sldId id="305" r:id="rId7"/>
    <p:sldId id="278" r:id="rId8"/>
    <p:sldId id="279" r:id="rId9"/>
    <p:sldId id="307" r:id="rId10"/>
    <p:sldId id="280" r:id="rId11"/>
    <p:sldId id="281" r:id="rId12"/>
    <p:sldId id="282" r:id="rId13"/>
    <p:sldId id="312" r:id="rId14"/>
    <p:sldId id="308" r:id="rId15"/>
    <p:sldId id="310" r:id="rId16"/>
    <p:sldId id="311" r:id="rId17"/>
    <p:sldId id="313" r:id="rId18"/>
    <p:sldId id="264" r:id="rId19"/>
    <p:sldId id="315" r:id="rId20"/>
    <p:sldId id="316" r:id="rId21"/>
    <p:sldId id="318" r:id="rId22"/>
    <p:sldId id="319" r:id="rId23"/>
    <p:sldId id="321" r:id="rId24"/>
    <p:sldId id="322" r:id="rId25"/>
    <p:sldId id="323" r:id="rId26"/>
    <p:sldId id="326" r:id="rId27"/>
    <p:sldId id="327" r:id="rId28"/>
    <p:sldId id="328" r:id="rId29"/>
    <p:sldId id="320" r:id="rId30"/>
    <p:sldId id="324" r:id="rId31"/>
    <p:sldId id="325" r:id="rId32"/>
    <p:sldId id="330" r:id="rId33"/>
    <p:sldId id="329" r:id="rId34"/>
    <p:sldId id="333" r:id="rId35"/>
    <p:sldId id="334" r:id="rId36"/>
    <p:sldId id="332" r:id="rId37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93397B5D-379A-4C6E-8435-E4A44DDEF27B}">
          <p14:sldIdLst>
            <p14:sldId id="256"/>
            <p14:sldId id="277"/>
            <p14:sldId id="257"/>
            <p14:sldId id="305"/>
            <p14:sldId id="278"/>
            <p14:sldId id="279"/>
            <p14:sldId id="307"/>
            <p14:sldId id="280"/>
            <p14:sldId id="281"/>
            <p14:sldId id="282"/>
            <p14:sldId id="312"/>
            <p14:sldId id="308"/>
            <p14:sldId id="310"/>
            <p14:sldId id="311"/>
            <p14:sldId id="313"/>
            <p14:sldId id="264"/>
            <p14:sldId id="315"/>
            <p14:sldId id="316"/>
            <p14:sldId id="318"/>
            <p14:sldId id="319"/>
            <p14:sldId id="321"/>
            <p14:sldId id="322"/>
            <p14:sldId id="323"/>
            <p14:sldId id="326"/>
            <p14:sldId id="327"/>
            <p14:sldId id="328"/>
            <p14:sldId id="320"/>
            <p14:sldId id="324"/>
            <p14:sldId id="325"/>
            <p14:sldId id="330"/>
            <p14:sldId id="329"/>
            <p14:sldId id="333"/>
            <p14:sldId id="334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نمط متوسط 3 - تميي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49" autoAdjust="0"/>
    <p:restoredTop sz="92418" autoAdjust="0"/>
  </p:normalViewPr>
  <p:slideViewPr>
    <p:cSldViewPr snapToGrid="0">
      <p:cViewPr>
        <p:scale>
          <a:sx n="75" d="100"/>
          <a:sy n="75" d="100"/>
        </p:scale>
        <p:origin x="379" y="7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D59FE46-94A2-4B60-BD32-01B6BFB88628}" type="datetimeFigureOut">
              <a:rPr lang="ar-EG" smtClean="0"/>
              <a:t>03/11/1445</a:t>
            </a:fld>
            <a:endParaRPr lang="ar-EG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2655D3-2D48-42DD-B6B3-409941F0AD1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303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8504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11518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616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16490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448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70662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6201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2592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37759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3538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f5340fbbc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f5340fbbc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7262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574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57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61594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516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7228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670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Tx/>
              <a:buNone/>
            </a:pPr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55D3-2D48-42DD-B6B3-409941F0AD1F}" type="slidenum">
              <a:rPr lang="ar-EG" smtClean="0"/>
              <a:t>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6846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367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9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566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8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1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2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8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8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4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786267" y="-26900"/>
            <a:ext cx="5459533" cy="6920767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85069" y="1720233"/>
            <a:ext cx="48528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4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35069" y="3676829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3733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119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51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99200" y="4406900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/>
          <p:nvPr/>
        </p:nvSpPr>
        <p:spPr>
          <a:xfrm>
            <a:off x="7482100" y="4406900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/>
          <p:nvPr/>
        </p:nvSpPr>
        <p:spPr>
          <a:xfrm>
            <a:off x="2254200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>
            <a:off x="5749800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>
            <a:off x="9306833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3"/>
          <p:cNvGrpSpPr/>
          <p:nvPr/>
        </p:nvGrpSpPr>
        <p:grpSpPr>
          <a:xfrm>
            <a:off x="-8781" y="-53967"/>
            <a:ext cx="12240768" cy="1845696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90317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36117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4786000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5031784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8352701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8598501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3028015" y="5374800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3273815" y="4934008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6523699" y="5374800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6769499" y="4934008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4107967" y="531667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2101117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5596824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9163501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3838815" y="4515533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7334505" y="4515533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4945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-1536867" y="-583533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4"/>
          <p:cNvSpPr/>
          <p:nvPr/>
        </p:nvSpPr>
        <p:spPr>
          <a:xfrm>
            <a:off x="-5816767" y="-583533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 flipH="1">
            <a:off x="2518967" y="3140713"/>
            <a:ext cx="4375200" cy="10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518967" y="2337913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9185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596899" y="-56167"/>
            <a:ext cx="7658100" cy="693420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840833" y="2212683"/>
            <a:ext cx="5156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840833" y="3351317"/>
            <a:ext cx="44540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068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 flipH="1">
            <a:off x="5744668" y="-566388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7"/>
          <p:cNvSpPr/>
          <p:nvPr/>
        </p:nvSpPr>
        <p:spPr>
          <a:xfrm flipH="1">
            <a:off x="10024568" y="-566388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7"/>
          <p:cNvSpPr txBox="1">
            <a:spLocks noGrp="1"/>
          </p:cNvSpPr>
          <p:nvPr>
            <p:ph type="ctrTitle"/>
          </p:nvPr>
        </p:nvSpPr>
        <p:spPr>
          <a:xfrm>
            <a:off x="5360355" y="3140713"/>
            <a:ext cx="4375200" cy="10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 idx="2" hasCustomPrompt="1"/>
          </p:nvPr>
        </p:nvSpPr>
        <p:spPr>
          <a:xfrm>
            <a:off x="5763155" y="2337913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6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94864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Title + subtitle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0" y="-12699"/>
            <a:ext cx="4140251" cy="6946844"/>
            <a:chOff x="0" y="-9525"/>
            <a:chExt cx="3105188" cy="5210133"/>
          </a:xfrm>
        </p:grpSpPr>
        <p:sp>
          <p:nvSpPr>
            <p:cNvPr id="63" name="Google Shape;63;p8"/>
            <p:cNvSpPr/>
            <p:nvPr/>
          </p:nvSpPr>
          <p:spPr>
            <a:xfrm>
              <a:off x="266700" y="-9525"/>
              <a:ext cx="2838488" cy="5210133"/>
            </a:xfrm>
            <a:custGeom>
              <a:avLst/>
              <a:gdLst/>
              <a:ahLst/>
              <a:cxnLst/>
              <a:rect l="l" t="t" r="r" b="b"/>
              <a:pathLst>
                <a:path w="110490" h="204359" extrusionOk="0">
                  <a:moveTo>
                    <a:pt x="1524" y="0"/>
                  </a:moveTo>
                  <a:lnTo>
                    <a:pt x="110490" y="0"/>
                  </a:lnTo>
                  <a:lnTo>
                    <a:pt x="55732" y="204359"/>
                  </a:lnTo>
                  <a:lnTo>
                    <a:pt x="0" y="204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0" y="-9525"/>
              <a:ext cx="558000" cy="516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ctrTitle"/>
          </p:nvPr>
        </p:nvSpPr>
        <p:spPr>
          <a:xfrm>
            <a:off x="814495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2"/>
          </p:nvPr>
        </p:nvSpPr>
        <p:spPr>
          <a:xfrm>
            <a:off x="7652403" y="2212675"/>
            <a:ext cx="38668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7652403" y="3351325"/>
            <a:ext cx="33400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56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Title + subtitle 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ctrTitle"/>
          </p:nvPr>
        </p:nvSpPr>
        <p:spPr>
          <a:xfrm flipH="1">
            <a:off x="9061071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ctrTitle" idx="2"/>
          </p:nvPr>
        </p:nvSpPr>
        <p:spPr>
          <a:xfrm flipH="1">
            <a:off x="960000" y="2643100"/>
            <a:ext cx="35620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 flipH="1">
            <a:off x="1685600" y="3351329"/>
            <a:ext cx="28364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40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7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0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999" y="-25499"/>
            <a:ext cx="4538033" cy="6951500"/>
          </a:xfrm>
          <a:custGeom>
            <a:avLst/>
            <a:gdLst/>
            <a:ahLst/>
            <a:cxnLst/>
            <a:rect l="l" t="t" r="r" b="b"/>
            <a:pathLst>
              <a:path w="136141" h="208545" extrusionOk="0">
                <a:moveTo>
                  <a:pt x="114980" y="0"/>
                </a:moveTo>
                <a:lnTo>
                  <a:pt x="136141" y="208545"/>
                </a:lnTo>
                <a:lnTo>
                  <a:pt x="0" y="208545"/>
                </a:lnTo>
                <a:lnTo>
                  <a:pt x="0" y="2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4" name="Google Shape;74;p10"/>
          <p:cNvSpPr/>
          <p:nvPr/>
        </p:nvSpPr>
        <p:spPr>
          <a:xfrm>
            <a:off x="7639833" y="-8498"/>
            <a:ext cx="5056400" cy="6866500"/>
          </a:xfrm>
          <a:custGeom>
            <a:avLst/>
            <a:gdLst/>
            <a:ahLst/>
            <a:cxnLst/>
            <a:rect l="l" t="t" r="r" b="b"/>
            <a:pathLst>
              <a:path w="151692" h="205995" extrusionOk="0">
                <a:moveTo>
                  <a:pt x="34162" y="510"/>
                </a:moveTo>
                <a:lnTo>
                  <a:pt x="0" y="205995"/>
                </a:lnTo>
                <a:lnTo>
                  <a:pt x="140729" y="205995"/>
                </a:lnTo>
                <a:lnTo>
                  <a:pt x="151692" y="177186"/>
                </a:lnTo>
                <a:lnTo>
                  <a:pt x="1409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ctrTitle" idx="2"/>
          </p:nvPr>
        </p:nvSpPr>
        <p:spPr>
          <a:xfrm flipH="1">
            <a:off x="959967" y="3231433"/>
            <a:ext cx="18324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 flipH="1">
            <a:off x="960000" y="3939667"/>
            <a:ext cx="26468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ctrTitle" idx="3"/>
          </p:nvPr>
        </p:nvSpPr>
        <p:spPr>
          <a:xfrm flipH="1">
            <a:off x="5179800" y="3231433"/>
            <a:ext cx="18324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4"/>
          </p:nvPr>
        </p:nvSpPr>
        <p:spPr>
          <a:xfrm flipH="1">
            <a:off x="4772600" y="3939667"/>
            <a:ext cx="26468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 idx="5"/>
          </p:nvPr>
        </p:nvSpPr>
        <p:spPr>
          <a:xfrm flipH="1">
            <a:off x="9390967" y="3231433"/>
            <a:ext cx="18324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6"/>
          </p:nvPr>
        </p:nvSpPr>
        <p:spPr>
          <a:xfrm flipH="1">
            <a:off x="8576567" y="3939667"/>
            <a:ext cx="2646800" cy="1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74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ctrTitle"/>
          </p:nvPr>
        </p:nvSpPr>
        <p:spPr>
          <a:xfrm>
            <a:off x="814495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18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9057333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492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40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 flipH="1">
            <a:off x="5744668" y="-547675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4"/>
          <p:cNvSpPr/>
          <p:nvPr/>
        </p:nvSpPr>
        <p:spPr>
          <a:xfrm flipH="1">
            <a:off x="10024568" y="-547675"/>
            <a:ext cx="8001200" cy="761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 flipH="1">
            <a:off x="7368024" y="2202733"/>
            <a:ext cx="23088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ExtraBold"/>
              <a:buNone/>
              <a:defRPr sz="2400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sz="1467" b="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 idx="2"/>
          </p:nvPr>
        </p:nvSpPr>
        <p:spPr>
          <a:xfrm>
            <a:off x="5333259" y="3140713"/>
            <a:ext cx="4375200" cy="10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sz="1467" b="0"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03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85733" y="1431601"/>
            <a:ext cx="12335833" cy="5477833"/>
          </a:xfrm>
          <a:custGeom>
            <a:avLst/>
            <a:gdLst/>
            <a:ahLst/>
            <a:cxnLst/>
            <a:rect l="l" t="t" r="r" b="b"/>
            <a:pathLst>
              <a:path w="370075" h="164335" extrusionOk="0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3706800" y="2846400"/>
            <a:ext cx="47784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755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-8781" y="-257167"/>
            <a:ext cx="12232233" cy="1845696"/>
            <a:chOff x="0" y="-40481"/>
            <a:chExt cx="9144000" cy="1384272"/>
          </a:xfrm>
        </p:grpSpPr>
        <p:sp>
          <p:nvSpPr>
            <p:cNvPr id="99" name="Google Shape;99;p16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960000" y="1578267"/>
            <a:ext cx="50288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09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1200">
                <a:solidFill>
                  <a:srgbClr val="000000"/>
                </a:solidFill>
              </a:defRPr>
            </a:lvl1pPr>
            <a:lvl2pPr marL="1219170" lvl="1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1200">
                <a:solidFill>
                  <a:srgbClr val="000000"/>
                </a:solidFill>
              </a:defRPr>
            </a:lvl2pPr>
            <a:lvl3pPr marL="1828754" lvl="2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1200">
                <a:solidFill>
                  <a:srgbClr val="000000"/>
                </a:solidFill>
              </a:defRPr>
            </a:lvl3pPr>
            <a:lvl4pPr marL="2438339" lvl="3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1200">
                <a:solidFill>
                  <a:srgbClr val="000000"/>
                </a:solidFill>
              </a:defRPr>
            </a:lvl4pPr>
            <a:lvl5pPr marL="3047924" lvl="4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1200">
                <a:solidFill>
                  <a:srgbClr val="000000"/>
                </a:solidFill>
              </a:defRPr>
            </a:lvl5pPr>
            <a:lvl6pPr marL="3657509" lvl="5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1200">
                <a:solidFill>
                  <a:srgbClr val="000000"/>
                </a:solidFill>
              </a:defRPr>
            </a:lvl6pPr>
            <a:lvl7pPr marL="4267093" lvl="6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1200">
                <a:solidFill>
                  <a:srgbClr val="000000"/>
                </a:solidFill>
              </a:defRPr>
            </a:lvl7pPr>
            <a:lvl8pPr marL="4876678" lvl="7" indent="-3809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1200">
                <a:solidFill>
                  <a:srgbClr val="000000"/>
                </a:solidFill>
              </a:defRPr>
            </a:lvl8pPr>
            <a:lvl9pPr marL="5486263" lvl="8" indent="-3809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9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11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47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8501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2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5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2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8993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kaggle.com/datasets/sobhanmoosavi/us-accidents/data" TargetMode="Externa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6786267" y="-26900"/>
            <a:ext cx="5459533" cy="6920767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pPr algn="l" defTabSz="1219170" rtl="0">
              <a:buClr>
                <a:srgbClr val="000000"/>
              </a:buClr>
            </a:pPr>
            <a:endParaRPr lang="ar-EG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5535069" y="3676829"/>
            <a:ext cx="5802800" cy="95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</a:rPr>
              <a:t>Business Part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6485069" y="1720233"/>
            <a:ext cx="4852800" cy="23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</a:rPr>
              <a:t>US Accidents Analysis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" name="Google Shape;120;p22"/>
          <p:cNvSpPr/>
          <p:nvPr/>
        </p:nvSpPr>
        <p:spPr>
          <a:xfrm flipH="1">
            <a:off x="7892667" y="-281416"/>
            <a:ext cx="6202900" cy="2576495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138640-701E-EBEF-24B9-E1BAEA26D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6"/>
          <a:stretch/>
        </p:blipFill>
        <p:spPr bwMode="auto">
          <a:xfrm>
            <a:off x="0" y="35867"/>
            <a:ext cx="7691120" cy="68221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1D5D57-A532-6A63-850A-5443BBC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037" y="257716"/>
            <a:ext cx="7830699" cy="733505"/>
          </a:xfrm>
        </p:spPr>
        <p:txBody>
          <a:bodyPr/>
          <a:lstStyle/>
          <a:p>
            <a:r>
              <a:rPr lang="en-US" sz="3200" dirty="0"/>
              <a:t>About the US Accidents Dataset</a:t>
            </a:r>
            <a:endParaRPr lang="ar-EG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C9533-15C4-8D9C-A3C9-3D54C929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337" y="1353469"/>
            <a:ext cx="8034576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This dataset provides a rich source of information on accidents across the United States.</a:t>
            </a: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ar-EG" sz="24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Key characteristics: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Size</a:t>
            </a: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: Approximately</a:t>
            </a:r>
            <a:r>
              <a:rPr lang="en-US" altLang="ar-EG" sz="2400" b="1" dirty="0">
                <a:solidFill>
                  <a:srgbClr val="FF0000"/>
                </a:solidFill>
                <a:latin typeface="Tw Cen MT" panose="020B0602020104020603" pitchFamily="34" charset="0"/>
              </a:rPr>
              <a:t> 7.7 </a:t>
            </a: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million records  </a:t>
            </a:r>
            <a:r>
              <a:rPr lang="en-US" altLang="ar-EG" sz="2400" dirty="0">
                <a:solidFill>
                  <a:schemeClr val="tx1"/>
                </a:solidFill>
                <a:latin typeface="Gill Sans Ultra Bold" panose="020B0A02020104020203" pitchFamily="34" charset="0"/>
              </a:rPr>
              <a:t>[ BIG ]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Features</a:t>
            </a: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: overall </a:t>
            </a:r>
            <a:r>
              <a:rPr lang="en-US" altLang="ar-EG" sz="2400" b="1" dirty="0">
                <a:solidFill>
                  <a:srgbClr val="00B050"/>
                </a:solidFill>
                <a:latin typeface="Tw Cen MT" panose="020B0602020104020603" pitchFamily="34" charset="0"/>
              </a:rPr>
              <a:t>49 columns </a:t>
            </a: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: Includes details like location, time, weather conditions, and accident severity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By analyzing this data, we can uncover hidden patterns and gain valuable insights!</a:t>
            </a:r>
          </a:p>
        </p:txBody>
      </p:sp>
      <p:pic>
        <p:nvPicPr>
          <p:cNvPr id="6" name="صورة 5" descr="صورة تحتوي على مركبة, سيارة طرق وعرة, عجلة, إطار العجلة&#10;&#10;تم إنشاء الوصف تلقائياً">
            <a:extLst>
              <a:ext uri="{FF2B5EF4-FFF2-40B4-BE49-F238E27FC236}">
                <a16:creationId xmlns:a16="http://schemas.microsoft.com/office/drawing/2014/main" id="{2CE9F685-61BB-6E7C-5896-70CB868A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14" y="2078993"/>
            <a:ext cx="3528121" cy="3528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80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1D5D57-A532-6A63-850A-5443BBC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037" y="257716"/>
            <a:ext cx="7830699" cy="733505"/>
          </a:xfrm>
        </p:spPr>
        <p:txBody>
          <a:bodyPr/>
          <a:lstStyle/>
          <a:p>
            <a:r>
              <a:rPr lang="en-US" sz="3200" dirty="0"/>
              <a:t>How ???</a:t>
            </a:r>
            <a:endParaRPr lang="ar-EG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C9533-15C4-8D9C-A3C9-3D54C929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336" y="1630468"/>
            <a:ext cx="11210839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After analyzing the relation between the factors, measures can be taken like:</a:t>
            </a:r>
          </a:p>
          <a:p>
            <a:pPr marL="1066785" lvl="1" indent="-45720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For High severity locations, can add rescue units/ First aid .</a:t>
            </a:r>
          </a:p>
          <a:p>
            <a:pPr marL="1066785" lvl="1" indent="-45720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The specialized authorities can raise awareness for people about dangers of accidents and dangerous weather conditions/places/POIs (e.g. crossing) referring to the insights extracted from the analytics.</a:t>
            </a:r>
          </a:p>
          <a:p>
            <a:pPr marL="1066785" lvl="1" indent="-45720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Streets maintenance at the high risk locations with more severe factors….</a:t>
            </a:r>
          </a:p>
          <a:p>
            <a:pPr marL="609585" lvl="1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And more…</a:t>
            </a:r>
          </a:p>
          <a:p>
            <a:pPr marL="609585" lvl="1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ar-EG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1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AEA891-B547-8E37-65E0-B28D4F57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</a:t>
            </a:r>
            <a:br>
              <a:rPr lang="en-US" dirty="0"/>
            </a:br>
            <a:r>
              <a:rPr lang="en-US" dirty="0"/>
              <a:t>Proposed Solution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FA12356-DD8E-0075-F421-366AC6509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•Our approaches and goals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•Used tools &amp; techs.</a:t>
            </a:r>
          </a:p>
        </p:txBody>
      </p:sp>
    </p:spTree>
    <p:extLst>
      <p:ext uri="{BB962C8B-B14F-4D97-AF65-F5344CB8AC3E}">
        <p14:creationId xmlns:p14="http://schemas.microsoft.com/office/powerpoint/2010/main" val="204696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23" y="404947"/>
            <a:ext cx="10306796" cy="868362"/>
          </a:xfrm>
        </p:spPr>
        <p:txBody>
          <a:bodyPr>
            <a:normAutofit fontScale="90000"/>
          </a:bodyPr>
          <a:lstStyle/>
          <a:p>
            <a:pPr rtl="0"/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Approaches and Goals</a:t>
            </a:r>
            <a:endParaRPr lang="ar-EG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1A243B-1663-C807-CAAC-ABDFB183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557338"/>
            <a:ext cx="9941705" cy="4895715"/>
          </a:xfrm>
        </p:spPr>
        <p:txBody>
          <a:bodyPr>
            <a:normAutofit fontScale="92500" lnSpcReduction="10000"/>
          </a:bodyPr>
          <a:lstStyle/>
          <a:p>
            <a:pPr lvl="1" algn="l" rtl="0">
              <a:lnSpc>
                <a:spcPct val="150000"/>
              </a:lnSpc>
            </a:pPr>
            <a:r>
              <a:rPr lang="en-US" sz="2400" b="1" i="0" dirty="0">
                <a:effectLst/>
                <a:latin typeface="Comic Sans MS" panose="030F0702030302020204" pitchFamily="66" charset="0"/>
              </a:rPr>
              <a:t>Framework:</a:t>
            </a:r>
            <a:r>
              <a:rPr lang="en-US" sz="2400" b="0" i="0" dirty="0">
                <a:effectLst/>
                <a:latin typeface="Comic Sans MS" panose="030F0702030302020204" pitchFamily="66" charset="0"/>
              </a:rPr>
              <a:t> </a:t>
            </a:r>
            <a:r>
              <a:rPr lang="en-US" sz="2400" b="0" i="1" dirty="0" err="1">
                <a:effectLst/>
                <a:latin typeface="Comic Sans MS" panose="030F0702030302020204" pitchFamily="66" charset="0"/>
              </a:rPr>
              <a:t>PySpark</a:t>
            </a:r>
            <a:endParaRPr lang="en-US" sz="2400" b="0" i="1" dirty="0">
              <a:effectLst/>
              <a:latin typeface="Comic Sans MS" panose="030F0702030302020204" pitchFamily="66" charset="0"/>
            </a:endParaRPr>
          </a:p>
          <a:p>
            <a:pPr lvl="1" algn="l" rtl="0">
              <a:lnSpc>
                <a:spcPct val="150000"/>
              </a:lnSpc>
            </a:pPr>
            <a:r>
              <a:rPr lang="en-US" sz="2400" b="1" dirty="0">
                <a:effectLst/>
                <a:latin typeface="Comic Sans MS" panose="030F0702030302020204" pitchFamily="66" charset="0"/>
              </a:rPr>
              <a:t>Cloud : </a:t>
            </a:r>
            <a:r>
              <a:rPr lang="en-US" sz="2400" dirty="0">
                <a:effectLst/>
                <a:latin typeface="Comic Sans MS" panose="030F0702030302020204" pitchFamily="66" charset="0"/>
              </a:rPr>
              <a:t>GCP.</a:t>
            </a:r>
          </a:p>
          <a:p>
            <a:pPr marL="274320" lvl="1" indent="0" algn="l" rtl="0">
              <a:lnSpc>
                <a:spcPct val="150000"/>
              </a:lnSpc>
              <a:buNone/>
            </a:pPr>
            <a:endParaRPr lang="en-US" sz="2400" b="0" i="0" dirty="0">
              <a:effectLst/>
              <a:latin typeface="Comic Sans MS" panose="030F0702030302020204" pitchFamily="66" charset="0"/>
            </a:endParaRPr>
          </a:p>
          <a:p>
            <a:pPr marL="274320" lvl="1" indent="0" algn="l" rtl="0">
              <a:lnSpc>
                <a:spcPct val="150000"/>
              </a:lnSpc>
              <a:buNone/>
            </a:pPr>
            <a:endParaRPr lang="en-US" sz="2400" b="0" i="0" dirty="0">
              <a:effectLst/>
              <a:latin typeface="Comic Sans MS" panose="030F0702030302020204" pitchFamily="66" charset="0"/>
            </a:endParaRPr>
          </a:p>
          <a:p>
            <a:pPr lvl="1" algn="l" rtl="0">
              <a:lnSpc>
                <a:spcPct val="150000"/>
              </a:lnSpc>
            </a:pPr>
            <a:r>
              <a:rPr lang="en-US" sz="2400" b="1" i="0" dirty="0">
                <a:effectLst/>
                <a:latin typeface="Comic Sans MS" panose="030F0702030302020204" pitchFamily="66" charset="0"/>
              </a:rPr>
              <a:t>Exploratory Data Analysis (EDA) Phase Steps:</a:t>
            </a:r>
          </a:p>
          <a:p>
            <a:pPr lvl="2" algn="l" rtl="0">
              <a:lnSpc>
                <a:spcPct val="150000"/>
              </a:lnSpc>
            </a:pPr>
            <a:r>
              <a:rPr lang="en-US" sz="2200" b="0" i="0" dirty="0">
                <a:effectLst/>
                <a:latin typeface="Comic Sans MS" panose="030F0702030302020204" pitchFamily="66" charset="0"/>
              </a:rPr>
              <a:t>Understanding variables</a:t>
            </a:r>
          </a:p>
          <a:p>
            <a:pPr lvl="2" algn="l" rtl="0">
              <a:lnSpc>
                <a:spcPct val="150000"/>
              </a:lnSpc>
            </a:pPr>
            <a:r>
              <a:rPr lang="en-US" sz="2200" b="0" i="0" dirty="0">
                <a:effectLst/>
                <a:latin typeface="Comic Sans MS" panose="030F0702030302020204" pitchFamily="66" charset="0"/>
              </a:rPr>
              <a:t>Data cleansing (e.g., check nulls, default values)</a:t>
            </a:r>
          </a:p>
          <a:p>
            <a:pPr lvl="2" algn="l" rtl="0">
              <a:lnSpc>
                <a:spcPct val="150000"/>
              </a:lnSpc>
            </a:pPr>
            <a:r>
              <a:rPr lang="en-US" sz="2200" b="0" i="0" dirty="0">
                <a:effectLst/>
                <a:latin typeface="Comic Sans MS" panose="030F0702030302020204" pitchFamily="66" charset="0"/>
              </a:rPr>
              <a:t>Dropping unwanted columns</a:t>
            </a:r>
          </a:p>
          <a:p>
            <a:pPr lvl="2" algn="l" rtl="0">
              <a:lnSpc>
                <a:spcPct val="150000"/>
              </a:lnSpc>
            </a:pPr>
            <a:r>
              <a:rPr lang="en-US" sz="2200" b="0" i="0" dirty="0">
                <a:effectLst/>
                <a:latin typeface="Comic Sans MS" panose="030F0702030302020204" pitchFamily="66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415408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23" y="404947"/>
            <a:ext cx="10306796" cy="868362"/>
          </a:xfrm>
        </p:spPr>
        <p:txBody>
          <a:bodyPr>
            <a:normAutofit fontScale="90000"/>
          </a:bodyPr>
          <a:lstStyle/>
          <a:p>
            <a:pPr rtl="0"/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Approaches and Goals</a:t>
            </a:r>
            <a:endParaRPr lang="ar-EG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1A243B-1663-C807-CAAC-ABDFB183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557338"/>
            <a:ext cx="10306796" cy="5300662"/>
          </a:xfrm>
        </p:spPr>
        <p:txBody>
          <a:bodyPr>
            <a:normAutofit lnSpcReduction="10000"/>
          </a:bodyPr>
          <a:lstStyle/>
          <a:p>
            <a:pPr lvl="1" algn="l" rtl="0">
              <a:lnSpc>
                <a:spcPct val="150000"/>
              </a:lnSpc>
            </a:pPr>
            <a:r>
              <a:rPr lang="en-US" sz="2400" b="1" i="0" dirty="0">
                <a:effectLst/>
                <a:latin typeface="Comic Sans MS" panose="030F0702030302020204" pitchFamily="66" charset="0"/>
              </a:rPr>
              <a:t>Insights Gain:</a:t>
            </a:r>
          </a:p>
          <a:p>
            <a:pPr lvl="2" algn="l" rtl="0">
              <a:lnSpc>
                <a:spcPct val="150000"/>
              </a:lnSpc>
            </a:pPr>
            <a:r>
              <a:rPr lang="en-US" sz="2200" i="0" dirty="0">
                <a:effectLst/>
                <a:latin typeface="Comic Sans MS" panose="030F0702030302020204" pitchFamily="66" charset="0"/>
              </a:rPr>
              <a:t>Analyzing the relationship between weather conditions and accident severity</a:t>
            </a:r>
          </a:p>
          <a:p>
            <a:pPr lvl="2" algn="l" rtl="0">
              <a:lnSpc>
                <a:spcPct val="150000"/>
              </a:lnSpc>
            </a:pPr>
            <a:r>
              <a:rPr lang="en-US" sz="2200" i="0" dirty="0">
                <a:effectLst/>
                <a:latin typeface="Comic Sans MS" panose="030F0702030302020204" pitchFamily="66" charset="0"/>
              </a:rPr>
              <a:t>Rate of accidents in cities</a:t>
            </a:r>
          </a:p>
          <a:p>
            <a:pPr lvl="2" algn="l" rtl="0">
              <a:lnSpc>
                <a:spcPct val="150000"/>
              </a:lnSpc>
            </a:pPr>
            <a:r>
              <a:rPr lang="en-US" sz="2200" i="0" dirty="0">
                <a:effectLst/>
                <a:latin typeface="Comic Sans MS" panose="030F0702030302020204" pitchFamily="66" charset="0"/>
              </a:rPr>
              <a:t>Map plot of accident severity in the US</a:t>
            </a:r>
          </a:p>
          <a:p>
            <a:pPr lvl="1" algn="l" rtl="0">
              <a:lnSpc>
                <a:spcPct val="150000"/>
              </a:lnSpc>
            </a:pPr>
            <a:r>
              <a:rPr lang="en-US" sz="2400" b="1" i="0" dirty="0">
                <a:effectLst/>
                <a:latin typeface="Comic Sans MS" panose="030F0702030302020204" pitchFamily="66" charset="0"/>
              </a:rPr>
              <a:t>Predictive analytics:</a:t>
            </a:r>
          </a:p>
          <a:p>
            <a:pPr lvl="2" algn="l" rtl="0">
              <a:lnSpc>
                <a:spcPct val="150000"/>
              </a:lnSpc>
            </a:pPr>
            <a:r>
              <a:rPr lang="en-US" sz="2200" dirty="0">
                <a:latin typeface="Comic Sans MS" panose="030F0702030302020204" pitchFamily="66" charset="0"/>
              </a:rPr>
              <a:t>Predict class severity w.r.t important factors</a:t>
            </a:r>
          </a:p>
          <a:p>
            <a:pPr lvl="1" algn="l" rtl="0">
              <a:lnSpc>
                <a:spcPct val="150000"/>
              </a:lnSpc>
            </a:pPr>
            <a:r>
              <a:rPr kumimoji="0" lang="en-US" sz="2400" b="1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Descriptive analytics:</a:t>
            </a:r>
          </a:p>
          <a:p>
            <a:pPr lvl="2" algn="l" rtl="0">
              <a:lnSpc>
                <a:spcPct val="150000"/>
              </a:lnSpc>
            </a:pPr>
            <a:r>
              <a:rPr lang="en-US" sz="2400" spc="10" dirty="0">
                <a:solidFill>
                  <a:srgbClr val="000000"/>
                </a:solidFill>
                <a:latin typeface="Comic Sans MS" panose="030F0702030302020204" pitchFamily="66" charset="0"/>
              </a:rPr>
              <a:t>Cluster the locations of the accidents</a:t>
            </a:r>
            <a:endParaRPr lang="en-US" sz="2400" i="0" dirty="0">
              <a:effectLst/>
              <a:latin typeface="Comic Sans MS" panose="030F0702030302020204" pitchFamily="66" charset="0"/>
            </a:endParaRPr>
          </a:p>
          <a:p>
            <a:pPr lvl="1" algn="l" rtl="0">
              <a:lnSpc>
                <a:spcPct val="150000"/>
              </a:lnSpc>
            </a:pPr>
            <a:endParaRPr lang="en-US" sz="2400" i="0" dirty="0">
              <a:effectLst/>
              <a:latin typeface="Comic Sans MS" panose="030F0702030302020204" pitchFamily="66" charset="0"/>
            </a:endParaRPr>
          </a:p>
          <a:p>
            <a:pPr lvl="1" algn="l" rtl="0">
              <a:lnSpc>
                <a:spcPct val="150000"/>
              </a:lnSpc>
            </a:pPr>
            <a:endParaRPr lang="en-US" sz="2400" i="0" dirty="0">
              <a:effectLst/>
              <a:latin typeface="Comic Sans MS" panose="030F0702030302020204" pitchFamily="66" charset="0"/>
            </a:endParaRPr>
          </a:p>
          <a:p>
            <a:pPr lvl="1" algn="l" rtl="0">
              <a:lnSpc>
                <a:spcPct val="150000"/>
              </a:lnSpc>
            </a:pPr>
            <a:endParaRPr lang="en-US" sz="2200" b="0" i="0" dirty="0">
              <a:effectLst/>
              <a:latin typeface="Comic Sans MS" panose="030F0702030302020204" pitchFamily="66" charset="0"/>
            </a:endParaRPr>
          </a:p>
          <a:p>
            <a:pPr lvl="1" algn="l" rtl="0">
              <a:lnSpc>
                <a:spcPct val="150000"/>
              </a:lnSpc>
            </a:pPr>
            <a:endParaRPr lang="en-US" sz="2200" b="0" i="0" dirty="0"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8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AEA891-B547-8E37-65E0-B28D4F576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350367" cy="5074226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</a:t>
            </a:r>
            <a:br>
              <a:rPr lang="en-US" dirty="0"/>
            </a:br>
            <a:r>
              <a:rPr lang="en-US" dirty="0"/>
              <a:t>Gained insights &amp; results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FA12356-DD8E-0075-F421-366AC6509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Summary of our EDA findings</a:t>
            </a:r>
          </a:p>
        </p:txBody>
      </p:sp>
    </p:spTree>
    <p:extLst>
      <p:ext uri="{BB962C8B-B14F-4D97-AF65-F5344CB8AC3E}">
        <p14:creationId xmlns:p14="http://schemas.microsoft.com/office/powerpoint/2010/main" val="109725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23" y="404947"/>
            <a:ext cx="10306796" cy="868362"/>
          </a:xfrm>
        </p:spPr>
        <p:txBody>
          <a:bodyPr>
            <a:normAutofit fontScale="90000"/>
          </a:bodyPr>
          <a:lstStyle/>
          <a:p>
            <a:pPr rtl="0"/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Gained Insights summary</a:t>
            </a:r>
            <a:endParaRPr lang="ar-EG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1A243B-1663-C807-CAAC-ABDFB183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557338"/>
            <a:ext cx="9941705" cy="4351337"/>
          </a:xfrm>
        </p:spPr>
        <p:txBody>
          <a:bodyPr>
            <a:normAutofit/>
          </a:bodyPr>
          <a:lstStyle/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only includes data for 49 states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Miami has the highest number of reported accidents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frequency of accidents per city follows an exponential decrease pattern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13.5% of cities have more accidents than the average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Accidents are most common between 8 am to 10 am and 3 pm to 6 pm, suggesting a higher likelihood during peak commuting hours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5400" b="0" i="0" dirty="0"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0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23" y="404947"/>
            <a:ext cx="10306796" cy="868362"/>
          </a:xfrm>
        </p:spPr>
        <p:txBody>
          <a:bodyPr>
            <a:normAutofit fontScale="90000"/>
          </a:bodyPr>
          <a:lstStyle/>
          <a:p>
            <a:pPr rtl="0"/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Gained Insights summary</a:t>
            </a:r>
            <a:endParaRPr lang="ar-EG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1A243B-1663-C807-CAAC-ABDFB183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557338"/>
            <a:ext cx="9941705" cy="4351337"/>
          </a:xfrm>
        </p:spPr>
        <p:txBody>
          <a:bodyPr>
            <a:normAutofit lnSpcReduction="10000"/>
          </a:bodyPr>
          <a:lstStyle/>
          <a:p>
            <a:pPr lvl="1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	Weekdays show a higher number of accidents compared to weekends.</a:t>
            </a:r>
          </a:p>
          <a:p>
            <a:pPr lvl="1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	The year 2023 has the lowest number of reported accidents, likely due to data availability only until March 2023.</a:t>
            </a:r>
          </a:p>
          <a:p>
            <a:pPr lvl="1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	Coastal areas experience higher accident rates compared to inland regions.</a:t>
            </a:r>
          </a:p>
          <a:p>
            <a:pPr lvl="1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	The top 10 most frequent weather conditions for accidents are: Fair, Mostly Cloudy, Cloudy, Clear, Partly Cloudy, Overcast, Light Rain, Scattered Clouds, Light Snow, and Fog</a:t>
            </a:r>
          </a:p>
        </p:txBody>
      </p:sp>
    </p:spTree>
    <p:extLst>
      <p:ext uri="{BB962C8B-B14F-4D97-AF65-F5344CB8AC3E}">
        <p14:creationId xmlns:p14="http://schemas.microsoft.com/office/powerpoint/2010/main" val="240130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23" y="404947"/>
            <a:ext cx="10306796" cy="868362"/>
          </a:xfrm>
        </p:spPr>
        <p:txBody>
          <a:bodyPr>
            <a:normAutofit fontScale="90000"/>
          </a:bodyPr>
          <a:lstStyle/>
          <a:p>
            <a:pPr rtl="0"/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Gained Insights summary</a:t>
            </a:r>
            <a:endParaRPr lang="ar-EG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1A243B-1663-C807-CAAC-ABDFB183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557338"/>
            <a:ext cx="9941705" cy="4351337"/>
          </a:xfrm>
        </p:spPr>
        <p:txBody>
          <a:bodyPr>
            <a:normAutofit fontScale="92500"/>
          </a:bodyPr>
          <a:lstStyle/>
          <a:p>
            <a:pPr lvl="1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10.	Analyzing the relationship between weather conditions and accident severity revealed the following insights:</a:t>
            </a:r>
          </a:p>
          <a:p>
            <a:pPr marL="914400" lvl="1" indent="-457200"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 Blowing Snow has the highest average severity at 3.67.</a:t>
            </a:r>
          </a:p>
          <a:p>
            <a:pPr marL="914400" lvl="1" indent="-457200"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Patches of Fog / Windy, Heavy Freezing Rain / Windy, and Light Fog have average severities of 3.14, 3.00, and 3.00, respectively.</a:t>
            </a:r>
          </a:p>
          <a:p>
            <a:pPr marL="914400" lvl="1" indent="-457200"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Partial Fog / Windy, Heavy Thunderstorms and Snow, Light Thunderstorms and Snow, Heavy Ice Pellets, Heavy Blowing Snow, and Drifting Snow / Windy also show significant average severity levels.</a:t>
            </a:r>
          </a:p>
        </p:txBody>
      </p:sp>
    </p:spTree>
    <p:extLst>
      <p:ext uri="{BB962C8B-B14F-4D97-AF65-F5344CB8AC3E}">
        <p14:creationId xmlns:p14="http://schemas.microsoft.com/office/powerpoint/2010/main" val="40099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Visualization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صورة 5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38965FE3-ED79-299F-43BE-2F688DD6D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366" y="640081"/>
            <a:ext cx="5134550" cy="38252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29"/>
          <p:cNvGraphicFramePr/>
          <p:nvPr/>
        </p:nvGraphicFramePr>
        <p:xfrm>
          <a:off x="1847134" y="1655933"/>
          <a:ext cx="8758834" cy="3422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5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/>
                        <a:t>Ahmed asaad darwish mohamed</a:t>
                      </a:r>
                      <a:endParaRPr sz="2700" dirty="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1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1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Mamdouh ahmed Mohamed attia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2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26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Omar fareed Abdel-Aaty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2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6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/>
                        <a:t>Mohamed Nabil Abd-Alfattah</a:t>
                      </a:r>
                      <a:endParaRPr sz="2700" dirty="0"/>
                    </a:p>
                  </a:txBody>
                  <a:tcPr marL="38100" marR="38100" marT="25400" marB="25400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2</a:t>
                      </a:r>
                      <a:endParaRPr sz="2700"/>
                    </a:p>
                  </a:txBody>
                  <a:tcPr marL="38100" marR="38100" marT="25400" marB="25400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/>
                        <a:t>19</a:t>
                      </a:r>
                      <a:endParaRPr sz="2700" dirty="0"/>
                    </a:p>
                  </a:txBody>
                  <a:tcPr marL="38100" marR="38100" marT="25400" marB="25400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2" name="Google Shape;192;p29"/>
          <p:cNvSpPr txBox="1">
            <a:spLocks noGrp="1"/>
          </p:cNvSpPr>
          <p:nvPr>
            <p:ph type="ctrTitle"/>
          </p:nvPr>
        </p:nvSpPr>
        <p:spPr>
          <a:xfrm>
            <a:off x="2217967" y="277733"/>
            <a:ext cx="9027600" cy="107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dirty="0"/>
              <a:t>Team 14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311191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300" dirty="0">
                <a:solidFill>
                  <a:schemeClr val="bg1"/>
                </a:solidFill>
              </a:rPr>
              <a:t>Visualization:</a:t>
            </a:r>
            <a:br>
              <a:rPr lang="en-US" sz="3300" dirty="0">
                <a:solidFill>
                  <a:schemeClr val="bg1"/>
                </a:solidFill>
              </a:rPr>
            </a:br>
            <a:r>
              <a:rPr lang="en-US" sz="3300" dirty="0">
                <a:solidFill>
                  <a:schemeClr val="bg1"/>
                </a:solidFill>
              </a:rPr>
              <a:t> #accidents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لقطة شاشة, تخطيط, رسم بياني&#10;&#10;تم إنشاء الوصف تلقائياً">
            <a:extLst>
              <a:ext uri="{FF2B5EF4-FFF2-40B4-BE49-F238E27FC236}">
                <a16:creationId xmlns:a16="http://schemas.microsoft.com/office/drawing/2014/main" id="{19C224A1-A0B9-2EBA-D314-3EE75B69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5" y="1009631"/>
            <a:ext cx="6616823" cy="48322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Class severity values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لقطة شاشة, مستطيل, ميدان/ مربع&#10;&#10;تم إنشاء الوصف تلقائياً">
            <a:extLst>
              <a:ext uri="{FF2B5EF4-FFF2-40B4-BE49-F238E27FC236}">
                <a16:creationId xmlns:a16="http://schemas.microsoft.com/office/drawing/2014/main" id="{93438C22-FFE3-A009-45BC-709938312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951639"/>
            <a:ext cx="6616823" cy="49482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C05438-8975-4783-BCC7-9A4F0BD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0ACCC9-A5C0-44FC-9472-E3E4BF4B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3" y="758952"/>
            <a:ext cx="390762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6600">
                <a:solidFill>
                  <a:srgbClr val="FFFFFF"/>
                </a:solidFill>
              </a:rPr>
              <a:t>Average severity per city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B8E8AE-1882-46F3-94E7-A2A3914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لقطة شاشة, تخطيط, رسم بياني&#10;&#10;تم إنشاء الوصف تلقائياً">
            <a:extLst>
              <a:ext uri="{FF2B5EF4-FFF2-40B4-BE49-F238E27FC236}">
                <a16:creationId xmlns:a16="http://schemas.microsoft.com/office/drawing/2014/main" id="{86D0E5C8-709F-C78B-19F5-0A936354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3" y="1574346"/>
            <a:ext cx="5151817" cy="37093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E0C4B-4D5E-48B0-929B-038F7E94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br>
              <a:rPr lang="en-US" sz="3300" dirty="0">
                <a:solidFill>
                  <a:schemeClr val="bg1"/>
                </a:solidFill>
              </a:rPr>
            </a:br>
            <a:r>
              <a:rPr lang="en-US" sz="3300" b="1" dirty="0">
                <a:solidFill>
                  <a:schemeClr val="bg1"/>
                </a:solidFill>
              </a:rPr>
              <a:t>Hour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صورة 2" descr="صورة تحتوي على لقطة شاشة, رسم بياني, تخطيط, نص&#10;&#10;تم إنشاء الوصف تلقائياً">
            <a:extLst>
              <a:ext uri="{FF2B5EF4-FFF2-40B4-BE49-F238E27FC236}">
                <a16:creationId xmlns:a16="http://schemas.microsoft.com/office/drawing/2014/main" id="{3E1CCAD7-EAAA-25D4-EDE8-1B458999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3" y="1356694"/>
            <a:ext cx="6616823" cy="41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1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300" b="1" dirty="0">
                <a:solidFill>
                  <a:schemeClr val="bg1"/>
                </a:solidFill>
              </a:rPr>
              <a:t>Day</a:t>
            </a:r>
          </a:p>
        </p:txBody>
      </p:sp>
      <p:pic>
        <p:nvPicPr>
          <p:cNvPr id="4" name="صورة 3" descr="صورة تحتوي على نص, لقطة شاشة, رسم بياني, تخطيط&#10;&#10;تم إنشاء الوصف تلقائياً">
            <a:extLst>
              <a:ext uri="{FF2B5EF4-FFF2-40B4-BE49-F238E27FC236}">
                <a16:creationId xmlns:a16="http://schemas.microsoft.com/office/drawing/2014/main" id="{111CE967-AAF3-9FE7-80DC-47C0713E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3" y="1282254"/>
            <a:ext cx="6616823" cy="42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7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300" b="1" dirty="0">
                <a:solidFill>
                  <a:schemeClr val="bg1"/>
                </a:solidFill>
              </a:rPr>
              <a:t> Months</a:t>
            </a:r>
          </a:p>
        </p:txBody>
      </p:sp>
      <p:pic>
        <p:nvPicPr>
          <p:cNvPr id="3" name="صورة 2" descr="صورة تحتوي على نص, لقطة شاشة, رسم بياني, تخطيط&#10;&#10;تم إنشاء الوصف تلقائياً">
            <a:extLst>
              <a:ext uri="{FF2B5EF4-FFF2-40B4-BE49-F238E27FC236}">
                <a16:creationId xmlns:a16="http://schemas.microsoft.com/office/drawing/2014/main" id="{1CFE2636-FDC5-E975-6477-629949F8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3" y="1356694"/>
            <a:ext cx="6616823" cy="41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2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300" b="1" dirty="0">
                <a:solidFill>
                  <a:schemeClr val="bg1"/>
                </a:solidFill>
              </a:rPr>
              <a:t>Year</a:t>
            </a:r>
          </a:p>
        </p:txBody>
      </p:sp>
      <p:pic>
        <p:nvPicPr>
          <p:cNvPr id="4" name="صورة 3" descr="صورة تحتوي على نص, لقطة شاشة, تخطيط, خط&#10;&#10;تم إنشاء الوصف تلقائياً">
            <a:extLst>
              <a:ext uri="{FF2B5EF4-FFF2-40B4-BE49-F238E27FC236}">
                <a16:creationId xmlns:a16="http://schemas.microsoft.com/office/drawing/2014/main" id="{AB8F36CD-14CD-D9FA-F9E9-82C535B33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3" y="876974"/>
            <a:ext cx="6616823" cy="50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9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2023 data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لقطة شاشة, رسم بياني, تخطيط&#10;&#10;تم إنشاء الوصف تلقائياً">
            <a:extLst>
              <a:ext uri="{FF2B5EF4-FFF2-40B4-BE49-F238E27FC236}">
                <a16:creationId xmlns:a16="http://schemas.microsoft.com/office/drawing/2014/main" id="{DC12700B-EE26-8582-C77F-0ABA779C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5" y="1010616"/>
            <a:ext cx="6616823" cy="48302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Start Latitude and Start Langitude scatter plot.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خريطة&#10;&#10;تم إنشاء الوصف تلقائياً">
            <a:extLst>
              <a:ext uri="{FF2B5EF4-FFF2-40B4-BE49-F238E27FC236}">
                <a16:creationId xmlns:a16="http://schemas.microsoft.com/office/drawing/2014/main" id="{7723AAE5-034D-0F29-2A34-22BD4865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5" y="861737"/>
            <a:ext cx="6616823" cy="51280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300" dirty="0">
                <a:solidFill>
                  <a:schemeClr val="bg1"/>
                </a:solidFill>
              </a:rPr>
              <a:t>Temperature category 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رسم بياني, لقطة شاشة, الرسومات, دائرة&#10;&#10;تم إنشاء الوصف تلقائياً">
            <a:extLst>
              <a:ext uri="{FF2B5EF4-FFF2-40B4-BE49-F238E27FC236}">
                <a16:creationId xmlns:a16="http://schemas.microsoft.com/office/drawing/2014/main" id="{C2D6286F-25A8-184F-AFB2-DFB3AB20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48" y="484632"/>
            <a:ext cx="6184677" cy="58822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1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ctrTitle" idx="13"/>
          </p:nvPr>
        </p:nvSpPr>
        <p:spPr>
          <a:xfrm>
            <a:off x="4107967" y="531667"/>
            <a:ext cx="3976000" cy="9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6" name="Google Shape;126;p23"/>
          <p:cNvCxnSpPr/>
          <p:nvPr/>
        </p:nvCxnSpPr>
        <p:spPr>
          <a:xfrm>
            <a:off x="7828300" y="2863000"/>
            <a:ext cx="0" cy="9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4332700" y="2863000"/>
            <a:ext cx="0" cy="9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3"/>
          <p:cNvSpPr txBox="1">
            <a:spLocks noGrp="1"/>
          </p:cNvSpPr>
          <p:nvPr>
            <p:ph type="ctrTitle"/>
          </p:nvPr>
        </p:nvSpPr>
        <p:spPr>
          <a:xfrm>
            <a:off x="1536117" y="3120741"/>
            <a:ext cx="212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ctrTitle" idx="3"/>
          </p:nvPr>
        </p:nvSpPr>
        <p:spPr>
          <a:xfrm>
            <a:off x="4786003" y="3120741"/>
            <a:ext cx="2619963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Problem Description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ctrTitle" idx="5"/>
          </p:nvPr>
        </p:nvSpPr>
        <p:spPr>
          <a:xfrm>
            <a:off x="8598501" y="3120741"/>
            <a:ext cx="212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Proposed Solution</a:t>
            </a:r>
            <a:endParaRPr dirty="0"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1"/>
          </p:nvPr>
        </p:nvSpPr>
        <p:spPr>
          <a:xfrm>
            <a:off x="1963815" y="3561533"/>
            <a:ext cx="26200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28594" indent="-228594" algn="l">
              <a:buFont typeface="Arial" panose="020B0604020202020204" pitchFamily="34" charset="0"/>
              <a:buChar char="•"/>
            </a:pPr>
            <a:r>
              <a:rPr lang="en-US" dirty="0"/>
              <a:t>Target Audience</a:t>
            </a:r>
            <a:endParaRPr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4"/>
          </p:nvPr>
        </p:nvSpPr>
        <p:spPr>
          <a:xfrm>
            <a:off x="2101117" y="2683300"/>
            <a:ext cx="998400" cy="4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5285224" y="3561533"/>
            <a:ext cx="26200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" dirty="0"/>
              <a:t>•Road safety importance</a:t>
            </a:r>
          </a:p>
          <a:p>
            <a:pPr marL="0" indent="0" algn="l"/>
            <a:r>
              <a:rPr lang="en" dirty="0"/>
              <a:t>•</a:t>
            </a:r>
            <a:r>
              <a:rPr lang="en-US" dirty="0"/>
              <a:t>US Accidents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15"/>
          </p:nvPr>
        </p:nvSpPr>
        <p:spPr>
          <a:xfrm>
            <a:off x="5596824" y="2683300"/>
            <a:ext cx="998400" cy="4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8352701" y="3561533"/>
            <a:ext cx="26200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dirty="0"/>
              <a:t>•Our approaches and goals</a:t>
            </a:r>
          </a:p>
          <a:p>
            <a:pPr marL="0" indent="0" algn="l"/>
            <a:r>
              <a:rPr lang="en-US" dirty="0"/>
              <a:t>•Used tools &amp; techs.</a:t>
            </a:r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16"/>
          </p:nvPr>
        </p:nvSpPr>
        <p:spPr>
          <a:xfrm>
            <a:off x="9163501" y="2683300"/>
            <a:ext cx="998400" cy="4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3028015" y="5374800"/>
            <a:ext cx="26200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Our project Insights impact on road safety</a:t>
            </a:r>
            <a:endParaRPr dirty="0"/>
          </a:p>
        </p:txBody>
      </p:sp>
      <p:sp>
        <p:nvSpPr>
          <p:cNvPr id="138" name="Google Shape;138;p23"/>
          <p:cNvSpPr txBox="1">
            <a:spLocks noGrp="1"/>
          </p:cNvSpPr>
          <p:nvPr>
            <p:ph type="ctrTitle" idx="7"/>
          </p:nvPr>
        </p:nvSpPr>
        <p:spPr>
          <a:xfrm>
            <a:off x="3273815" y="4934008"/>
            <a:ext cx="212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Value Proposition</a:t>
            </a:r>
            <a:endParaRPr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17"/>
          </p:nvPr>
        </p:nvSpPr>
        <p:spPr>
          <a:xfrm>
            <a:off x="3838815" y="4515533"/>
            <a:ext cx="998400" cy="4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>
            <a:off x="6096033" y="4691800"/>
            <a:ext cx="0" cy="9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3"/>
          <p:cNvSpPr/>
          <p:nvPr/>
        </p:nvSpPr>
        <p:spPr>
          <a:xfrm rot="899825">
            <a:off x="-1904485" y="4971889"/>
            <a:ext cx="3933996" cy="3088888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 rot="-3036684">
            <a:off x="10109804" y="6158088"/>
            <a:ext cx="3933960" cy="3088995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E4D1BFCE-DE38-4749-E852-5AD4A9976E0D}"/>
              </a:ext>
            </a:extLst>
          </p:cNvPr>
          <p:cNvSpPr/>
          <p:nvPr/>
        </p:nvSpPr>
        <p:spPr>
          <a:xfrm>
            <a:off x="7294880" y="4222592"/>
            <a:ext cx="1057821" cy="109661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1219170" rtl="0">
              <a:buClr>
                <a:srgbClr val="000000"/>
              </a:buClr>
            </a:pPr>
            <a:endParaRPr lang="ar-EG" sz="1867" kern="0">
              <a:solidFill>
                <a:srgbClr val="3F267B"/>
              </a:solidFill>
              <a:latin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C6CA0D-7F7A-530C-C5BD-6B9C6C73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400">
                <a:solidFill>
                  <a:srgbClr val="FFFFFF"/>
                </a:solidFill>
              </a:rPr>
              <a:t>Visualization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لقطة شاشة, رسم بياني, تخطيط&#10;&#10;تم إنشاء الوصف تلقائياً">
            <a:extLst>
              <a:ext uri="{FF2B5EF4-FFF2-40B4-BE49-F238E27FC236}">
                <a16:creationId xmlns:a16="http://schemas.microsoft.com/office/drawing/2014/main" id="{2190F614-C304-12B1-A01C-336B9A10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5" y="960990"/>
            <a:ext cx="6616823" cy="4929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7" name="صورة 6" descr="صورة تحتوي على نص, لقطة شاشة, التصميم&#10;&#10;تم إنشاء الوصف تلقائياً">
            <a:extLst>
              <a:ext uri="{FF2B5EF4-FFF2-40B4-BE49-F238E27FC236}">
                <a16:creationId xmlns:a16="http://schemas.microsoft.com/office/drawing/2014/main" id="{42DA24E6-8D79-F014-7A44-E0589BFA5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56" b="21773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BF02A98A-2EC3-8207-CDC1-40A2E7A84AE8}"/>
              </a:ext>
            </a:extLst>
          </p:cNvPr>
          <p:cNvSpPr txBox="1"/>
          <p:nvPr/>
        </p:nvSpPr>
        <p:spPr>
          <a:xfrm>
            <a:off x="6375400" y="2554966"/>
            <a:ext cx="6106160" cy="2479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lvl="3" indent="-22860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 of Weather on Accident Severity</a:t>
            </a:r>
          </a:p>
          <a:p>
            <a:pPr marL="2057400" lvl="4" indent="-228600" algn="l" rtl="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data by weather condition and calculate mean severity</a:t>
            </a:r>
          </a:p>
        </p:txBody>
      </p:sp>
    </p:spTree>
    <p:extLst>
      <p:ext uri="{BB962C8B-B14F-4D97-AF65-F5344CB8AC3E}">
        <p14:creationId xmlns:p14="http://schemas.microsoft.com/office/powerpoint/2010/main" val="235816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E4BED8E-F7ED-4482-CBE1-09469F96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Word Cloud of description column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, الخط, لقطة شاشة, رقم&#10;&#10;تم إنشاء الوصف تلقائياً">
            <a:extLst>
              <a:ext uri="{FF2B5EF4-FFF2-40B4-BE49-F238E27FC236}">
                <a16:creationId xmlns:a16="http://schemas.microsoft.com/office/drawing/2014/main" id="{CC8DC8AA-D073-A969-C5EE-6C266532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5" y="770756"/>
            <a:ext cx="6616823" cy="531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012F7FD-44A2-479E-3F08-AB9C385F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5000"/>
              </a:lnSpc>
            </a:pPr>
            <a:r>
              <a:rPr lang="en-US" sz="3700">
                <a:solidFill>
                  <a:srgbClr val="FFFFFF"/>
                </a:solidFill>
              </a:rPr>
              <a:t>Correlation Matrix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32440A7-6DBA-CC37-9945-BC53CE26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505317"/>
            <a:ext cx="7561007" cy="584087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8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C1D51C6-E2A2-3A47-2416-23FF8293D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ar-EG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B8B10F9-9C92-1651-ED82-075860776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 of Business Part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4402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AEA891-B547-8E37-65E0-B28D4F57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</a:t>
            </a:r>
            <a:br>
              <a:rPr lang="en-US" dirty="0"/>
            </a:br>
            <a:r>
              <a:rPr lang="en-US" dirty="0"/>
              <a:t>Introduction</a:t>
            </a:r>
            <a:endParaRPr lang="ar-EG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FA12356-DD8E-0075-F421-366AC6509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44475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1D5D57-A532-6A63-850A-5443BBC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100" y="257715"/>
            <a:ext cx="6264573" cy="1821277"/>
          </a:xfrm>
        </p:spPr>
        <p:txBody>
          <a:bodyPr/>
          <a:lstStyle/>
          <a:p>
            <a:r>
              <a:rPr lang="en-US" sz="5333" dirty="0"/>
              <a:t>Project Overview</a:t>
            </a:r>
            <a:endParaRPr lang="ar-EG" sz="5333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C9533-15C4-8D9C-A3C9-3D54C929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0000" y="2699935"/>
            <a:ext cx="10567883" cy="217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In this project,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we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leverage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Big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Data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Analytics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to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gain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insights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from a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large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dataset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of US accidents obtained from Kaggle. </a:t>
            </a:r>
            <a:endParaRPr lang="en-US" altLang="ar-EG" sz="2667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ar-EG" altLang="ar-EG" sz="2667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Our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goal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is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to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understand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the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underlying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factors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that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contribute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to accidents and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ultimately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make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roads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ar-EG" altLang="ar-EG" sz="2667" dirty="0" err="1">
                <a:solidFill>
                  <a:schemeClr val="tx1"/>
                </a:solidFill>
                <a:latin typeface="Tw Cen MT" panose="020B0602020104020603" pitchFamily="34" charset="0"/>
              </a:rPr>
              <a:t>safer</a:t>
            </a:r>
            <a:r>
              <a:rPr lang="ar-EG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500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1D5D57-A532-6A63-850A-5443BBC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100" y="257715"/>
            <a:ext cx="6264573" cy="1821277"/>
          </a:xfrm>
        </p:spPr>
        <p:txBody>
          <a:bodyPr/>
          <a:lstStyle/>
          <a:p>
            <a:r>
              <a:rPr lang="en-US" sz="5333" dirty="0"/>
              <a:t>Target Audience</a:t>
            </a:r>
            <a:endParaRPr lang="ar-EG" sz="5333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C9533-15C4-8D9C-A3C9-3D54C929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3327" y="1647514"/>
            <a:ext cx="9725347" cy="504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This project's findings can be valuable to various stakeholders:</a:t>
            </a:r>
          </a:p>
          <a:p>
            <a:pPr marL="60958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b="1" dirty="0">
                <a:solidFill>
                  <a:schemeClr val="tx1"/>
                </a:solidFill>
                <a:latin typeface="Tw Cen MT" panose="020B0602020104020603" pitchFamily="34" charset="0"/>
              </a:rPr>
              <a:t>Government Officials</a:t>
            </a:r>
            <a:r>
              <a:rPr lang="en-US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: By identifying high-risk areas and accident patterns, they can implement targeted safety measures (e.g., improve road infrastructure, enforce traffic regulations).</a:t>
            </a:r>
          </a:p>
          <a:p>
            <a:pPr marL="60958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ar-EG" sz="2667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60958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b="1" dirty="0">
                <a:solidFill>
                  <a:schemeClr val="tx1"/>
                </a:solidFill>
                <a:latin typeface="Tw Cen MT" panose="020B0602020104020603" pitchFamily="34" charset="0"/>
              </a:rPr>
              <a:t>Transportation Departments</a:t>
            </a:r>
            <a:r>
              <a:rPr lang="en-US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: They can utilize the insights to optimize traffic flow, prioritize maintenance efforts, and develop public awareness campaigns.</a:t>
            </a:r>
          </a:p>
          <a:p>
            <a:pPr marL="60958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ar-EG" sz="2667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60958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b="1" dirty="0">
                <a:solidFill>
                  <a:schemeClr val="tx1"/>
                </a:solidFill>
                <a:latin typeface="Tw Cen MT" panose="020B0602020104020603" pitchFamily="34" charset="0"/>
              </a:rPr>
              <a:t>Drivers</a:t>
            </a:r>
            <a:r>
              <a:rPr lang="en-US" altLang="ar-EG" sz="2667" dirty="0">
                <a:solidFill>
                  <a:schemeClr val="tx1"/>
                </a:solidFill>
                <a:latin typeface="Tw Cen MT" panose="020B0602020104020603" pitchFamily="34" charset="0"/>
              </a:rPr>
              <a:t>: Understanding accident trends and weather-related risks can empower them to make informed decisions and adopt safer driving habits.</a:t>
            </a:r>
            <a:endParaRPr lang="ar-EG" altLang="ar-EG" sz="2667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8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AEA891-B547-8E37-65E0-B28D4F57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</a:t>
            </a:r>
            <a:br>
              <a:rPr lang="en-US" dirty="0"/>
            </a:br>
            <a:r>
              <a:rPr lang="en-US" dirty="0"/>
              <a:t>Problem Description</a:t>
            </a:r>
            <a:endParaRPr lang="ar-EG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FA12356-DD8E-0075-F421-366AC6509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•Road safety importance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•US Accidents Dataset</a:t>
            </a:r>
          </a:p>
        </p:txBody>
      </p:sp>
    </p:spTree>
    <p:extLst>
      <p:ext uri="{BB962C8B-B14F-4D97-AF65-F5344CB8AC3E}">
        <p14:creationId xmlns:p14="http://schemas.microsoft.com/office/powerpoint/2010/main" val="247306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1D5D57-A532-6A63-850A-5443BBC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100" y="257715"/>
            <a:ext cx="6264573" cy="1821277"/>
          </a:xfrm>
        </p:spPr>
        <p:txBody>
          <a:bodyPr/>
          <a:lstStyle/>
          <a:p>
            <a:r>
              <a:rPr lang="en-US" sz="3200"/>
              <a:t>The Urgency of Road Safety</a:t>
            </a:r>
            <a:endParaRPr lang="ar-EG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C9533-15C4-8D9C-A3C9-3D54C929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337" y="1383730"/>
            <a:ext cx="8034576" cy="504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>
                <a:solidFill>
                  <a:schemeClr val="tx1"/>
                </a:solidFill>
                <a:latin typeface="Tw Cen MT" panose="020B0602020104020603" pitchFamily="34" charset="0"/>
              </a:rPr>
              <a:t>Road accidents are a </a:t>
            </a:r>
            <a:r>
              <a:rPr lang="en-US" altLang="ar-EG" sz="2667" b="1">
                <a:solidFill>
                  <a:schemeClr val="tx1"/>
                </a:solidFill>
                <a:latin typeface="Tw Cen MT" panose="020B0602020104020603" pitchFamily="34" charset="0"/>
              </a:rPr>
              <a:t>significant global proble</a:t>
            </a:r>
            <a:r>
              <a:rPr lang="en-US" altLang="ar-EG" sz="2667">
                <a:solidFill>
                  <a:schemeClr val="tx1"/>
                </a:solidFill>
                <a:latin typeface="Tw Cen MT" panose="020B0602020104020603" pitchFamily="34" charset="0"/>
              </a:rPr>
              <a:t>m, causing: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b="1" i="1">
                <a:solidFill>
                  <a:schemeClr val="tx1"/>
                </a:solidFill>
                <a:latin typeface="Tw Cen MT" panose="020B0602020104020603" pitchFamily="34" charset="0"/>
              </a:rPr>
              <a:t>Loss of life and injuries</a:t>
            </a:r>
            <a:r>
              <a:rPr lang="en-US" altLang="ar-EG" sz="2667">
                <a:solidFill>
                  <a:schemeClr val="tx1"/>
                </a:solidFill>
                <a:latin typeface="Tw Cen MT" panose="020B0602020104020603" pitchFamily="34" charset="0"/>
              </a:rPr>
              <a:t>: Every year, millions are affected by road accidents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b="1" i="1">
                <a:solidFill>
                  <a:schemeClr val="tx1"/>
                </a:solidFill>
                <a:latin typeface="Tw Cen MT" panose="020B0602020104020603" pitchFamily="34" charset="0"/>
              </a:rPr>
              <a:t>Economic burden</a:t>
            </a:r>
            <a:r>
              <a:rPr lang="en-US" altLang="ar-EG" sz="2667" i="1">
                <a:solidFill>
                  <a:schemeClr val="tx1"/>
                </a:solidFill>
                <a:latin typeface="Tw Cen MT" panose="020B0602020104020603" pitchFamily="34" charset="0"/>
              </a:rPr>
              <a:t>:</a:t>
            </a:r>
            <a:r>
              <a:rPr lang="en-US" altLang="ar-EG" sz="2667">
                <a:solidFill>
                  <a:schemeClr val="tx1"/>
                </a:solidFill>
                <a:latin typeface="Tw Cen MT" panose="020B0602020104020603" pitchFamily="34" charset="0"/>
              </a:rPr>
              <a:t> Accidents incur immense costs for individuals, families, and healthcare systems.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667" b="1" i="1">
                <a:solidFill>
                  <a:schemeClr val="tx1"/>
                </a:solidFill>
                <a:latin typeface="Tw Cen MT" panose="020B0602020104020603" pitchFamily="34" charset="0"/>
              </a:rPr>
              <a:t>Emotional trauma</a:t>
            </a:r>
            <a:r>
              <a:rPr lang="en-US" altLang="ar-EG" sz="2667">
                <a:solidFill>
                  <a:schemeClr val="tx1"/>
                </a:solidFill>
                <a:latin typeface="Tw Cen MT" panose="020B0602020104020603" pitchFamily="34" charset="0"/>
              </a:rPr>
              <a:t>: Accidents can have a lasting emotional impact on victims and their loved ones.</a:t>
            </a:r>
            <a:endParaRPr lang="ar-EG" altLang="ar-EG" sz="2667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صورة 5" descr="صورة تحتوي على مركبة, سيارة طرق وعرة, عجلة, إطار العجلة&#10;&#10;تم إنشاء الوصف تلقائياً">
            <a:extLst>
              <a:ext uri="{FF2B5EF4-FFF2-40B4-BE49-F238E27FC236}">
                <a16:creationId xmlns:a16="http://schemas.microsoft.com/office/drawing/2014/main" id="{2CE9F685-61BB-6E7C-5896-70CB868A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14" y="2078993"/>
            <a:ext cx="3528121" cy="3528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49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E1D5D57-A532-6A63-850A-5443BBC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100" y="257716"/>
            <a:ext cx="6264573" cy="733505"/>
          </a:xfrm>
        </p:spPr>
        <p:txBody>
          <a:bodyPr/>
          <a:lstStyle/>
          <a:p>
            <a:r>
              <a:rPr lang="en-US" sz="3200" dirty="0"/>
              <a:t>Equip Big data !</a:t>
            </a:r>
            <a:endParaRPr lang="ar-EG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C9533-15C4-8D9C-A3C9-3D54C929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338" y="1353469"/>
            <a:ext cx="7201951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To address these issues, we need to understand the factors contributing to accidents.</a:t>
            </a: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ar-EG" sz="24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We leverage </a:t>
            </a:r>
            <a:r>
              <a:rPr lang="en-US" altLang="ar-EG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Big Data Analytics </a:t>
            </a: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to analyze a comprehensive dataset of US accidents </a:t>
            </a: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from Kaggle.</a:t>
            </a:r>
          </a:p>
          <a:p>
            <a:pPr marL="0" indent="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tx1"/>
                </a:solidFill>
                <a:latin typeface="Tw Cen MT" panose="020B0602020104020603" pitchFamily="34" charset="0"/>
              </a:rPr>
              <a:t>Dataset link:</a:t>
            </a:r>
          </a:p>
          <a:p>
            <a:pPr marL="60958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ar-EG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https://www.kaggle.com/datasets/sobhanmoosavi/us-accidents/data</a:t>
            </a:r>
            <a:r>
              <a:rPr lang="en-US" altLang="ar-EG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 </a:t>
            </a:r>
            <a:endParaRPr lang="ar-EG" altLang="ar-EG" sz="2400" dirty="0">
              <a:solidFill>
                <a:schemeClr val="accent5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2054" name="Picture 6" descr="Big Data Analytics - Utimaco">
            <a:extLst>
              <a:ext uri="{FF2B5EF4-FFF2-40B4-BE49-F238E27FC236}">
                <a16:creationId xmlns:a16="http://schemas.microsoft.com/office/drawing/2014/main" id="{E1F8A5A6-C411-952E-1038-4B1FFD08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220331"/>
            <a:ext cx="5917580" cy="30616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8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مشهد">
  <a:themeElements>
    <a:clrScheme name="مخصص 6">
      <a:dk1>
        <a:srgbClr val="000000"/>
      </a:dk1>
      <a:lt1>
        <a:srgbClr val="FFFFFF"/>
      </a:lt1>
      <a:dk2>
        <a:srgbClr val="542378"/>
      </a:dk2>
      <a:lt2>
        <a:srgbClr val="D6D3CC"/>
      </a:lt2>
      <a:accent1>
        <a:srgbClr val="7030A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مشه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مشه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Marketing Newsletter">
  <a:themeElements>
    <a:clrScheme name="Simple Light">
      <a:dk1>
        <a:srgbClr val="3F267B"/>
      </a:dk1>
      <a:lt1>
        <a:srgbClr val="F3F3F3"/>
      </a:lt1>
      <a:dk2>
        <a:srgbClr val="D9D9D9"/>
      </a:dk2>
      <a:lt2>
        <a:srgbClr val="6245A7"/>
      </a:lt2>
      <a:accent1>
        <a:srgbClr val="5CA89D"/>
      </a:accent1>
      <a:accent2>
        <a:srgbClr val="603ABB"/>
      </a:accent2>
      <a:accent3>
        <a:srgbClr val="3B1D81"/>
      </a:accent3>
      <a:accent4>
        <a:srgbClr val="8F6DDF"/>
      </a:accent4>
      <a:accent5>
        <a:srgbClr val="3100A5"/>
      </a:accent5>
      <a:accent6>
        <a:srgbClr val="8A58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2448</TotalTime>
  <Words>937</Words>
  <Application>Microsoft Office PowerPoint</Application>
  <PresentationFormat>شاشة عريضة</PresentationFormat>
  <Paragraphs>151</Paragraphs>
  <Slides>34</Slides>
  <Notes>21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15</vt:i4>
      </vt:variant>
      <vt:variant>
        <vt:lpstr>نسق</vt:lpstr>
      </vt:variant>
      <vt:variant>
        <vt:i4>3</vt:i4>
      </vt:variant>
      <vt:variant>
        <vt:lpstr>عناوين الشرائح</vt:lpstr>
      </vt:variant>
      <vt:variant>
        <vt:i4>34</vt:i4>
      </vt:variant>
    </vt:vector>
  </HeadingPairs>
  <TitlesOfParts>
    <vt:vector size="52" baseType="lpstr">
      <vt:lpstr>ADLaM Display</vt:lpstr>
      <vt:lpstr>Arial</vt:lpstr>
      <vt:lpstr>Assistant Light</vt:lpstr>
      <vt:lpstr>Bierstadt</vt:lpstr>
      <vt:lpstr>Calibri</vt:lpstr>
      <vt:lpstr>Century Schoolbook</vt:lpstr>
      <vt:lpstr>Comic Sans MS</vt:lpstr>
      <vt:lpstr>Fira Sans Extra Condensed Medium</vt:lpstr>
      <vt:lpstr>Gill Sans Ultra Bold</vt:lpstr>
      <vt:lpstr>Nunito Sans</vt:lpstr>
      <vt:lpstr>Nunito Sans ExtraBold</vt:lpstr>
      <vt:lpstr>Pontano Sans</vt:lpstr>
      <vt:lpstr>Tw Cen MT</vt:lpstr>
      <vt:lpstr>Wingdings</vt:lpstr>
      <vt:lpstr>Wingdings 2</vt:lpstr>
      <vt:lpstr>GestaltVTI</vt:lpstr>
      <vt:lpstr>مشهد</vt:lpstr>
      <vt:lpstr>Marketing Newsletter</vt:lpstr>
      <vt:lpstr>US Accidents Analysis</vt:lpstr>
      <vt:lpstr>Team 14</vt:lpstr>
      <vt:lpstr>TABLE OF CONTENTS</vt:lpstr>
      <vt:lpstr>01 Introduction</vt:lpstr>
      <vt:lpstr>Project Overview</vt:lpstr>
      <vt:lpstr>Target Audience</vt:lpstr>
      <vt:lpstr>02 Problem Description</vt:lpstr>
      <vt:lpstr>The Urgency of Road Safety</vt:lpstr>
      <vt:lpstr>Equip Big data !</vt:lpstr>
      <vt:lpstr>About the US Accidents Dataset</vt:lpstr>
      <vt:lpstr>How ???</vt:lpstr>
      <vt:lpstr>03 Proposed Solution</vt:lpstr>
      <vt:lpstr>Approaches and Goals</vt:lpstr>
      <vt:lpstr>Approaches and Goals</vt:lpstr>
      <vt:lpstr>04 Gained insights &amp; results</vt:lpstr>
      <vt:lpstr>Gained Insights summary</vt:lpstr>
      <vt:lpstr>Gained Insights summary</vt:lpstr>
      <vt:lpstr>Gained Insights summary</vt:lpstr>
      <vt:lpstr>Visualization</vt:lpstr>
      <vt:lpstr>Visualization:  #accidents</vt:lpstr>
      <vt:lpstr>Class severity values</vt:lpstr>
      <vt:lpstr>Average severity per city</vt:lpstr>
      <vt:lpstr> Hour </vt:lpstr>
      <vt:lpstr>Day</vt:lpstr>
      <vt:lpstr> Months</vt:lpstr>
      <vt:lpstr>Year</vt:lpstr>
      <vt:lpstr>2023 data</vt:lpstr>
      <vt:lpstr>Start Latitude and Start Langitude scatter plot.</vt:lpstr>
      <vt:lpstr>Temperature category </vt:lpstr>
      <vt:lpstr>Visualization</vt:lpstr>
      <vt:lpstr>عرض تقديمي في PowerPoint</vt:lpstr>
      <vt:lpstr>Word Cloud of description column</vt:lpstr>
      <vt:lpstr>Correlation Matrix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Review of Security Vulnerabilities in Ethereum Blockchain Smart Contract</dc:title>
  <dc:creator>ممدوح احمد محمد محمد عطيه</dc:creator>
  <cp:lastModifiedBy>ممدوح احمد محمد محمد عطيه</cp:lastModifiedBy>
  <cp:revision>222</cp:revision>
  <dcterms:created xsi:type="dcterms:W3CDTF">2023-04-16T20:49:41Z</dcterms:created>
  <dcterms:modified xsi:type="dcterms:W3CDTF">2024-05-10T01:10:16Z</dcterms:modified>
</cp:coreProperties>
</file>