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39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0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61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7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54900" cy="10287000"/>
          </a:xfrm>
          <a:custGeom>
            <a:avLst/>
            <a:gdLst/>
            <a:ahLst/>
            <a:cxnLst/>
            <a:rect l="l" t="t" r="r" b="b"/>
            <a:pathLst>
              <a:path w="7454900" h="10287000">
                <a:moveTo>
                  <a:pt x="7454365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454365" y="0"/>
                </a:lnTo>
                <a:lnTo>
                  <a:pt x="7454365" y="10286999"/>
                </a:lnTo>
                <a:close/>
              </a:path>
            </a:pathLst>
          </a:custGeom>
          <a:solidFill>
            <a:srgbClr val="AAD6D4">
              <a:alpha val="5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rgbClr val="1B20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4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3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8424623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1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288001" y="0"/>
                  </a:lnTo>
                  <a:lnTo>
                    <a:pt x="18288001" y="10287000"/>
                  </a:lnTo>
                  <a:close/>
                </a:path>
              </a:pathLst>
            </a:custGeom>
            <a:solidFill>
              <a:srgbClr val="AAD6D4">
                <a:alpha val="28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571131" y="6449963"/>
              <a:ext cx="6982459" cy="669290"/>
            </a:xfrm>
            <a:custGeom>
              <a:avLst/>
              <a:gdLst/>
              <a:ahLst/>
              <a:cxnLst/>
              <a:rect l="l" t="t" r="r" b="b"/>
              <a:pathLst>
                <a:path w="6982459" h="669290">
                  <a:moveTo>
                    <a:pt x="6982037" y="669188"/>
                  </a:moveTo>
                  <a:lnTo>
                    <a:pt x="0" y="669188"/>
                  </a:lnTo>
                  <a:lnTo>
                    <a:pt x="0" y="0"/>
                  </a:lnTo>
                  <a:lnTo>
                    <a:pt x="6982037" y="0"/>
                  </a:lnTo>
                  <a:lnTo>
                    <a:pt x="6982037" y="669188"/>
                  </a:lnTo>
                  <a:close/>
                </a:path>
              </a:pathLst>
            </a:custGeom>
            <a:solidFill>
              <a:srgbClr val="AAD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1420" y="6449963"/>
              <a:ext cx="6983095" cy="669290"/>
            </a:xfrm>
            <a:custGeom>
              <a:avLst/>
              <a:gdLst/>
              <a:ahLst/>
              <a:cxnLst/>
              <a:rect l="l" t="t" r="r" b="b"/>
              <a:pathLst>
                <a:path w="6983095" h="669290">
                  <a:moveTo>
                    <a:pt x="0" y="0"/>
                  </a:moveTo>
                  <a:lnTo>
                    <a:pt x="6982586" y="0"/>
                  </a:lnTo>
                  <a:lnTo>
                    <a:pt x="6982586" y="669131"/>
                  </a:lnTo>
                  <a:lnTo>
                    <a:pt x="0" y="66913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1B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89201" y="278504"/>
            <a:ext cx="500380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spc="-775" dirty="0">
                <a:latin typeface="Arial"/>
                <a:cs typeface="Arial"/>
              </a:rPr>
              <a:t>C</a:t>
            </a:r>
            <a:r>
              <a:rPr sz="13000" spc="-1045" dirty="0">
                <a:latin typeface="Arial"/>
                <a:cs typeface="Arial"/>
              </a:rPr>
              <a:t>L</a:t>
            </a:r>
            <a:r>
              <a:rPr sz="13000" spc="-810" dirty="0">
                <a:latin typeface="Arial"/>
                <a:cs typeface="Arial"/>
              </a:rPr>
              <a:t>I</a:t>
            </a:r>
            <a:r>
              <a:rPr sz="13000" spc="-805" dirty="0">
                <a:latin typeface="Arial"/>
                <a:cs typeface="Arial"/>
              </a:rPr>
              <a:t>N</a:t>
            </a:r>
            <a:r>
              <a:rPr sz="13000" spc="-810" dirty="0">
                <a:latin typeface="Arial"/>
                <a:cs typeface="Arial"/>
              </a:rPr>
              <a:t>I</a:t>
            </a:r>
            <a:r>
              <a:rPr sz="13000" spc="-105" dirty="0">
                <a:latin typeface="Arial"/>
                <a:cs typeface="Arial"/>
              </a:rPr>
              <a:t>C</a:t>
            </a:r>
            <a:endParaRPr sz="1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8515" y="1862377"/>
            <a:ext cx="1095819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b="1" spc="-919" dirty="0">
                <a:solidFill>
                  <a:srgbClr val="1B2020"/>
                </a:solidFill>
                <a:latin typeface="Arial"/>
                <a:cs typeface="Arial"/>
              </a:rPr>
              <a:t>M</a:t>
            </a:r>
            <a:r>
              <a:rPr sz="13000" b="1" spc="-975" dirty="0">
                <a:solidFill>
                  <a:srgbClr val="1B2020"/>
                </a:solidFill>
                <a:latin typeface="Arial"/>
                <a:cs typeface="Arial"/>
              </a:rPr>
              <a:t>A</a:t>
            </a:r>
            <a:r>
              <a:rPr sz="13000" b="1" spc="-960" dirty="0">
                <a:solidFill>
                  <a:srgbClr val="1B2020"/>
                </a:solidFill>
                <a:latin typeface="Arial"/>
                <a:cs typeface="Arial"/>
              </a:rPr>
              <a:t>N</a:t>
            </a:r>
            <a:r>
              <a:rPr sz="13000" b="1" spc="-975" dirty="0">
                <a:solidFill>
                  <a:srgbClr val="1B2020"/>
                </a:solidFill>
                <a:latin typeface="Arial"/>
                <a:cs typeface="Arial"/>
              </a:rPr>
              <a:t>A</a:t>
            </a:r>
            <a:r>
              <a:rPr sz="13000" b="1" spc="-980" dirty="0">
                <a:solidFill>
                  <a:srgbClr val="1B2020"/>
                </a:solidFill>
                <a:latin typeface="Arial"/>
                <a:cs typeface="Arial"/>
              </a:rPr>
              <a:t>G</a:t>
            </a:r>
            <a:r>
              <a:rPr sz="13000" b="1" spc="-1155" dirty="0">
                <a:solidFill>
                  <a:srgbClr val="1B2020"/>
                </a:solidFill>
                <a:latin typeface="Arial"/>
                <a:cs typeface="Arial"/>
              </a:rPr>
              <a:t>E</a:t>
            </a:r>
            <a:r>
              <a:rPr sz="13000" b="1" spc="-919" dirty="0">
                <a:solidFill>
                  <a:srgbClr val="1B2020"/>
                </a:solidFill>
                <a:latin typeface="Arial"/>
                <a:cs typeface="Arial"/>
              </a:rPr>
              <a:t>M</a:t>
            </a:r>
            <a:r>
              <a:rPr sz="13000" b="1" spc="-1155" dirty="0">
                <a:solidFill>
                  <a:srgbClr val="1B2020"/>
                </a:solidFill>
                <a:latin typeface="Arial"/>
                <a:cs typeface="Arial"/>
              </a:rPr>
              <a:t>E</a:t>
            </a:r>
            <a:r>
              <a:rPr sz="13000" b="1" spc="-960" dirty="0">
                <a:solidFill>
                  <a:srgbClr val="1B2020"/>
                </a:solidFill>
                <a:latin typeface="Arial"/>
                <a:cs typeface="Arial"/>
              </a:rPr>
              <a:t>N</a:t>
            </a:r>
            <a:r>
              <a:rPr sz="13000" b="1" spc="-260" dirty="0">
                <a:solidFill>
                  <a:srgbClr val="1B2020"/>
                </a:solidFill>
                <a:latin typeface="Arial"/>
                <a:cs typeface="Arial"/>
              </a:rPr>
              <a:t>T</a:t>
            </a:r>
            <a:endParaRPr sz="1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6485" y="3434422"/>
            <a:ext cx="595503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b="1" spc="-1305" dirty="0">
                <a:solidFill>
                  <a:srgbClr val="1B2020"/>
                </a:solidFill>
                <a:latin typeface="Arial"/>
                <a:cs typeface="Arial"/>
              </a:rPr>
              <a:t>S</a:t>
            </a:r>
            <a:r>
              <a:rPr sz="13000" b="1" spc="-1275" dirty="0">
                <a:solidFill>
                  <a:srgbClr val="1B2020"/>
                </a:solidFill>
                <a:latin typeface="Arial"/>
                <a:cs typeface="Arial"/>
              </a:rPr>
              <a:t>Y</a:t>
            </a:r>
            <a:r>
              <a:rPr sz="13000" b="1" spc="-1305" dirty="0">
                <a:solidFill>
                  <a:srgbClr val="1B2020"/>
                </a:solidFill>
                <a:latin typeface="Arial"/>
                <a:cs typeface="Arial"/>
              </a:rPr>
              <a:t>S</a:t>
            </a:r>
            <a:r>
              <a:rPr sz="13000" b="1" spc="-1280" dirty="0">
                <a:solidFill>
                  <a:srgbClr val="1B2020"/>
                </a:solidFill>
                <a:latin typeface="Arial"/>
                <a:cs typeface="Arial"/>
              </a:rPr>
              <a:t>T</a:t>
            </a:r>
            <a:r>
              <a:rPr sz="13000" b="1" spc="-1425" dirty="0">
                <a:solidFill>
                  <a:srgbClr val="1B2020"/>
                </a:solidFill>
                <a:latin typeface="Arial"/>
                <a:cs typeface="Arial"/>
              </a:rPr>
              <a:t>E</a:t>
            </a:r>
            <a:r>
              <a:rPr sz="13000" b="1" spc="-530" dirty="0">
                <a:solidFill>
                  <a:srgbClr val="1B2020"/>
                </a:solidFill>
                <a:latin typeface="Arial"/>
                <a:cs typeface="Arial"/>
              </a:rPr>
              <a:t>M</a:t>
            </a:r>
            <a:endParaRPr sz="1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1697" y="5441022"/>
            <a:ext cx="636460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-195" dirty="0">
                <a:solidFill>
                  <a:srgbClr val="1B2020"/>
                </a:solidFill>
                <a:latin typeface="Lucida Sans Unicode"/>
                <a:cs typeface="Lucida Sans Unicode"/>
              </a:rPr>
              <a:t>FUNDAMENTALS</a:t>
            </a:r>
            <a:r>
              <a:rPr sz="3450" spc="-26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3450" spc="-95" dirty="0">
                <a:solidFill>
                  <a:srgbClr val="1B2020"/>
                </a:solidFill>
                <a:latin typeface="Lucida Sans Unicode"/>
                <a:cs typeface="Lucida Sans Unicode"/>
              </a:rPr>
              <a:t>OF</a:t>
            </a:r>
            <a:r>
              <a:rPr sz="3450" spc="-26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34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DATABASES</a:t>
            </a:r>
            <a:endParaRPr sz="34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7509" y="6199668"/>
            <a:ext cx="4144866" cy="254428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33830">
              <a:lnSpc>
                <a:spcPct val="100000"/>
              </a:lnSpc>
              <a:spcBef>
                <a:spcPts val="640"/>
              </a:spcBef>
            </a:pPr>
            <a:r>
              <a:rPr lang="en-US" sz="2800" dirty="0">
                <a:latin typeface="Lucida Sans Unicode"/>
                <a:cs typeface="Lucida Sans Unicode"/>
              </a:rPr>
              <a:t>Name</a:t>
            </a:r>
          </a:p>
          <a:p>
            <a:pPr marL="1433830">
              <a:lnSpc>
                <a:spcPct val="100000"/>
              </a:lnSpc>
              <a:spcBef>
                <a:spcPts val="640"/>
              </a:spcBef>
            </a:pPr>
            <a:r>
              <a:rPr lang="en-US" sz="2800" dirty="0">
                <a:latin typeface="Lucida Sans Unicode"/>
                <a:cs typeface="Lucida Sans Unicode"/>
              </a:rPr>
              <a:t>Ahmed wael</a:t>
            </a:r>
          </a:p>
          <a:p>
            <a:pPr marL="1433830">
              <a:lnSpc>
                <a:spcPct val="100000"/>
              </a:lnSpc>
              <a:spcBef>
                <a:spcPts val="640"/>
              </a:spcBef>
            </a:pPr>
            <a:r>
              <a:rPr lang="en-US" sz="2800" dirty="0" err="1">
                <a:latin typeface="Lucida Sans Unicode"/>
                <a:cs typeface="Lucida Sans Unicode"/>
              </a:rPr>
              <a:t>Bishoy</a:t>
            </a:r>
            <a:r>
              <a:rPr lang="en-US" sz="2800" dirty="0">
                <a:latin typeface="Lucida Sans Unicode"/>
                <a:cs typeface="Lucida Sans Unicode"/>
              </a:rPr>
              <a:t> </a:t>
            </a:r>
            <a:r>
              <a:rPr lang="en-US" sz="2800" dirty="0" err="1">
                <a:latin typeface="Lucida Sans Unicode"/>
                <a:cs typeface="Lucida Sans Unicode"/>
              </a:rPr>
              <a:t>akram</a:t>
            </a:r>
            <a:endParaRPr lang="en-US" sz="2800" dirty="0">
              <a:latin typeface="Lucida Sans Unicode"/>
              <a:cs typeface="Lucida Sans Unicode"/>
            </a:endParaRPr>
          </a:p>
          <a:p>
            <a:pPr marL="1433830">
              <a:lnSpc>
                <a:spcPct val="100000"/>
              </a:lnSpc>
              <a:spcBef>
                <a:spcPts val="640"/>
              </a:spcBef>
            </a:pPr>
            <a:r>
              <a:rPr lang="en-US" sz="2800" dirty="0">
                <a:latin typeface="Lucida Sans Unicode"/>
                <a:cs typeface="Lucida Sans Unicode"/>
              </a:rPr>
              <a:t>Peter emad</a:t>
            </a:r>
          </a:p>
          <a:p>
            <a:pPr marL="1433830">
              <a:lnSpc>
                <a:spcPct val="100000"/>
              </a:lnSpc>
              <a:spcBef>
                <a:spcPts val="640"/>
              </a:spcBef>
            </a:pPr>
            <a:r>
              <a:rPr lang="en-US" sz="2800" dirty="0">
                <a:latin typeface="Lucida Sans Unicode"/>
                <a:cs typeface="Lucida Sans Unicode"/>
              </a:rPr>
              <a:t>Salma </a:t>
            </a:r>
            <a:r>
              <a:rPr lang="en-US" sz="2800" dirty="0" err="1">
                <a:latin typeface="Lucida Sans Unicode"/>
                <a:cs typeface="Lucida Sans Unicode"/>
              </a:rPr>
              <a:t>gaber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5626" y="6240344"/>
            <a:ext cx="1857375" cy="249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0405">
              <a:lnSpc>
                <a:spcPct val="116100"/>
              </a:lnSpc>
              <a:spcBef>
                <a:spcPts val="100"/>
              </a:spcBef>
            </a:pPr>
            <a:r>
              <a:rPr sz="2800" spc="-25" dirty="0">
                <a:solidFill>
                  <a:srgbClr val="1B2020"/>
                </a:solidFill>
                <a:latin typeface="Lucida Sans Unicode"/>
                <a:cs typeface="Lucida Sans Unicode"/>
              </a:rPr>
              <a:t>ID </a:t>
            </a:r>
            <a:r>
              <a:rPr sz="2800" spc="-185" dirty="0">
                <a:solidFill>
                  <a:srgbClr val="1B2020"/>
                </a:solidFill>
                <a:latin typeface="Lucida Sans Unicode"/>
                <a:cs typeface="Lucida Sans Unicode"/>
              </a:rPr>
              <a:t>22100</a:t>
            </a:r>
            <a:r>
              <a:rPr lang="en-US" sz="2800" spc="-185" dirty="0">
                <a:solidFill>
                  <a:srgbClr val="1B2020"/>
                </a:solidFill>
                <a:latin typeface="Lucida Sans Unicode"/>
                <a:cs typeface="Lucida Sans Unicode"/>
              </a:rPr>
              <a:t>1655</a:t>
            </a:r>
            <a:endParaRPr lang="en-EG" sz="2800" spc="-185" dirty="0">
              <a:solidFill>
                <a:srgbClr val="1B2020"/>
              </a:solidFill>
              <a:latin typeface="Lucida Sans Unicode"/>
              <a:cs typeface="Lucida Sans Unicode"/>
            </a:endParaRPr>
          </a:p>
          <a:p>
            <a:pPr marL="76835">
              <a:lnSpc>
                <a:spcPct val="100000"/>
              </a:lnSpc>
              <a:spcBef>
                <a:spcPts val="540"/>
              </a:spcBef>
            </a:pPr>
            <a:r>
              <a:rPr lang="en-EG" sz="2800" spc="-305" dirty="0">
                <a:solidFill>
                  <a:srgbClr val="1B2020"/>
                </a:solidFill>
                <a:latin typeface="Lucida Sans Unicode"/>
                <a:cs typeface="Lucida Sans Unicode"/>
              </a:rPr>
              <a:t>221001</a:t>
            </a:r>
            <a:r>
              <a:rPr lang="en-US" sz="2800" spc="-305" dirty="0">
                <a:solidFill>
                  <a:srgbClr val="1B2020"/>
                </a:solidFill>
                <a:latin typeface="Lucida Sans Unicode"/>
                <a:cs typeface="Lucida Sans Unicode"/>
              </a:rPr>
              <a:t>760</a:t>
            </a:r>
            <a:endParaRPr lang="en-EG" sz="2800" spc="-305" dirty="0">
              <a:solidFill>
                <a:srgbClr val="1B2020"/>
              </a:solidFill>
              <a:latin typeface="Lucida Sans Unicode"/>
              <a:cs typeface="Lucida Sans Unicode"/>
            </a:endParaRPr>
          </a:p>
          <a:p>
            <a:pPr marL="70485">
              <a:lnSpc>
                <a:spcPct val="100000"/>
              </a:lnSpc>
              <a:spcBef>
                <a:spcPts val="540"/>
              </a:spcBef>
            </a:pPr>
            <a:r>
              <a:rPr lang="en-EG" sz="2800" spc="-295" dirty="0">
                <a:solidFill>
                  <a:srgbClr val="1B2020"/>
                </a:solidFill>
                <a:latin typeface="Lucida Sans Unicode"/>
                <a:cs typeface="Lucida Sans Unicode"/>
              </a:rPr>
              <a:t>22100</a:t>
            </a:r>
            <a:r>
              <a:rPr lang="en-US" sz="2800" spc="-295" dirty="0">
                <a:solidFill>
                  <a:srgbClr val="1B2020"/>
                </a:solidFill>
                <a:latin typeface="Lucida Sans Unicode"/>
                <a:cs typeface="Lucida Sans Unicode"/>
              </a:rPr>
              <a:t>0484</a:t>
            </a:r>
          </a:p>
          <a:p>
            <a:pPr marL="70485">
              <a:lnSpc>
                <a:spcPct val="100000"/>
              </a:lnSpc>
              <a:spcBef>
                <a:spcPts val="540"/>
              </a:spcBef>
            </a:pPr>
            <a:r>
              <a:rPr lang="en-US" sz="2800" spc="-295" dirty="0">
                <a:solidFill>
                  <a:srgbClr val="1B2020"/>
                </a:solidFill>
                <a:latin typeface="Lucida Sans Unicode"/>
                <a:cs typeface="Lucida Sans Unicode"/>
              </a:rPr>
              <a:t>231000937</a:t>
            </a:r>
            <a:endParaRPr lang="en-EG" sz="2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6691" y="3459480"/>
            <a:ext cx="5714365" cy="4207562"/>
          </a:xfrm>
          <a:prstGeom prst="rect">
            <a:avLst/>
          </a:prstGeom>
        </p:spPr>
        <p:txBody>
          <a:bodyPr vert="horz" wrap="square" lIns="0" tIns="440690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3470"/>
              </a:spcBef>
            </a:pPr>
            <a:r>
              <a:rPr lang="en-US" sz="8150" b="1" spc="434" dirty="0">
                <a:solidFill>
                  <a:srgbClr val="1B2020"/>
                </a:solidFill>
                <a:latin typeface="Trebuchet MS"/>
                <a:cs typeface="Trebuchet MS"/>
              </a:rPr>
              <a:t>Project </a:t>
            </a:r>
            <a:r>
              <a:rPr sz="8150" b="1" spc="434" dirty="0" err="1">
                <a:solidFill>
                  <a:srgbClr val="1B2020"/>
                </a:solidFill>
                <a:latin typeface="Trebuchet MS"/>
                <a:cs typeface="Trebuchet MS"/>
              </a:rPr>
              <a:t>Overview</a:t>
            </a:r>
            <a:r>
              <a:rPr sz="8150" spc="180" dirty="0" err="1">
                <a:solidFill>
                  <a:srgbClr val="1B2020"/>
                </a:solidFill>
                <a:latin typeface="Lucida Sans Unicode"/>
                <a:cs typeface="Lucida Sans Unicode"/>
              </a:rPr>
              <a:t>purpose</a:t>
            </a:r>
            <a:endParaRPr sz="815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8999" y="1674723"/>
            <a:ext cx="123824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84345" y="1414811"/>
            <a:ext cx="6984365" cy="568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0355">
              <a:lnSpc>
                <a:spcPct val="112500"/>
              </a:lnSpc>
              <a:spcBef>
                <a:spcPts val="95"/>
              </a:spcBef>
            </a:pPr>
            <a:r>
              <a:rPr sz="3000" spc="95" dirty="0">
                <a:latin typeface="Arial MT"/>
                <a:cs typeface="Arial MT"/>
              </a:rPr>
              <a:t>The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210" dirty="0">
                <a:latin typeface="Arial MT"/>
                <a:cs typeface="Arial MT"/>
              </a:rPr>
              <a:t>Clinic</a:t>
            </a:r>
            <a:r>
              <a:rPr sz="3000" spc="340" dirty="0">
                <a:latin typeface="Arial MT"/>
                <a:cs typeface="Arial MT"/>
              </a:rPr>
              <a:t> </a:t>
            </a:r>
            <a:r>
              <a:rPr sz="3000" spc="229" dirty="0">
                <a:latin typeface="Arial MT"/>
                <a:cs typeface="Arial MT"/>
              </a:rPr>
              <a:t>Management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229" dirty="0">
                <a:latin typeface="Arial MT"/>
                <a:cs typeface="Arial MT"/>
              </a:rPr>
              <a:t>System</a:t>
            </a:r>
            <a:r>
              <a:rPr sz="3000" spc="340" dirty="0">
                <a:latin typeface="Arial MT"/>
                <a:cs typeface="Arial MT"/>
              </a:rPr>
              <a:t> </a:t>
            </a:r>
            <a:r>
              <a:rPr sz="3000" spc="90" dirty="0">
                <a:latin typeface="Arial MT"/>
                <a:cs typeface="Arial MT"/>
              </a:rPr>
              <a:t>is </a:t>
            </a:r>
            <a:r>
              <a:rPr sz="3000" spc="235" dirty="0">
                <a:latin typeface="Arial MT"/>
                <a:cs typeface="Arial MT"/>
              </a:rPr>
              <a:t>designed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310" dirty="0">
                <a:latin typeface="Arial MT"/>
                <a:cs typeface="Arial MT"/>
              </a:rPr>
              <a:t>to</a:t>
            </a:r>
            <a:r>
              <a:rPr sz="3000" spc="340" dirty="0">
                <a:latin typeface="Arial MT"/>
                <a:cs typeface="Arial MT"/>
              </a:rPr>
              <a:t> </a:t>
            </a:r>
            <a:r>
              <a:rPr sz="3000" spc="185" dirty="0">
                <a:latin typeface="Arial MT"/>
                <a:cs typeface="Arial MT"/>
              </a:rPr>
              <a:t>manage</a:t>
            </a:r>
            <a:r>
              <a:rPr sz="3000" spc="340" dirty="0">
                <a:latin typeface="Arial MT"/>
                <a:cs typeface="Arial MT"/>
              </a:rPr>
              <a:t> </a:t>
            </a:r>
            <a:r>
              <a:rPr sz="3000" spc="225" dirty="0">
                <a:latin typeface="Arial MT"/>
                <a:cs typeface="Arial MT"/>
              </a:rPr>
              <a:t>patients,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ct val="112500"/>
              </a:lnSpc>
            </a:pPr>
            <a:r>
              <a:rPr sz="3000" spc="260" dirty="0">
                <a:latin typeface="Arial MT"/>
                <a:cs typeface="Arial MT"/>
              </a:rPr>
              <a:t>appointments,</a:t>
            </a:r>
            <a:r>
              <a:rPr sz="3000" spc="355" dirty="0">
                <a:latin typeface="Arial MT"/>
                <a:cs typeface="Arial MT"/>
              </a:rPr>
              <a:t> </a:t>
            </a:r>
            <a:r>
              <a:rPr sz="3000" spc="190" dirty="0">
                <a:latin typeface="Arial MT"/>
                <a:cs typeface="Arial MT"/>
              </a:rPr>
              <a:t>clinics,</a:t>
            </a:r>
            <a:r>
              <a:rPr sz="3000" spc="360" dirty="0">
                <a:latin typeface="Arial MT"/>
                <a:cs typeface="Arial MT"/>
              </a:rPr>
              <a:t> </a:t>
            </a:r>
            <a:r>
              <a:rPr sz="3000" spc="250" dirty="0">
                <a:latin typeface="Arial MT"/>
                <a:cs typeface="Arial MT"/>
              </a:rPr>
              <a:t>doctors,</a:t>
            </a:r>
            <a:r>
              <a:rPr sz="3000" spc="360" dirty="0">
                <a:latin typeface="Arial MT"/>
                <a:cs typeface="Arial MT"/>
              </a:rPr>
              <a:t> </a:t>
            </a:r>
            <a:r>
              <a:rPr sz="3000" spc="170" dirty="0">
                <a:latin typeface="Arial MT"/>
                <a:cs typeface="Arial MT"/>
              </a:rPr>
              <a:t>and </a:t>
            </a:r>
            <a:r>
              <a:rPr sz="3000" spc="254" dirty="0">
                <a:latin typeface="Arial MT"/>
                <a:cs typeface="Arial MT"/>
              </a:rPr>
              <a:t>departments.</a:t>
            </a:r>
            <a:endParaRPr sz="3000">
              <a:latin typeface="Arial MT"/>
              <a:cs typeface="Arial MT"/>
            </a:endParaRPr>
          </a:p>
          <a:p>
            <a:pPr marL="12700" marR="1661795">
              <a:lnSpc>
                <a:spcPct val="112500"/>
              </a:lnSpc>
            </a:pPr>
            <a:r>
              <a:rPr sz="3000" spc="180" dirty="0">
                <a:latin typeface="Arial MT"/>
                <a:cs typeface="Arial MT"/>
              </a:rPr>
              <a:t>It</a:t>
            </a:r>
            <a:r>
              <a:rPr sz="3000" spc="330" dirty="0">
                <a:latin typeface="Arial MT"/>
                <a:cs typeface="Arial MT"/>
              </a:rPr>
              <a:t> </a:t>
            </a:r>
            <a:r>
              <a:rPr sz="3000" spc="240" dirty="0">
                <a:latin typeface="Arial MT"/>
                <a:cs typeface="Arial MT"/>
              </a:rPr>
              <a:t>simplifies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260" dirty="0">
                <a:latin typeface="Arial MT"/>
                <a:cs typeface="Arial MT"/>
              </a:rPr>
              <a:t>the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250" dirty="0">
                <a:latin typeface="Arial MT"/>
                <a:cs typeface="Arial MT"/>
              </a:rPr>
              <a:t>process</a:t>
            </a:r>
            <a:r>
              <a:rPr sz="3000" spc="330" dirty="0">
                <a:latin typeface="Arial MT"/>
                <a:cs typeface="Arial MT"/>
              </a:rPr>
              <a:t> </a:t>
            </a:r>
            <a:r>
              <a:rPr sz="3000" spc="200" dirty="0">
                <a:latin typeface="Arial MT"/>
                <a:cs typeface="Arial MT"/>
              </a:rPr>
              <a:t>of </a:t>
            </a:r>
            <a:r>
              <a:rPr sz="3000" spc="195" dirty="0">
                <a:latin typeface="Arial MT"/>
                <a:cs typeface="Arial MT"/>
              </a:rPr>
              <a:t>scheduling,</a:t>
            </a:r>
            <a:r>
              <a:rPr sz="3000" spc="340" dirty="0">
                <a:latin typeface="Arial MT"/>
                <a:cs typeface="Arial MT"/>
              </a:rPr>
              <a:t> </a:t>
            </a:r>
            <a:r>
              <a:rPr sz="3000" spc="245" dirty="0">
                <a:latin typeface="Arial MT"/>
                <a:cs typeface="Arial MT"/>
              </a:rPr>
              <a:t>storing</a:t>
            </a:r>
            <a:r>
              <a:rPr sz="3000" spc="345" dirty="0">
                <a:latin typeface="Arial MT"/>
                <a:cs typeface="Arial MT"/>
              </a:rPr>
              <a:t> </a:t>
            </a:r>
            <a:r>
              <a:rPr sz="3000" spc="285" dirty="0">
                <a:latin typeface="Arial MT"/>
                <a:cs typeface="Arial MT"/>
              </a:rPr>
              <a:t>patient</a:t>
            </a:r>
            <a:endParaRPr sz="3000">
              <a:latin typeface="Arial MT"/>
              <a:cs typeface="Arial MT"/>
            </a:endParaRPr>
          </a:p>
          <a:p>
            <a:pPr marL="12700" marR="316230">
              <a:lnSpc>
                <a:spcPct val="112500"/>
              </a:lnSpc>
            </a:pPr>
            <a:r>
              <a:rPr sz="3000" spc="235" dirty="0">
                <a:latin typeface="Arial MT"/>
                <a:cs typeface="Arial MT"/>
              </a:rPr>
              <a:t>information,</a:t>
            </a:r>
            <a:r>
              <a:rPr sz="3000" spc="340" dirty="0">
                <a:latin typeface="Arial MT"/>
                <a:cs typeface="Arial MT"/>
              </a:rPr>
              <a:t> </a:t>
            </a:r>
            <a:r>
              <a:rPr sz="3000" spc="195" dirty="0">
                <a:latin typeface="Arial MT"/>
                <a:cs typeface="Arial MT"/>
              </a:rPr>
              <a:t>and</a:t>
            </a:r>
            <a:r>
              <a:rPr sz="3000" spc="345" dirty="0">
                <a:latin typeface="Arial MT"/>
                <a:cs typeface="Arial MT"/>
              </a:rPr>
              <a:t> </a:t>
            </a:r>
            <a:r>
              <a:rPr sz="3000" spc="245" dirty="0">
                <a:latin typeface="Arial MT"/>
                <a:cs typeface="Arial MT"/>
              </a:rPr>
              <a:t>tracking</a:t>
            </a:r>
            <a:r>
              <a:rPr sz="3000" spc="345" dirty="0">
                <a:latin typeface="Arial MT"/>
                <a:cs typeface="Arial MT"/>
              </a:rPr>
              <a:t> </a:t>
            </a:r>
            <a:r>
              <a:rPr sz="3000" spc="240" dirty="0">
                <a:latin typeface="Arial MT"/>
                <a:cs typeface="Arial MT"/>
              </a:rPr>
              <a:t>medical </a:t>
            </a:r>
            <a:r>
              <a:rPr sz="3000" spc="215" dirty="0">
                <a:latin typeface="Arial MT"/>
                <a:cs typeface="Arial MT"/>
              </a:rPr>
              <a:t>history.</a:t>
            </a:r>
            <a:endParaRPr sz="3000">
              <a:latin typeface="Arial MT"/>
              <a:cs typeface="Arial MT"/>
            </a:endParaRPr>
          </a:p>
          <a:p>
            <a:pPr marL="12700" marR="918210">
              <a:lnSpc>
                <a:spcPct val="112500"/>
              </a:lnSpc>
            </a:pPr>
            <a:r>
              <a:rPr sz="3000" spc="195" dirty="0">
                <a:latin typeface="Arial MT"/>
                <a:cs typeface="Arial MT"/>
              </a:rPr>
              <a:t>Core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245" dirty="0">
                <a:latin typeface="Arial MT"/>
                <a:cs typeface="Arial MT"/>
              </a:rPr>
              <a:t>modules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204" dirty="0">
                <a:latin typeface="Arial MT"/>
                <a:cs typeface="Arial MT"/>
              </a:rPr>
              <a:t>include:</a:t>
            </a:r>
            <a:r>
              <a:rPr sz="3000" spc="335" dirty="0">
                <a:latin typeface="Arial MT"/>
                <a:cs typeface="Arial MT"/>
              </a:rPr>
              <a:t> </a:t>
            </a:r>
            <a:r>
              <a:rPr sz="3000" spc="170" dirty="0">
                <a:latin typeface="Arial MT"/>
                <a:cs typeface="Arial MT"/>
              </a:rPr>
              <a:t>Patient, </a:t>
            </a:r>
            <a:r>
              <a:rPr sz="3000" spc="270" dirty="0">
                <a:latin typeface="Arial MT"/>
                <a:cs typeface="Arial MT"/>
              </a:rPr>
              <a:t>Appointment,</a:t>
            </a:r>
            <a:r>
              <a:rPr sz="3000" spc="360" dirty="0">
                <a:latin typeface="Arial MT"/>
                <a:cs typeface="Arial MT"/>
              </a:rPr>
              <a:t> </a:t>
            </a:r>
            <a:r>
              <a:rPr sz="3000" spc="220" dirty="0">
                <a:latin typeface="Arial MT"/>
                <a:cs typeface="Arial MT"/>
              </a:rPr>
              <a:t>Doctor,</a:t>
            </a:r>
            <a:r>
              <a:rPr sz="3000" spc="365" dirty="0">
                <a:latin typeface="Arial MT"/>
                <a:cs typeface="Arial MT"/>
              </a:rPr>
              <a:t> </a:t>
            </a:r>
            <a:r>
              <a:rPr sz="3000" spc="150" dirty="0">
                <a:latin typeface="Arial MT"/>
                <a:cs typeface="Arial MT"/>
              </a:rPr>
              <a:t>Clinic,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000" spc="240" dirty="0">
                <a:latin typeface="Arial MT"/>
                <a:cs typeface="Arial MT"/>
              </a:rPr>
              <a:t>Department.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8999" y="3732122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8999" y="5789522"/>
            <a:ext cx="123824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42" y="2747491"/>
            <a:ext cx="8734424" cy="67541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594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200" spc="65" dirty="0"/>
              <a:t>ER</a:t>
            </a:r>
            <a:r>
              <a:rPr sz="7200" spc="-835" dirty="0"/>
              <a:t> </a:t>
            </a:r>
            <a:r>
              <a:rPr sz="7200" spc="990" dirty="0" err="1"/>
              <a:t>Diagra</a:t>
            </a:r>
            <a:r>
              <a:rPr lang="en-GB" sz="7200" spc="990" dirty="0"/>
              <a:t>m</a:t>
            </a:r>
            <a:endParaRPr sz="72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7327" y="3830050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53600" y="3359683"/>
            <a:ext cx="8124824" cy="3605731"/>
          </a:xfrm>
          <a:prstGeom prst="rect">
            <a:avLst/>
          </a:prstGeom>
          <a:ln>
            <a:solidFill>
              <a:schemeClr val="tx1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50000"/>
              </a:lnSpc>
              <a:spcBef>
                <a:spcPts val="100"/>
              </a:spcBef>
            </a:pPr>
            <a:r>
              <a:rPr sz="3200" b="1" spc="100" dirty="0">
                <a:solidFill>
                  <a:srgbClr val="1B2020"/>
                </a:solidFill>
                <a:latin typeface="Tahoma"/>
                <a:cs typeface="Tahoma"/>
              </a:rPr>
              <a:t>One</a:t>
            </a:r>
            <a:r>
              <a:rPr sz="3200" b="1" spc="-9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50" dirty="0">
                <a:solidFill>
                  <a:srgbClr val="1B2020"/>
                </a:solidFill>
                <a:latin typeface="Tahoma"/>
                <a:cs typeface="Tahoma"/>
              </a:rPr>
              <a:t>Department</a:t>
            </a:r>
            <a:r>
              <a:rPr sz="3200" b="1" spc="-9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has</a:t>
            </a:r>
            <a:r>
              <a:rPr sz="3200" b="1" spc="-9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many</a:t>
            </a:r>
            <a:r>
              <a:rPr sz="3200" b="1" spc="-9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1B2020"/>
                </a:solidFill>
                <a:latin typeface="Tahoma"/>
                <a:cs typeface="Tahoma"/>
              </a:rPr>
              <a:t>Clinics </a:t>
            </a:r>
            <a:r>
              <a:rPr sz="3200" b="1" spc="100" dirty="0">
                <a:solidFill>
                  <a:srgbClr val="1B2020"/>
                </a:solidFill>
                <a:latin typeface="Tahoma"/>
                <a:cs typeface="Tahoma"/>
              </a:rPr>
              <a:t>One</a:t>
            </a:r>
            <a:r>
              <a:rPr sz="3200" b="1" spc="-9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50" dirty="0">
                <a:solidFill>
                  <a:srgbClr val="1B2020"/>
                </a:solidFill>
                <a:latin typeface="Tahoma"/>
                <a:cs typeface="Tahoma"/>
              </a:rPr>
              <a:t>Department</a:t>
            </a:r>
            <a:r>
              <a:rPr sz="3200" b="1" spc="-9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has</a:t>
            </a:r>
            <a:r>
              <a:rPr sz="3200" b="1" spc="-9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many</a:t>
            </a:r>
            <a:r>
              <a:rPr sz="3200" b="1" spc="-9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45" dirty="0">
                <a:solidFill>
                  <a:srgbClr val="1B2020"/>
                </a:solidFill>
                <a:latin typeface="Tahoma"/>
                <a:cs typeface="Tahoma"/>
              </a:rPr>
              <a:t>Doctors </a:t>
            </a:r>
            <a:r>
              <a:rPr sz="3200" b="1" spc="100" dirty="0">
                <a:solidFill>
                  <a:srgbClr val="1B2020"/>
                </a:solidFill>
                <a:latin typeface="Tahoma"/>
                <a:cs typeface="Tahoma"/>
              </a:rPr>
              <a:t>One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Clinic</a:t>
            </a:r>
            <a:r>
              <a:rPr sz="3200" b="1" spc="-5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belongs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to</a:t>
            </a:r>
            <a:r>
              <a:rPr sz="3200" b="1" spc="-5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85" dirty="0">
                <a:solidFill>
                  <a:srgbClr val="1B2020"/>
                </a:solidFill>
                <a:latin typeface="Tahoma"/>
                <a:cs typeface="Tahoma"/>
              </a:rPr>
              <a:t>one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40" dirty="0">
                <a:solidFill>
                  <a:srgbClr val="1B2020"/>
                </a:solidFill>
                <a:latin typeface="Tahoma"/>
                <a:cs typeface="Tahoma"/>
              </a:rPr>
              <a:t>Department </a:t>
            </a:r>
            <a:r>
              <a:rPr sz="3200" b="1" spc="100" dirty="0">
                <a:solidFill>
                  <a:srgbClr val="1B2020"/>
                </a:solidFill>
                <a:latin typeface="Tahoma"/>
                <a:cs typeface="Tahoma"/>
              </a:rPr>
              <a:t>One</a:t>
            </a:r>
            <a:r>
              <a:rPr sz="3200" b="1" spc="-10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60" dirty="0">
                <a:solidFill>
                  <a:srgbClr val="1B2020"/>
                </a:solidFill>
                <a:latin typeface="Tahoma"/>
                <a:cs typeface="Tahoma"/>
              </a:rPr>
              <a:t>Doctor</a:t>
            </a:r>
            <a:r>
              <a:rPr sz="3200" b="1" spc="-10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has</a:t>
            </a:r>
            <a:r>
              <a:rPr sz="3200" b="1" spc="-9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many</a:t>
            </a:r>
            <a:r>
              <a:rPr sz="3200" b="1" spc="-10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45" dirty="0">
                <a:solidFill>
                  <a:srgbClr val="1B2020"/>
                </a:solidFill>
                <a:latin typeface="Tahoma"/>
                <a:cs typeface="Tahoma"/>
              </a:rPr>
              <a:t>Appointments </a:t>
            </a:r>
            <a:r>
              <a:rPr sz="3200" b="1" spc="100" dirty="0">
                <a:solidFill>
                  <a:srgbClr val="1B2020"/>
                </a:solidFill>
                <a:latin typeface="Tahoma"/>
                <a:cs typeface="Tahoma"/>
              </a:rPr>
              <a:t>One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Patient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has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1B2020"/>
                </a:solidFill>
                <a:latin typeface="Tahoma"/>
                <a:cs typeface="Tahoma"/>
              </a:rPr>
              <a:t>many</a:t>
            </a:r>
            <a:r>
              <a:rPr sz="3200" b="1" spc="-5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3200" b="1" spc="45" dirty="0">
                <a:solidFill>
                  <a:srgbClr val="1B2020"/>
                </a:solidFill>
                <a:latin typeface="Tahoma"/>
                <a:cs typeface="Tahoma"/>
              </a:rPr>
              <a:t>Appointments</a:t>
            </a:r>
            <a:endParaRPr sz="3200" b="1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2100" y="4457700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7327" y="5184362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82100" y="5893215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63050" y="6619877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757"/>
          </a:xfrm>
          <a:prstGeom prst="rect">
            <a:avLst/>
          </a:prstGeom>
        </p:spPr>
        <p:txBody>
          <a:bodyPr vert="horz" wrap="square" lIns="0" tIns="105068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20"/>
              </a:spcBef>
            </a:pPr>
            <a:r>
              <a:rPr lang="en-GB" sz="6600" b="1" spc="350" dirty="0"/>
              <a:t>T</a:t>
            </a:r>
            <a:r>
              <a:rPr sz="6600" b="1" spc="350" dirty="0"/>
              <a:t>he</a:t>
            </a:r>
            <a:r>
              <a:rPr lang="en-GB" sz="6600" b="1" spc="350" dirty="0"/>
              <a:t> </a:t>
            </a:r>
            <a:r>
              <a:rPr sz="6600" b="1" spc="-745" dirty="0"/>
              <a:t> </a:t>
            </a:r>
            <a:r>
              <a:rPr sz="6600" b="1" spc="940" dirty="0"/>
              <a:t>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3647B-16C8-E69D-C362-79BBF109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98" y="0"/>
            <a:ext cx="859666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91" y="1133612"/>
            <a:ext cx="9719945" cy="566420"/>
          </a:xfrm>
          <a:custGeom>
            <a:avLst/>
            <a:gdLst/>
            <a:ahLst/>
            <a:cxnLst/>
            <a:rect l="l" t="t" r="r" b="b"/>
            <a:pathLst>
              <a:path w="9719945" h="566419">
                <a:moveTo>
                  <a:pt x="9436286" y="566296"/>
                </a:moveTo>
                <a:lnTo>
                  <a:pt x="283148" y="566296"/>
                </a:lnTo>
                <a:lnTo>
                  <a:pt x="227650" y="560805"/>
                </a:lnTo>
                <a:lnTo>
                  <a:pt x="174792" y="544743"/>
                </a:lnTo>
                <a:lnTo>
                  <a:pt x="126057" y="518724"/>
                </a:lnTo>
                <a:lnTo>
                  <a:pt x="82932" y="483364"/>
                </a:lnTo>
                <a:lnTo>
                  <a:pt x="47572" y="440239"/>
                </a:lnTo>
                <a:lnTo>
                  <a:pt x="21553" y="391504"/>
                </a:lnTo>
                <a:lnTo>
                  <a:pt x="5490" y="338645"/>
                </a:lnTo>
                <a:lnTo>
                  <a:pt x="0" y="283148"/>
                </a:lnTo>
                <a:lnTo>
                  <a:pt x="5490" y="227650"/>
                </a:lnTo>
                <a:lnTo>
                  <a:pt x="21553" y="174792"/>
                </a:lnTo>
                <a:lnTo>
                  <a:pt x="47572" y="126057"/>
                </a:lnTo>
                <a:lnTo>
                  <a:pt x="82932" y="82932"/>
                </a:lnTo>
                <a:lnTo>
                  <a:pt x="126057" y="47572"/>
                </a:lnTo>
                <a:lnTo>
                  <a:pt x="174792" y="21553"/>
                </a:lnTo>
                <a:lnTo>
                  <a:pt x="227650" y="5490"/>
                </a:lnTo>
                <a:lnTo>
                  <a:pt x="283148" y="0"/>
                </a:lnTo>
                <a:lnTo>
                  <a:pt x="9436286" y="0"/>
                </a:lnTo>
                <a:lnTo>
                  <a:pt x="9491784" y="5490"/>
                </a:lnTo>
                <a:lnTo>
                  <a:pt x="9544643" y="21553"/>
                </a:lnTo>
                <a:lnTo>
                  <a:pt x="9593377" y="47572"/>
                </a:lnTo>
                <a:lnTo>
                  <a:pt x="9636502" y="82932"/>
                </a:lnTo>
                <a:lnTo>
                  <a:pt x="9671862" y="126057"/>
                </a:lnTo>
                <a:lnTo>
                  <a:pt x="9697881" y="174792"/>
                </a:lnTo>
                <a:lnTo>
                  <a:pt x="9713943" y="227650"/>
                </a:lnTo>
                <a:lnTo>
                  <a:pt x="9719434" y="283148"/>
                </a:lnTo>
                <a:lnTo>
                  <a:pt x="9713943" y="338645"/>
                </a:lnTo>
                <a:lnTo>
                  <a:pt x="9697881" y="391504"/>
                </a:lnTo>
                <a:lnTo>
                  <a:pt x="9671862" y="440239"/>
                </a:lnTo>
                <a:lnTo>
                  <a:pt x="9636502" y="483364"/>
                </a:lnTo>
                <a:lnTo>
                  <a:pt x="9593377" y="518724"/>
                </a:lnTo>
                <a:lnTo>
                  <a:pt x="9544643" y="544743"/>
                </a:lnTo>
                <a:lnTo>
                  <a:pt x="9491784" y="560805"/>
                </a:lnTo>
                <a:lnTo>
                  <a:pt x="9436286" y="566296"/>
                </a:lnTo>
                <a:close/>
              </a:path>
            </a:pathLst>
          </a:custGeom>
          <a:solidFill>
            <a:srgbClr val="AAD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118920"/>
            <a:ext cx="9719945" cy="622935"/>
          </a:xfrm>
          <a:custGeom>
            <a:avLst/>
            <a:gdLst/>
            <a:ahLst/>
            <a:cxnLst/>
            <a:rect l="l" t="t" r="r" b="b"/>
            <a:pathLst>
              <a:path w="9719945" h="622934">
                <a:moveTo>
                  <a:pt x="9408098" y="622672"/>
                </a:moveTo>
                <a:lnTo>
                  <a:pt x="311336" y="622672"/>
                </a:lnTo>
                <a:lnTo>
                  <a:pt x="265329" y="619297"/>
                </a:lnTo>
                <a:lnTo>
                  <a:pt x="221418" y="609491"/>
                </a:lnTo>
                <a:lnTo>
                  <a:pt x="180084" y="593736"/>
                </a:lnTo>
                <a:lnTo>
                  <a:pt x="141810" y="572514"/>
                </a:lnTo>
                <a:lnTo>
                  <a:pt x="107076" y="546307"/>
                </a:lnTo>
                <a:lnTo>
                  <a:pt x="76365" y="515595"/>
                </a:lnTo>
                <a:lnTo>
                  <a:pt x="50158" y="480862"/>
                </a:lnTo>
                <a:lnTo>
                  <a:pt x="28936" y="442587"/>
                </a:lnTo>
                <a:lnTo>
                  <a:pt x="13181" y="401254"/>
                </a:lnTo>
                <a:lnTo>
                  <a:pt x="3375" y="357343"/>
                </a:lnTo>
                <a:lnTo>
                  <a:pt x="0" y="311336"/>
                </a:lnTo>
                <a:lnTo>
                  <a:pt x="3375" y="265329"/>
                </a:lnTo>
                <a:lnTo>
                  <a:pt x="13181" y="221418"/>
                </a:lnTo>
                <a:lnTo>
                  <a:pt x="28936" y="180084"/>
                </a:lnTo>
                <a:lnTo>
                  <a:pt x="50158" y="141810"/>
                </a:lnTo>
                <a:lnTo>
                  <a:pt x="76365" y="107076"/>
                </a:lnTo>
                <a:lnTo>
                  <a:pt x="107076" y="76365"/>
                </a:lnTo>
                <a:lnTo>
                  <a:pt x="141810" y="50158"/>
                </a:lnTo>
                <a:lnTo>
                  <a:pt x="180084" y="28936"/>
                </a:lnTo>
                <a:lnTo>
                  <a:pt x="221418" y="13181"/>
                </a:lnTo>
                <a:lnTo>
                  <a:pt x="265329" y="3375"/>
                </a:lnTo>
                <a:lnTo>
                  <a:pt x="311336" y="0"/>
                </a:lnTo>
                <a:lnTo>
                  <a:pt x="9408098" y="0"/>
                </a:lnTo>
                <a:lnTo>
                  <a:pt x="9454105" y="3375"/>
                </a:lnTo>
                <a:lnTo>
                  <a:pt x="9498016" y="13181"/>
                </a:lnTo>
                <a:lnTo>
                  <a:pt x="9539349" y="28936"/>
                </a:lnTo>
                <a:lnTo>
                  <a:pt x="9577623" y="50158"/>
                </a:lnTo>
                <a:lnTo>
                  <a:pt x="9612357" y="76365"/>
                </a:lnTo>
                <a:lnTo>
                  <a:pt x="9643068" y="107076"/>
                </a:lnTo>
                <a:lnTo>
                  <a:pt x="9669276" y="141810"/>
                </a:lnTo>
                <a:lnTo>
                  <a:pt x="9690498" y="180084"/>
                </a:lnTo>
                <a:lnTo>
                  <a:pt x="9706252" y="221418"/>
                </a:lnTo>
                <a:lnTo>
                  <a:pt x="9716058" y="265329"/>
                </a:lnTo>
                <a:lnTo>
                  <a:pt x="9719434" y="311336"/>
                </a:lnTo>
                <a:lnTo>
                  <a:pt x="9716058" y="357343"/>
                </a:lnTo>
                <a:lnTo>
                  <a:pt x="9706252" y="401254"/>
                </a:lnTo>
                <a:lnTo>
                  <a:pt x="9690498" y="442587"/>
                </a:lnTo>
                <a:lnTo>
                  <a:pt x="9669276" y="480862"/>
                </a:lnTo>
                <a:lnTo>
                  <a:pt x="9643068" y="515595"/>
                </a:lnTo>
                <a:lnTo>
                  <a:pt x="9612357" y="546307"/>
                </a:lnTo>
                <a:lnTo>
                  <a:pt x="9577623" y="572514"/>
                </a:lnTo>
                <a:lnTo>
                  <a:pt x="9539349" y="593736"/>
                </a:lnTo>
                <a:lnTo>
                  <a:pt x="9498016" y="609491"/>
                </a:lnTo>
                <a:lnTo>
                  <a:pt x="9454105" y="619297"/>
                </a:lnTo>
                <a:lnTo>
                  <a:pt x="9408098" y="622672"/>
                </a:lnTo>
                <a:close/>
              </a:path>
            </a:pathLst>
          </a:custGeom>
          <a:solidFill>
            <a:srgbClr val="AAD6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1757548"/>
            <a:ext cx="13000355" cy="2961640"/>
            <a:chOff x="0" y="1757548"/>
            <a:chExt cx="13000355" cy="2961640"/>
          </a:xfrm>
        </p:grpSpPr>
        <p:sp>
          <p:nvSpPr>
            <p:cNvPr id="5" name="object 5"/>
            <p:cNvSpPr/>
            <p:nvPr/>
          </p:nvSpPr>
          <p:spPr>
            <a:xfrm>
              <a:off x="0" y="4038617"/>
              <a:ext cx="7856855" cy="680085"/>
            </a:xfrm>
            <a:custGeom>
              <a:avLst/>
              <a:gdLst/>
              <a:ahLst/>
              <a:cxnLst/>
              <a:rect l="l" t="t" r="r" b="b"/>
              <a:pathLst>
                <a:path w="7856855" h="680085">
                  <a:moveTo>
                    <a:pt x="7516235" y="680002"/>
                  </a:moveTo>
                  <a:lnTo>
                    <a:pt x="340001" y="680002"/>
                  </a:lnTo>
                  <a:lnTo>
                    <a:pt x="293865" y="676898"/>
                  </a:lnTo>
                  <a:lnTo>
                    <a:pt x="249615" y="667857"/>
                  </a:lnTo>
                  <a:lnTo>
                    <a:pt x="207657" y="653283"/>
                  </a:lnTo>
                  <a:lnTo>
                    <a:pt x="168396" y="633582"/>
                  </a:lnTo>
                  <a:lnTo>
                    <a:pt x="132236" y="609158"/>
                  </a:lnTo>
                  <a:lnTo>
                    <a:pt x="99584" y="580418"/>
                  </a:lnTo>
                  <a:lnTo>
                    <a:pt x="70843" y="547765"/>
                  </a:lnTo>
                  <a:lnTo>
                    <a:pt x="46420" y="511606"/>
                  </a:lnTo>
                  <a:lnTo>
                    <a:pt x="26718" y="472345"/>
                  </a:lnTo>
                  <a:lnTo>
                    <a:pt x="12145" y="430386"/>
                  </a:lnTo>
                  <a:lnTo>
                    <a:pt x="3103" y="386137"/>
                  </a:lnTo>
                  <a:lnTo>
                    <a:pt x="0" y="340001"/>
                  </a:lnTo>
                  <a:lnTo>
                    <a:pt x="3103" y="293865"/>
                  </a:lnTo>
                  <a:lnTo>
                    <a:pt x="12145" y="249615"/>
                  </a:lnTo>
                  <a:lnTo>
                    <a:pt x="26718" y="207657"/>
                  </a:lnTo>
                  <a:lnTo>
                    <a:pt x="46420" y="168396"/>
                  </a:lnTo>
                  <a:lnTo>
                    <a:pt x="70843" y="132236"/>
                  </a:lnTo>
                  <a:lnTo>
                    <a:pt x="99584" y="99584"/>
                  </a:lnTo>
                  <a:lnTo>
                    <a:pt x="132236" y="70843"/>
                  </a:lnTo>
                  <a:lnTo>
                    <a:pt x="168396" y="46420"/>
                  </a:lnTo>
                  <a:lnTo>
                    <a:pt x="207657" y="26718"/>
                  </a:lnTo>
                  <a:lnTo>
                    <a:pt x="249615" y="12145"/>
                  </a:lnTo>
                  <a:lnTo>
                    <a:pt x="293865" y="3103"/>
                  </a:lnTo>
                  <a:lnTo>
                    <a:pt x="340001" y="0"/>
                  </a:lnTo>
                  <a:lnTo>
                    <a:pt x="7516235" y="0"/>
                  </a:lnTo>
                  <a:lnTo>
                    <a:pt x="7562371" y="3103"/>
                  </a:lnTo>
                  <a:lnTo>
                    <a:pt x="7606621" y="12145"/>
                  </a:lnTo>
                  <a:lnTo>
                    <a:pt x="7648579" y="26718"/>
                  </a:lnTo>
                  <a:lnTo>
                    <a:pt x="7687840" y="46420"/>
                  </a:lnTo>
                  <a:lnTo>
                    <a:pt x="7724000" y="70843"/>
                  </a:lnTo>
                  <a:lnTo>
                    <a:pt x="7756652" y="99584"/>
                  </a:lnTo>
                  <a:lnTo>
                    <a:pt x="7785393" y="132236"/>
                  </a:lnTo>
                  <a:lnTo>
                    <a:pt x="7809816" y="168396"/>
                  </a:lnTo>
                  <a:lnTo>
                    <a:pt x="7829517" y="207657"/>
                  </a:lnTo>
                  <a:lnTo>
                    <a:pt x="7844091" y="249615"/>
                  </a:lnTo>
                  <a:lnTo>
                    <a:pt x="7853132" y="293865"/>
                  </a:lnTo>
                  <a:lnTo>
                    <a:pt x="7856236" y="340001"/>
                  </a:lnTo>
                  <a:lnTo>
                    <a:pt x="7853132" y="386137"/>
                  </a:lnTo>
                  <a:lnTo>
                    <a:pt x="7844091" y="430386"/>
                  </a:lnTo>
                  <a:lnTo>
                    <a:pt x="7829517" y="472345"/>
                  </a:lnTo>
                  <a:lnTo>
                    <a:pt x="7809816" y="511606"/>
                  </a:lnTo>
                  <a:lnTo>
                    <a:pt x="7785393" y="547765"/>
                  </a:lnTo>
                  <a:lnTo>
                    <a:pt x="7756652" y="580418"/>
                  </a:lnTo>
                  <a:lnTo>
                    <a:pt x="7724000" y="609158"/>
                  </a:lnTo>
                  <a:lnTo>
                    <a:pt x="7687840" y="633582"/>
                  </a:lnTo>
                  <a:lnTo>
                    <a:pt x="7648579" y="653283"/>
                  </a:lnTo>
                  <a:lnTo>
                    <a:pt x="7606621" y="667857"/>
                  </a:lnTo>
                  <a:lnTo>
                    <a:pt x="7562371" y="676898"/>
                  </a:lnTo>
                  <a:lnTo>
                    <a:pt x="7516235" y="680002"/>
                  </a:lnTo>
                  <a:close/>
                </a:path>
              </a:pathLst>
            </a:custGeom>
            <a:solidFill>
              <a:srgbClr val="AAD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7970" y="1757548"/>
              <a:ext cx="6851864" cy="227647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1424" y="4981934"/>
            <a:ext cx="8982074" cy="2228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7376" y="7895190"/>
            <a:ext cx="8975206" cy="2009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68891" y="-148552"/>
            <a:ext cx="10006965" cy="237180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650" spc="735" dirty="0"/>
              <a:t>Sample</a:t>
            </a:r>
            <a:r>
              <a:rPr sz="7650" spc="-660" dirty="0"/>
              <a:t> </a:t>
            </a:r>
            <a:r>
              <a:rPr sz="7650" spc="254" dirty="0"/>
              <a:t>SQL</a:t>
            </a:r>
            <a:r>
              <a:rPr sz="7650" spc="-655" dirty="0"/>
              <a:t> </a:t>
            </a:r>
            <a:r>
              <a:rPr sz="7650" spc="385" dirty="0"/>
              <a:t>Queries</a:t>
            </a:r>
            <a:endParaRPr sz="7650"/>
          </a:p>
        </p:txBody>
      </p:sp>
      <p:sp>
        <p:nvSpPr>
          <p:cNvPr id="10" name="object 10"/>
          <p:cNvSpPr txBox="1"/>
          <p:nvPr/>
        </p:nvSpPr>
        <p:spPr>
          <a:xfrm>
            <a:off x="310581" y="1097600"/>
            <a:ext cx="919480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75" dirty="0">
                <a:solidFill>
                  <a:srgbClr val="1B2020"/>
                </a:solidFill>
                <a:latin typeface="Lucida Sans Unicode"/>
                <a:cs typeface="Lucida Sans Unicode"/>
              </a:rPr>
              <a:t>List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60" dirty="0">
                <a:solidFill>
                  <a:srgbClr val="1B2020"/>
                </a:solidFill>
                <a:latin typeface="Lucida Sans Unicode"/>
                <a:cs typeface="Lucida Sans Unicode"/>
              </a:rPr>
              <a:t>the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180" dirty="0">
                <a:solidFill>
                  <a:srgbClr val="1B2020"/>
                </a:solidFill>
                <a:latin typeface="Lucida Sans Unicode"/>
                <a:cs typeface="Lucida Sans Unicode"/>
              </a:rPr>
              <a:t>name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of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60" dirty="0">
                <a:solidFill>
                  <a:srgbClr val="1B2020"/>
                </a:solidFill>
                <a:latin typeface="Lucida Sans Unicode"/>
                <a:cs typeface="Lucida Sans Unicode"/>
              </a:rPr>
              <a:t>patients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90" dirty="0">
                <a:solidFill>
                  <a:srgbClr val="1B2020"/>
                </a:solidFill>
                <a:latin typeface="Lucida Sans Unicode"/>
                <a:cs typeface="Lucida Sans Unicode"/>
              </a:rPr>
              <a:t>diagnosed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with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55" dirty="0">
                <a:solidFill>
                  <a:srgbClr val="1B2020"/>
                </a:solidFill>
                <a:latin typeface="Lucida Sans Unicode"/>
                <a:cs typeface="Lucida Sans Unicode"/>
              </a:rPr>
              <a:t>fatty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liver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in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60" dirty="0">
                <a:solidFill>
                  <a:srgbClr val="1B2020"/>
                </a:solidFill>
                <a:latin typeface="Lucida Sans Unicode"/>
                <a:cs typeface="Lucida Sans Unicode"/>
              </a:rPr>
              <a:t>the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50" dirty="0">
                <a:solidFill>
                  <a:srgbClr val="1B2020"/>
                </a:solidFill>
                <a:latin typeface="Lucida Sans Unicode"/>
                <a:cs typeface="Lucida Sans Unicode"/>
              </a:rPr>
              <a:t>last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40" dirty="0">
                <a:solidFill>
                  <a:srgbClr val="1B2020"/>
                </a:solidFill>
                <a:latin typeface="Lucida Sans Unicode"/>
                <a:cs typeface="Lucida Sans Unicode"/>
              </a:rPr>
              <a:t>year: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739" y="4059755"/>
            <a:ext cx="535114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75" dirty="0">
                <a:solidFill>
                  <a:srgbClr val="1B2020"/>
                </a:solidFill>
                <a:latin typeface="Lucida Sans Unicode"/>
                <a:cs typeface="Lucida Sans Unicode"/>
              </a:rPr>
              <a:t>List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60" dirty="0">
                <a:solidFill>
                  <a:srgbClr val="1B2020"/>
                </a:solidFill>
                <a:latin typeface="Lucida Sans Unicode"/>
                <a:cs typeface="Lucida Sans Unicode"/>
              </a:rPr>
              <a:t>the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90" dirty="0">
                <a:solidFill>
                  <a:srgbClr val="1B2020"/>
                </a:solidFill>
                <a:latin typeface="Lucida Sans Unicode"/>
                <a:cs typeface="Lucida Sans Unicode"/>
              </a:rPr>
              <a:t>addresses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of</a:t>
            </a:r>
            <a:r>
              <a:rPr sz="2150" spc="-8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70" dirty="0">
                <a:solidFill>
                  <a:srgbClr val="1B2020"/>
                </a:solidFill>
                <a:latin typeface="Lucida Sans Unicode"/>
                <a:cs typeface="Lucida Sans Unicode"/>
              </a:rPr>
              <a:t>cardiology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1B2020"/>
                </a:solidFill>
                <a:latin typeface="Lucida Sans Unicode"/>
                <a:cs typeface="Lucida Sans Unicode"/>
              </a:rPr>
              <a:t>clinics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506" y="7235242"/>
            <a:ext cx="830834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75" dirty="0">
                <a:solidFill>
                  <a:srgbClr val="1B2020"/>
                </a:solidFill>
                <a:latin typeface="Lucida Sans Unicode"/>
                <a:cs typeface="Lucida Sans Unicode"/>
              </a:rPr>
              <a:t>List </a:t>
            </a:r>
            <a:r>
              <a:rPr sz="2150" spc="60" dirty="0">
                <a:solidFill>
                  <a:srgbClr val="1B2020"/>
                </a:solidFill>
                <a:latin typeface="Lucida Sans Unicode"/>
                <a:cs typeface="Lucida Sans Unicode"/>
              </a:rPr>
              <a:t>the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total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114" dirty="0">
                <a:solidFill>
                  <a:srgbClr val="1B2020"/>
                </a:solidFill>
                <a:latin typeface="Lucida Sans Unicode"/>
                <a:cs typeface="Lucida Sans Unicode"/>
              </a:rPr>
              <a:t>money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105" dirty="0">
                <a:solidFill>
                  <a:srgbClr val="1B2020"/>
                </a:solidFill>
                <a:latin typeface="Lucida Sans Unicode"/>
                <a:cs typeface="Lucida Sans Unicode"/>
              </a:rPr>
              <a:t>paid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105" dirty="0">
                <a:solidFill>
                  <a:srgbClr val="1B2020"/>
                </a:solidFill>
                <a:latin typeface="Lucida Sans Unicode"/>
                <a:cs typeface="Lucida Sans Unicode"/>
              </a:rPr>
              <a:t>by</a:t>
            </a:r>
            <a:r>
              <a:rPr sz="2150" spc="-7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65" dirty="0">
                <a:solidFill>
                  <a:srgbClr val="1B2020"/>
                </a:solidFill>
                <a:latin typeface="Lucida Sans Unicode"/>
                <a:cs typeface="Lucida Sans Unicode"/>
              </a:rPr>
              <a:t>patient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-225" dirty="0">
                <a:solidFill>
                  <a:srgbClr val="1B2020"/>
                </a:solidFill>
                <a:latin typeface="Lucida Sans Unicode"/>
                <a:cs typeface="Lucida Sans Unicode"/>
              </a:rPr>
              <a:t>12527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1B2020"/>
                </a:solidFill>
                <a:latin typeface="Lucida Sans Unicode"/>
                <a:cs typeface="Lucida Sans Unicode"/>
              </a:rPr>
              <a:t>in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60" dirty="0">
                <a:solidFill>
                  <a:srgbClr val="1B2020"/>
                </a:solidFill>
                <a:latin typeface="Lucida Sans Unicode"/>
                <a:cs typeface="Lucida Sans Unicode"/>
              </a:rPr>
              <a:t>the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50" dirty="0">
                <a:solidFill>
                  <a:srgbClr val="1B2020"/>
                </a:solidFill>
                <a:latin typeface="Lucida Sans Unicode"/>
                <a:cs typeface="Lucida Sans Unicode"/>
              </a:rPr>
              <a:t>last</a:t>
            </a:r>
            <a:r>
              <a:rPr sz="2150" spc="-70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-90" dirty="0">
                <a:solidFill>
                  <a:srgbClr val="1B2020"/>
                </a:solidFill>
                <a:latin typeface="Lucida Sans Unicode"/>
                <a:cs typeface="Lucida Sans Unicode"/>
              </a:rPr>
              <a:t>3</a:t>
            </a:r>
            <a:r>
              <a:rPr sz="2150" spc="-75" dirty="0">
                <a:solidFill>
                  <a:srgbClr val="1B2020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1B2020"/>
                </a:solidFill>
                <a:latin typeface="Lucida Sans Unicode"/>
                <a:cs typeface="Lucida Sans Unicode"/>
              </a:rPr>
              <a:t>years: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3210" y="3030827"/>
            <a:ext cx="9062085" cy="3183890"/>
          </a:xfrm>
          <a:prstGeom prst="rect">
            <a:avLst/>
          </a:prstGeom>
        </p:spPr>
        <p:txBody>
          <a:bodyPr vert="horz" wrap="square" lIns="0" tIns="518159" rIns="0" bIns="0" rtlCol="0">
            <a:spAutoFit/>
          </a:bodyPr>
          <a:lstStyle/>
          <a:p>
            <a:pPr marL="12700" marR="5080" indent="401955">
              <a:lnSpc>
                <a:spcPct val="72500"/>
              </a:lnSpc>
              <a:spcBef>
                <a:spcPts val="4079"/>
              </a:spcBef>
            </a:pPr>
            <a:r>
              <a:rPr sz="12000" b="1" spc="835" dirty="0">
                <a:solidFill>
                  <a:srgbClr val="1B2020"/>
                </a:solidFill>
                <a:latin typeface="Trebuchet MS"/>
                <a:cs typeface="Trebuchet MS"/>
              </a:rPr>
              <a:t>Thank</a:t>
            </a:r>
            <a:r>
              <a:rPr sz="12000" b="1" spc="-1065" dirty="0">
                <a:solidFill>
                  <a:srgbClr val="1B2020"/>
                </a:solidFill>
                <a:latin typeface="Trebuchet MS"/>
                <a:cs typeface="Trebuchet MS"/>
              </a:rPr>
              <a:t> </a:t>
            </a:r>
            <a:r>
              <a:rPr sz="12000" b="1" spc="955" dirty="0">
                <a:solidFill>
                  <a:srgbClr val="1B2020"/>
                </a:solidFill>
                <a:latin typeface="Trebuchet MS"/>
                <a:cs typeface="Trebuchet MS"/>
              </a:rPr>
              <a:t>you </a:t>
            </a:r>
            <a:r>
              <a:rPr sz="12000" b="1" spc="685" dirty="0">
                <a:solidFill>
                  <a:srgbClr val="1B2020"/>
                </a:solidFill>
                <a:latin typeface="Trebuchet MS"/>
                <a:cs typeface="Trebuchet MS"/>
              </a:rPr>
              <a:t>very</a:t>
            </a:r>
            <a:r>
              <a:rPr sz="12000" b="1" spc="-1055" dirty="0">
                <a:solidFill>
                  <a:srgbClr val="1B2020"/>
                </a:solidFill>
                <a:latin typeface="Trebuchet MS"/>
                <a:cs typeface="Trebuchet MS"/>
              </a:rPr>
              <a:t> </a:t>
            </a:r>
            <a:r>
              <a:rPr sz="12000" b="1" spc="1115" dirty="0">
                <a:solidFill>
                  <a:srgbClr val="1B2020"/>
                </a:solidFill>
                <a:latin typeface="Trebuchet MS"/>
                <a:cs typeface="Trebuchet MS"/>
              </a:rPr>
              <a:t>much!</a:t>
            </a:r>
            <a:endParaRPr sz="1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148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MT</vt:lpstr>
      <vt:lpstr>Lucida Sans Unicode</vt:lpstr>
      <vt:lpstr>Tahoma</vt:lpstr>
      <vt:lpstr>Trebuchet MS</vt:lpstr>
      <vt:lpstr>Wingdings 3</vt:lpstr>
      <vt:lpstr>Facet</vt:lpstr>
      <vt:lpstr>CLINIC</vt:lpstr>
      <vt:lpstr>PowerPoint Presentation</vt:lpstr>
      <vt:lpstr>ER Diagram</vt:lpstr>
      <vt:lpstr>The  schema</vt:lpstr>
      <vt:lpstr>Sample SQL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Presentation</dc:title>
  <dc:creator>Dana mohamed</dc:creator>
  <cp:keywords>DAGnnQ7uofo,BAF4wfnwUAg,0</cp:keywords>
  <cp:lastModifiedBy>ahmed elshall</cp:lastModifiedBy>
  <cp:revision>2</cp:revision>
  <dcterms:created xsi:type="dcterms:W3CDTF">2025-08-13T11:12:52Z</dcterms:created>
  <dcterms:modified xsi:type="dcterms:W3CDTF">2025-08-13T12:59:07Z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2025-05-16T00:00:00Z</vt:filetime>
  </property>
  <property fmtid="{D5CDD505-2E9C-101B-9397-08002B2CF9AE}" pid="3" name="Creator">
    <vt:lpwstr>Canva</vt:lpwstr>
  </property>
  <property fmtid="{D5CDD505-2E9C-101B-9397-08002B2CF9AE}" pid="4" name="LastSaved">
    <vt:filetime>2025-08-13T00:00:00Z</vt:filetime>
  </property>
  <property fmtid="{D5CDD505-2E9C-101B-9397-08002B2CF9AE}" pid="5" name="Producer">
    <vt:lpwstr>Canva</vt:lpwstr>
  </property>
</Properties>
</file>