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53"/>
  </p:notesMasterIdLst>
  <p:sldIdLst>
    <p:sldId id="278" r:id="rId5"/>
    <p:sldId id="279" r:id="rId6"/>
    <p:sldId id="309" r:id="rId7"/>
    <p:sldId id="28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10" r:id="rId23"/>
    <p:sldId id="323" r:id="rId24"/>
    <p:sldId id="324" r:id="rId25"/>
    <p:sldId id="311" r:id="rId26"/>
    <p:sldId id="312" r:id="rId27"/>
    <p:sldId id="313" r:id="rId28"/>
    <p:sldId id="314" r:id="rId29"/>
    <p:sldId id="326" r:id="rId30"/>
    <p:sldId id="315" r:id="rId31"/>
    <p:sldId id="316" r:id="rId32"/>
    <p:sldId id="317" r:id="rId33"/>
    <p:sldId id="318" r:id="rId34"/>
    <p:sldId id="319" r:id="rId35"/>
    <p:sldId id="327" r:id="rId36"/>
    <p:sldId id="328" r:id="rId37"/>
    <p:sldId id="332" r:id="rId38"/>
    <p:sldId id="338" r:id="rId39"/>
    <p:sldId id="329" r:id="rId40"/>
    <p:sldId id="333" r:id="rId41"/>
    <p:sldId id="330" r:id="rId42"/>
    <p:sldId id="339" r:id="rId43"/>
    <p:sldId id="341" r:id="rId44"/>
    <p:sldId id="342" r:id="rId45"/>
    <p:sldId id="343" r:id="rId46"/>
    <p:sldId id="344" r:id="rId47"/>
    <p:sldId id="331" r:id="rId48"/>
    <p:sldId id="340" r:id="rId49"/>
    <p:sldId id="335" r:id="rId50"/>
    <p:sldId id="337" r:id="rId51"/>
    <p:sldId id="293" r:id="rId5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672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8/10/relationships/authors" Target="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8qK3HRA0X3-30uCedGeiX85ineHsu5D?usp=sharing" TargetMode="External"/><Relationship Id="rId2" Type="http://schemas.openxmlformats.org/officeDocument/2006/relationships/hyperlink" Target="https://edaplayground.com/x/pgqd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DCA42-3A09-B458-304F-8CD143CA5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3" b="95290" l="9953" r="89573">
                        <a14:foregroundMark x1="79147" y1="64521" x2="74171" y2="94662"/>
                        <a14:foregroundMark x1="71327" y1="51648" x2="86493" y2="87441"/>
                        <a14:foregroundMark x1="86493" y1="87441" x2="73934" y2="54474"/>
                        <a14:foregroundMark x1="73934" y1="54474" x2="75829" y2="95290"/>
                        <a14:foregroundMark x1="75829" y1="95290" x2="81991" y2="540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8965" y="-78480"/>
            <a:ext cx="1314109" cy="1783080"/>
          </a:xfrm>
          <a:prstGeom prst="rect">
            <a:avLst/>
          </a:prstGeom>
          <a:noFill/>
          <a:effectLst>
            <a:glow rad="1016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1" y="1682244"/>
            <a:ext cx="5715741" cy="1225296"/>
          </a:xfrm>
        </p:spPr>
        <p:txBody>
          <a:bodyPr/>
          <a:lstStyle/>
          <a:p>
            <a:r>
              <a:rPr lang="en-US" sz="3200" dirty="0"/>
              <a:t>Multi-Mode alu</a:t>
            </a:r>
            <a:br>
              <a:rPr lang="en-US" sz="3200" dirty="0"/>
            </a:br>
            <a:r>
              <a:rPr lang="en-US" sz="3200" dirty="0"/>
              <a:t>with Interrupt Support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5699"/>
              </p:ext>
            </p:extLst>
          </p:nvPr>
        </p:nvGraphicFramePr>
        <p:xfrm>
          <a:off x="3701409" y="3044952"/>
          <a:ext cx="8050209" cy="34520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99626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214884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13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DR6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Synchronized to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asserted: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0, it is legal and all outputs should be maintained.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it is legal and the ALU should do operation b.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0, it is legal and the ALU should do operation a.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it is illegal and the output depends on RTL that cover this case. (Note: RTL can have //full case Synopsys so this case will be excluded.)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58177"/>
              </p:ext>
            </p:extLst>
          </p:nvPr>
        </p:nvGraphicFramePr>
        <p:xfrm>
          <a:off x="3701409" y="3211197"/>
          <a:ext cx="8050209" cy="2985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DR7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2’b00,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AND-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2’b01,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NAND-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2’b10,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2’b11,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XOR-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(Note: The design may don’t have a default case, all cases are covered)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5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05884"/>
              </p:ext>
            </p:extLst>
          </p:nvPr>
        </p:nvGraphicFramePr>
        <p:xfrm>
          <a:off x="3701409" y="3211197"/>
          <a:ext cx="8045065" cy="2169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DR8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2’b00,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XNOR-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2’b01,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AND-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2’b10,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NOR-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it is 2’b11,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the OR-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(Note: The design may don’t have a default case, all cases are covered)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06997"/>
              </p:ext>
            </p:extLst>
          </p:nvPr>
        </p:nvGraphicFramePr>
        <p:xfrm>
          <a:off x="3701409" y="3211197"/>
          <a:ext cx="8045065" cy="195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DR9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should be high for at least one clock cycle then it gets de-asserted.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should be high after at least one clock cycle from the assertion of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is an active high clear signal.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7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65957"/>
              </p:ext>
            </p:extLst>
          </p:nvPr>
        </p:nvGraphicFramePr>
        <p:xfrm>
          <a:off x="3701409" y="3211197"/>
          <a:ext cx="8045065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314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09381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DR10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Should be as expected, according to the given table, after one clock cycle from applying the inputs.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asserted,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is de-asserted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NAND then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never be 8’h00, due to the constrain on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2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13983"/>
              </p:ext>
            </p:extLst>
          </p:nvPr>
        </p:nvGraphicFramePr>
        <p:xfrm>
          <a:off x="3701409" y="3211197"/>
          <a:ext cx="8045065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should be asserted after one clock cycle from the event that triggers it.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Events that assert it to high, in case of other events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maintains its value.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7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34218"/>
              </p:ext>
            </p:extLst>
          </p:nvPr>
        </p:nvGraphicFramePr>
        <p:xfrm>
          <a:off x="3701409" y="3211197"/>
          <a:ext cx="8045065" cy="2656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 !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b, operation a: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AND,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8’hFF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8’hFF.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NAND and ~(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in b) equals 8’h00. (Note: this case can’t happen)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OR and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equals 8’hE8.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XOR and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^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equals 8’h83.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69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33888"/>
              </p:ext>
            </p:extLst>
          </p:nvPr>
        </p:nvGraphicFramePr>
        <p:xfrm>
          <a:off x="3701409" y="3211197"/>
          <a:ext cx="8045065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 !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operation b: </a:t>
                      </a:r>
                    </a:p>
                    <a:p>
                      <a:pPr marL="285750" indent="-2857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XNOR and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~^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equals 8’hF1. </a:t>
                      </a:r>
                    </a:p>
                    <a:p>
                      <a:pPr marL="285750" indent="-2857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b) equals 8’hF4. </a:t>
                      </a:r>
                    </a:p>
                    <a:p>
                      <a:pPr marL="285750" indent="-2857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NOR and ~(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equals 8’hF5. </a:t>
                      </a:r>
                    </a:p>
                    <a:p>
                      <a:pPr marL="285750" indent="-2857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OR and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equals 8’hFF.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7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49960"/>
              </p:ext>
            </p:extLst>
          </p:nvPr>
        </p:nvGraphicFramePr>
        <p:xfrm>
          <a:off x="3701409" y="3211197"/>
          <a:ext cx="8045065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should be high until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should be de-asserted after one clock cycle from asserting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Event has a priority over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when there is an event from the previous ones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at that time, then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high.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64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Plan</a:t>
            </a:r>
          </a:p>
        </p:txBody>
      </p:sp>
    </p:spTree>
    <p:extLst>
      <p:ext uri="{BB962C8B-B14F-4D97-AF65-F5344CB8AC3E}">
        <p14:creationId xmlns:p14="http://schemas.microsoft.com/office/powerpoint/2010/main" val="40807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Requirements 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Verification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Environment Architecture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Makefile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 Results on VCS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​Coverage Plan on Verdi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74067"/>
              </p:ext>
            </p:extLst>
          </p:nvPr>
        </p:nvGraphicFramePr>
        <p:xfrm>
          <a:off x="3701409" y="3211197"/>
          <a:ext cx="8050209" cy="1254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Driven positive edge trigger clock with a period of 31.25 ns, (1000/32MHz). (Note: timescale 1ns/1ps)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9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7222"/>
              </p:ext>
            </p:extLst>
          </p:nvPr>
        </p:nvGraphicFramePr>
        <p:xfrm>
          <a:off x="3701409" y="3211197"/>
          <a:ext cx="8050209" cy="238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VR2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0 at the start, then it can be 0 or 1 at different times during normal operation independent of the clock, most of the time it is high.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reset is de-asserted and 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outputs are driven to all 0’s immediately when it is low.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outputs are as expected when it is high.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16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51132"/>
              </p:ext>
            </p:extLst>
          </p:nvPr>
        </p:nvGraphicFramePr>
        <p:xfrm>
          <a:off x="3701409" y="3211197"/>
          <a:ext cx="8050209" cy="152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VR3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Driven constrained randomly.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the forbidden values aren’t generated.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all input pins toggle from 1 to 0 and vice versa.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27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67292"/>
              </p:ext>
            </p:extLst>
          </p:nvPr>
        </p:nvGraphicFramePr>
        <p:xfrm>
          <a:off x="3701409" y="3211197"/>
          <a:ext cx="8050209" cy="152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VR4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Driven constrained randomly.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Cover that the forbidden values are not generated.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Cover that all input pins toggle from 1 to 0 and vice versa.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0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25829"/>
              </p:ext>
            </p:extLst>
          </p:nvPr>
        </p:nvGraphicFramePr>
        <p:xfrm>
          <a:off x="3701409" y="3211197"/>
          <a:ext cx="8050209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VR5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or 0, most of the time it is high.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toggle from 1 to 0 and vice versa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all outputs are maintained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low.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78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83678"/>
              </p:ext>
            </p:extLst>
          </p:nvPr>
        </p:nvGraphicFramePr>
        <p:xfrm>
          <a:off x="3701409" y="3044952"/>
          <a:ext cx="8050209" cy="23547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317072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097438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13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VR6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or 0, most of the time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dosen’t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toggles with all variations of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high,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generated according to operation a.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709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33902"/>
              </p:ext>
            </p:extLst>
          </p:nvPr>
        </p:nvGraphicFramePr>
        <p:xfrm>
          <a:off x="3701409" y="3044952"/>
          <a:ext cx="8050209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072271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13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VR7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or 0, most of the time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dosen’t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toggles with all variations of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high,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generated according to operation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23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5560"/>
              </p:ext>
            </p:extLst>
          </p:nvPr>
        </p:nvGraphicFramePr>
        <p:xfrm>
          <a:off x="3701409" y="3211197"/>
          <a:ext cx="8050209" cy="238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VR7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Driven with all possible combinations randomly.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all possible combinations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high, and cover all other possible cases, listed in design requirements.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when the operation is NAND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asserted to high,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never be 8’h00.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6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54942"/>
              </p:ext>
            </p:extLst>
          </p:nvPr>
        </p:nvGraphicFramePr>
        <p:xfrm>
          <a:off x="3701409" y="3211197"/>
          <a:ext cx="8045065" cy="155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VR8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Driven with all possible combinations randomly.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all possible combinations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high, and cover all other possible cases, listed in design requirements.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339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1013"/>
              </p:ext>
            </p:extLst>
          </p:nvPr>
        </p:nvGraphicFramePr>
        <p:xfrm>
          <a:off x="3701409" y="3211197"/>
          <a:ext cx="8045065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VR9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de-asserted.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is asserted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de-asserted.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still 0 or not.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1 after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also asserted.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cleared, equals 0.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it with 0 regardless of the value of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 or 0.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low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and de-asserted at different times.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maintained.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6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67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27863"/>
              </p:ext>
            </p:extLst>
          </p:nvPr>
        </p:nvGraphicFramePr>
        <p:xfrm>
          <a:off x="3701409" y="3211197"/>
          <a:ext cx="8045065" cy="238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3145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09381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VR10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all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combinations that asserts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generated.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pins toggles.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after one clock cycle from applying the inputs.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maintained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asserted to low at the same 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7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24820"/>
              </p:ext>
            </p:extLst>
          </p:nvPr>
        </p:nvGraphicFramePr>
        <p:xfrm>
          <a:off x="3701409" y="3211197"/>
          <a:ext cx="8045065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to high at the same cycle as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isn’t asserted unless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one of the cases listed in the design requirements.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high while there are two successive events that assert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22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77691"/>
              </p:ext>
            </p:extLst>
          </p:nvPr>
        </p:nvGraphicFramePr>
        <p:xfrm>
          <a:off x="3701409" y="3211197"/>
          <a:ext cx="8045065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4422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152537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VR11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 while there is two successive events that assert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events have priority over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low when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high, taking into consideration that there isn’t two successive events.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still asserted when there is two successive events while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high.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 that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de-asserted after one clock cycle from the assertion of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alu_irq_clr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990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882221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Environment Architecture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EBC768-7EE6-F5CA-548D-F7FFDBA9EE83}"/>
              </a:ext>
            </a:extLst>
          </p:cNvPr>
          <p:cNvGrpSpPr/>
          <p:nvPr/>
        </p:nvGrpSpPr>
        <p:grpSpPr>
          <a:xfrm>
            <a:off x="4224527" y="2026924"/>
            <a:ext cx="5713676" cy="4831076"/>
            <a:chOff x="4224527" y="2026924"/>
            <a:chExt cx="5713676" cy="48310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2B0D6D-98B7-B0B6-CD65-FEC77E538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4527" y="2026924"/>
              <a:ext cx="5713676" cy="48310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27FCCC-019D-BD92-A277-62C88F418B52}"/>
                </a:ext>
              </a:extLst>
            </p:cNvPr>
            <p:cNvSpPr txBox="1"/>
            <p:nvPr/>
          </p:nvSpPr>
          <p:spPr>
            <a:xfrm>
              <a:off x="4341973" y="5427461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Black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219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Environment Architecture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86778-6864-BC5B-019D-D82E6FA6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27" y="2421572"/>
            <a:ext cx="7381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0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7EF3B-C231-B8E4-1229-4821BF54778D}"/>
              </a:ext>
            </a:extLst>
          </p:cNvPr>
          <p:cNvSpPr txBox="1"/>
          <p:nvPr/>
        </p:nvSpPr>
        <p:spPr>
          <a:xfrm>
            <a:off x="3618992" y="1371218"/>
            <a:ext cx="8446008" cy="502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clean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coverage_html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cov_verdi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\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-f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files.f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-cm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line+fsm+tgl+branch+cond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-timescale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1ns/1ps +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vcs+flush+all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fsdb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-full64  -R  +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+v2k 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sverilog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debug_all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\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gui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-l vcs_out.log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verdi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verdi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-f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files.f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ssf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sv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tb.fsdb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coverage_text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urg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simv.vdb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-format text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coverage_html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urg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simv.vdb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cov_verdi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verdi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covdir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simv.vdb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clean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rm  -rf  *~  core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csrc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simv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vc_hdrs.h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ucli.key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urg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 *.log  novas.* *.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fsdb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 &amp;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#------------------------------------</a:t>
            </a:r>
            <a:endParaRPr lang="en-US" sz="12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62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on VCS</a:t>
            </a:r>
          </a:p>
        </p:txBody>
      </p:sp>
    </p:spTree>
    <p:extLst>
      <p:ext uri="{BB962C8B-B14F-4D97-AF65-F5344CB8AC3E}">
        <p14:creationId xmlns:p14="http://schemas.microsoft.com/office/powerpoint/2010/main" val="1596761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Simulation Results on VCS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235B1-A5E0-1B70-B49B-E8C4D6F9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2220976"/>
            <a:ext cx="8432800" cy="29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5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C48A8-6022-127B-F04B-5F0030A4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28" y="3044952"/>
            <a:ext cx="6210300" cy="3648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Simulation Results on VCS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BED9F-4A3C-6FE6-CBA5-04100A5F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46" y="2387144"/>
            <a:ext cx="7967473" cy="28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3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Simulation Results on VCS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15E8A-FEC4-A200-EFDA-EA62A7C6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296795"/>
            <a:ext cx="5238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Simulation Results on VCS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2C36C-72CC-BB18-C885-0EA201A8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486" y="2572067"/>
            <a:ext cx="8041434" cy="22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75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Simulation Results on VCS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81A99-4375-06C5-8EFF-61A08390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44" y="2523172"/>
            <a:ext cx="7581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9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Plan on Verdi</a:t>
            </a:r>
          </a:p>
        </p:txBody>
      </p:sp>
    </p:spTree>
    <p:extLst>
      <p:ext uri="{BB962C8B-B14F-4D97-AF65-F5344CB8AC3E}">
        <p14:creationId xmlns:p14="http://schemas.microsoft.com/office/powerpoint/2010/main" val="1955208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Coverage Plan on Verdi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E74BC-D28B-FC7C-CAE8-36D2ADF0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29" y="2630864"/>
            <a:ext cx="8510491" cy="26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0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13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45" y="731520"/>
            <a:ext cx="8056955" cy="768096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AC093-EB48-C0AD-5507-A7052D79C966}"/>
              </a:ext>
            </a:extLst>
          </p:cNvPr>
          <p:cNvSpPr txBox="1"/>
          <p:nvPr/>
        </p:nvSpPr>
        <p:spPr>
          <a:xfrm>
            <a:off x="3891242" y="1499616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https://edaplayground.com/x/pgqd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https://drive.google.com/drive/folders/1J8qK3HRA0X3-30uCedGeiX85ineHsu5D?usp=sharing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34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46747"/>
              </p:ext>
            </p:extLst>
          </p:nvPr>
        </p:nvGraphicFramePr>
        <p:xfrm>
          <a:off x="3701409" y="3211197"/>
          <a:ext cx="8050209" cy="143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Frequency is 32 MHz (31 nanoseconds 1000/32)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 edge triggered clock.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24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70679"/>
              </p:ext>
            </p:extLst>
          </p:nvPr>
        </p:nvGraphicFramePr>
        <p:xfrm>
          <a:off x="3701409" y="3211197"/>
          <a:ext cx="8050209" cy="188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DR2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low, asynchronous reset.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Whenever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low,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alu_irq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driven to 0.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asserted at least once at start-up.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3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88220"/>
              </p:ext>
            </p:extLst>
          </p:nvPr>
        </p:nvGraphicFramePr>
        <p:xfrm>
          <a:off x="3701409" y="3211197"/>
          <a:ext cx="8050209" cy="2534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DR3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Synchronized to </a:t>
                      </a:r>
                      <a:r>
                        <a:rPr lang="en-US" sz="1600" dirty="0" err="1"/>
                        <a:t>alu_clk</a:t>
                      </a:r>
                      <a:r>
                        <a:rPr lang="en-US" sz="1600" dirty="0"/>
                        <a:t>, positive edge trigger.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NAND 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value of 8’hff.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NOR,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a value of 8’hf5.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7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09462"/>
              </p:ext>
            </p:extLst>
          </p:nvPr>
        </p:nvGraphicFramePr>
        <p:xfrm>
          <a:off x="3701409" y="3211197"/>
          <a:ext cx="8050209" cy="3266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DR4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AND,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value of 8’h0.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NAND,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value of 8’h03.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alu_op_a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AND,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0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1 then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alu_in_b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take value of 8’h03.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3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8056955" cy="76809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489924" cy="274320"/>
          </a:xfrm>
        </p:spPr>
        <p:txBody>
          <a:bodyPr/>
          <a:lstStyle/>
          <a:p>
            <a:r>
              <a:rPr lang="en-US" sz="1200" dirty="0"/>
              <a:t>Multi-Mode ALU with Interrupt Support - Graduation Project - 2023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789621-704B-9EDB-A5D1-593FBDF05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63195"/>
              </p:ext>
            </p:extLst>
          </p:nvPr>
        </p:nvGraphicFramePr>
        <p:xfrm>
          <a:off x="3701409" y="3211197"/>
          <a:ext cx="8050209" cy="2985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699">
                  <a:extLst>
                    <a:ext uri="{9D8B030D-6E8A-4147-A177-3AD203B41FA5}">
                      <a16:colId xmlns:a16="http://schemas.microsoft.com/office/drawing/2014/main" val="940680276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43840322"/>
                    </a:ext>
                  </a:extLst>
                </a:gridCol>
                <a:gridCol w="6198106">
                  <a:extLst>
                    <a:ext uri="{9D8B030D-6E8A-4147-A177-3AD203B41FA5}">
                      <a16:colId xmlns:a16="http://schemas.microsoft.com/office/drawing/2014/main" val="19984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DR5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to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alu_clk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positive edge trigger.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de-asserted: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outputs should be maintained, if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rst_n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high, regardless of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asserted: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alu_enable_b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can’t be asserted at the same time. 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50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{017F7C45-7E7F-4F16-BC55-69E561D11632}tf78438558_win32</Template>
  <TotalTime>141</TotalTime>
  <Words>2915</Words>
  <Application>Microsoft Office PowerPoint</Application>
  <PresentationFormat>Widescreen</PresentationFormat>
  <Paragraphs>399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Calibri</vt:lpstr>
      <vt:lpstr>Courier New</vt:lpstr>
      <vt:lpstr>Sabon Next LT</vt:lpstr>
      <vt:lpstr>Office Theme</vt:lpstr>
      <vt:lpstr>Multi-Mode alu with Interrupt Support</vt:lpstr>
      <vt:lpstr>AGENDA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Design Requirements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Verification Plan</vt:lpstr>
      <vt:lpstr>Environment Architecture </vt:lpstr>
      <vt:lpstr>Environment Architecture </vt:lpstr>
      <vt:lpstr>Environment Architecture </vt:lpstr>
      <vt:lpstr>Makefile</vt:lpstr>
      <vt:lpstr>Makefile</vt:lpstr>
      <vt:lpstr>Simulation Results on VCS</vt:lpstr>
      <vt:lpstr>Simulation Results on VCS</vt:lpstr>
      <vt:lpstr>Simulation Results on VCS</vt:lpstr>
      <vt:lpstr>Simulation Results on VCS</vt:lpstr>
      <vt:lpstr>Simulation Results on VCS</vt:lpstr>
      <vt:lpstr>Simulation Results on VCS</vt:lpstr>
      <vt:lpstr>Coverage Plan on Verdi</vt:lpstr>
      <vt:lpstr>Coverage Plan on Verdi</vt:lpstr>
      <vt:lpstr>Resources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 alu with Interrupt Support</dc:title>
  <dc:subject/>
  <dc:creator>Youssef Nasser Abdelaal Abdel Fattah 2300315</dc:creator>
  <cp:lastModifiedBy>ahmed ashraf</cp:lastModifiedBy>
  <cp:revision>12</cp:revision>
  <dcterms:created xsi:type="dcterms:W3CDTF">2023-12-06T16:29:40Z</dcterms:created>
  <dcterms:modified xsi:type="dcterms:W3CDTF">2024-03-04T09:30:30Z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