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9" r:id="rId10"/>
    <p:sldId id="261" r:id="rId11"/>
    <p:sldId id="263" r:id="rId12"/>
    <p:sldId id="26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CFC62E5-B9EE-477A-9FBA-DDD338A9E818}"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4361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CFC62E5-B9EE-477A-9FBA-DDD338A9E818}"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289993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CFC62E5-B9EE-477A-9FBA-DDD338A9E818}"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29403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CFC62E5-B9EE-477A-9FBA-DDD338A9E818}"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198416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FC62E5-B9EE-477A-9FBA-DDD338A9E818}"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100713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CFC62E5-B9EE-477A-9FBA-DDD338A9E818}"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106056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CFC62E5-B9EE-477A-9FBA-DDD338A9E818}"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193088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CFC62E5-B9EE-477A-9FBA-DDD338A9E818}"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31986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C62E5-B9EE-477A-9FBA-DDD338A9E818}"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23125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FC62E5-B9EE-477A-9FBA-DDD338A9E818}"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153157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FC62E5-B9EE-477A-9FBA-DDD338A9E818}"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5434-F82F-4768-9B94-E6A053205B2B}" type="slidenum">
              <a:rPr lang="en-US" smtClean="0"/>
              <a:t>‹#›</a:t>
            </a:fld>
            <a:endParaRPr lang="en-US"/>
          </a:p>
        </p:txBody>
      </p:sp>
    </p:spTree>
    <p:extLst>
      <p:ext uri="{BB962C8B-B14F-4D97-AF65-F5344CB8AC3E}">
        <p14:creationId xmlns:p14="http://schemas.microsoft.com/office/powerpoint/2010/main" val="171669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C62E5-B9EE-477A-9FBA-DDD338A9E818}"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45434-F82F-4768-9B94-E6A053205B2B}" type="slidenum">
              <a:rPr lang="en-US" smtClean="0"/>
              <a:t>‹#›</a:t>
            </a:fld>
            <a:endParaRPr lang="en-US"/>
          </a:p>
        </p:txBody>
      </p:sp>
    </p:spTree>
    <p:extLst>
      <p:ext uri="{BB962C8B-B14F-4D97-AF65-F5344CB8AC3E}">
        <p14:creationId xmlns:p14="http://schemas.microsoft.com/office/powerpoint/2010/main" val="327302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DD 2431 Machine Learning </a:t>
            </a:r>
            <a:br>
              <a:rPr lang="en-US" dirty="0"/>
            </a:br>
            <a:r>
              <a:rPr lang="en-US" dirty="0"/>
              <a:t>Lab3 Presentation </a:t>
            </a:r>
          </a:p>
        </p:txBody>
      </p:sp>
      <p:sp>
        <p:nvSpPr>
          <p:cNvPr id="3" name="Subtitle 2"/>
          <p:cNvSpPr>
            <a:spLocks noGrp="1"/>
          </p:cNvSpPr>
          <p:nvPr>
            <p:ph type="subTitle" idx="1"/>
          </p:nvPr>
        </p:nvSpPr>
        <p:spPr/>
        <p:txBody>
          <a:bodyPr/>
          <a:lstStyle/>
          <a:p>
            <a:r>
              <a:rPr lang="en-US" dirty="0"/>
              <a:t>Ahmed Assal</a:t>
            </a:r>
          </a:p>
          <a:p>
            <a:r>
              <a:rPr lang="en-US" dirty="0"/>
              <a:t>770715-T259</a:t>
            </a:r>
          </a:p>
        </p:txBody>
      </p:sp>
    </p:spTree>
    <p:extLst>
      <p:ext uri="{BB962C8B-B14F-4D97-AF65-F5344CB8AC3E}">
        <p14:creationId xmlns:p14="http://schemas.microsoft.com/office/powerpoint/2010/main" val="241780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set 1 part 1</a:t>
            </a:r>
          </a:p>
        </p:txBody>
      </p:sp>
      <p:sp>
        <p:nvSpPr>
          <p:cNvPr id="3" name="TextBox 2"/>
          <p:cNvSpPr txBox="1"/>
          <p:nvPr/>
        </p:nvSpPr>
        <p:spPr>
          <a:xfrm>
            <a:off x="838199" y="2324100"/>
            <a:ext cx="5133975" cy="2246769"/>
          </a:xfrm>
          <a:prstGeom prst="rect">
            <a:avLst/>
          </a:prstGeom>
          <a:noFill/>
        </p:spPr>
        <p:txBody>
          <a:bodyPr wrap="square" rtlCol="0">
            <a:spAutoFit/>
          </a:bodyPr>
          <a:lstStyle/>
          <a:p>
            <a:pPr marL="342900" indent="-342900">
              <a:buFont typeface="+mj-lt"/>
              <a:buAutoNum type="arabicPeriod"/>
            </a:pPr>
            <a:r>
              <a:rPr lang="en-US" sz="2000" dirty="0"/>
              <a:t>Does the feature independence assumption have any effect on the classification accuracy for the different datasets?</a:t>
            </a:r>
          </a:p>
          <a:p>
            <a:pPr marL="342900" indent="-342900">
              <a:buFont typeface="+mj-lt"/>
              <a:buAutoNum type="arabicPeriod"/>
            </a:pPr>
            <a:endParaRPr lang="en-US" sz="2000" dirty="0"/>
          </a:p>
          <a:p>
            <a:pPr marL="342900" indent="-342900">
              <a:buFont typeface="+mj-lt"/>
              <a:buAutoNum type="arabicPeriod"/>
            </a:pPr>
            <a:r>
              <a:rPr lang="en-US" sz="2000" dirty="0"/>
              <a:t>If so why does some of the datasets have more difference than others?</a:t>
            </a:r>
          </a:p>
          <a:p>
            <a:pPr marL="342900" indent="-342900">
              <a:buFont typeface="+mj-lt"/>
              <a:buAutoNum type="arabicPeriod"/>
            </a:pPr>
            <a:endParaRPr lang="en-US" sz="2000" dirty="0"/>
          </a:p>
        </p:txBody>
      </p:sp>
      <p:sp>
        <p:nvSpPr>
          <p:cNvPr id="4" name="TextBox 3"/>
          <p:cNvSpPr txBox="1"/>
          <p:nvPr/>
        </p:nvSpPr>
        <p:spPr>
          <a:xfrm>
            <a:off x="6067425" y="2428875"/>
            <a:ext cx="5286375" cy="3785652"/>
          </a:xfrm>
          <a:prstGeom prst="rect">
            <a:avLst/>
          </a:prstGeom>
          <a:solidFill>
            <a:schemeClr val="bg1">
              <a:lumMod val="85000"/>
            </a:schemeClr>
          </a:solidFill>
        </p:spPr>
        <p:txBody>
          <a:bodyPr wrap="square" rtlCol="0">
            <a:spAutoFit/>
          </a:bodyPr>
          <a:lstStyle/>
          <a:p>
            <a:r>
              <a:rPr lang="en-US" sz="2000" dirty="0"/>
              <a:t>Yes</a:t>
            </a:r>
          </a:p>
          <a:p>
            <a:pPr algn="r"/>
            <a:endParaRPr lang="en-US" sz="2000" dirty="0"/>
          </a:p>
          <a:p>
            <a:pPr algn="r"/>
            <a:endParaRPr lang="en-US" sz="2000" dirty="0"/>
          </a:p>
          <a:p>
            <a:pPr algn="r"/>
            <a:endParaRPr lang="en-US" sz="2000" dirty="0"/>
          </a:p>
          <a:p>
            <a:r>
              <a:rPr lang="en-US" sz="2000" dirty="0"/>
              <a:t>Depending on the covariance matrix of the classes of the data, some data are less conditionally independent, matrices are not diagonal,  so making this assumption will orient the decision surfaces more parallel to Cartesian axes and will consequently results in the decision surfaces overlapping some of the data in a class. </a:t>
            </a:r>
          </a:p>
          <a:p>
            <a:r>
              <a:rPr lang="en-US" sz="2000" dirty="0"/>
              <a:t>See A1 and A2</a:t>
            </a:r>
            <a:endParaRPr lang="en-US" dirty="0"/>
          </a:p>
        </p:txBody>
      </p:sp>
    </p:spTree>
    <p:extLst>
      <p:ext uri="{BB962C8B-B14F-4D97-AF65-F5344CB8AC3E}">
        <p14:creationId xmlns:p14="http://schemas.microsoft.com/office/powerpoint/2010/main" val="297132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set 1 part 2</a:t>
            </a:r>
          </a:p>
        </p:txBody>
      </p:sp>
      <p:sp>
        <p:nvSpPr>
          <p:cNvPr id="3" name="TextBox 2"/>
          <p:cNvSpPr txBox="1"/>
          <p:nvPr/>
        </p:nvSpPr>
        <p:spPr>
          <a:xfrm>
            <a:off x="838199" y="2324100"/>
            <a:ext cx="5133975" cy="2246769"/>
          </a:xfrm>
          <a:prstGeom prst="rect">
            <a:avLst/>
          </a:prstGeom>
          <a:noFill/>
        </p:spPr>
        <p:txBody>
          <a:bodyPr wrap="square" rtlCol="0">
            <a:spAutoFit/>
          </a:bodyPr>
          <a:lstStyle/>
          <a:p>
            <a:pPr marL="342900" indent="-342900">
              <a:buFont typeface="+mj-lt"/>
              <a:buAutoNum type="arabicPeriod"/>
            </a:pPr>
            <a:r>
              <a:rPr lang="en-US" sz="2000" dirty="0"/>
              <a:t>When can an independence assumption be reasonable and when not?</a:t>
            </a:r>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r>
              <a:rPr lang="en-US" sz="2000" dirty="0"/>
              <a:t>How does the standard deviation differ for the two assumptions and what does that imply?</a:t>
            </a:r>
          </a:p>
        </p:txBody>
      </p:sp>
      <p:sp>
        <p:nvSpPr>
          <p:cNvPr id="4" name="TextBox 3"/>
          <p:cNvSpPr txBox="1"/>
          <p:nvPr/>
        </p:nvSpPr>
        <p:spPr>
          <a:xfrm>
            <a:off x="6096000" y="2324100"/>
            <a:ext cx="5286375" cy="3785652"/>
          </a:xfrm>
          <a:prstGeom prst="rect">
            <a:avLst/>
          </a:prstGeom>
          <a:solidFill>
            <a:schemeClr val="bg1">
              <a:lumMod val="85000"/>
            </a:schemeClr>
          </a:solidFill>
        </p:spPr>
        <p:txBody>
          <a:bodyPr wrap="square" rtlCol="0">
            <a:spAutoFit/>
          </a:bodyPr>
          <a:lstStyle/>
          <a:p>
            <a:r>
              <a:rPr lang="en-US" sz="2000" dirty="0"/>
              <a:t>When the covariance matrix as least significance values or zeros off the diagonal we can safely assume conditional independence.</a:t>
            </a:r>
          </a:p>
          <a:p>
            <a:endParaRPr lang="en-US" sz="2000" dirty="0"/>
          </a:p>
          <a:p>
            <a:r>
              <a:rPr lang="en-US" sz="2000" dirty="0"/>
              <a:t>SD usually is less when we do not assume conditional independence and the data are spread  in a way that is not parallel to the axes, elliptical in shape. This implies that the decision surface are more parallel to one of the main axes of the ellipse bounding/</a:t>
            </a:r>
            <a:r>
              <a:rPr lang="en-US" sz="2000" dirty="0" err="1"/>
              <a:t>approximiating</a:t>
            </a:r>
            <a:r>
              <a:rPr lang="en-US" sz="2000" dirty="0"/>
              <a:t> the data spread, i.e. it minimizes the SD. (the average is what minimizes  SSE.</a:t>
            </a:r>
            <a:endParaRPr lang="en-US" dirty="0"/>
          </a:p>
        </p:txBody>
      </p:sp>
    </p:spTree>
    <p:extLst>
      <p:ext uri="{BB962C8B-B14F-4D97-AF65-F5344CB8AC3E}">
        <p14:creationId xmlns:p14="http://schemas.microsoft.com/office/powerpoint/2010/main" val="262634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set 2 part 1</a:t>
            </a:r>
          </a:p>
        </p:txBody>
      </p:sp>
      <p:sp>
        <p:nvSpPr>
          <p:cNvPr id="3" name="TextBox 2"/>
          <p:cNvSpPr txBox="1"/>
          <p:nvPr/>
        </p:nvSpPr>
        <p:spPr>
          <a:xfrm>
            <a:off x="838199" y="2324100"/>
            <a:ext cx="5133975" cy="3139321"/>
          </a:xfrm>
          <a:prstGeom prst="rect">
            <a:avLst/>
          </a:prstGeom>
          <a:noFill/>
        </p:spPr>
        <p:txBody>
          <a:bodyPr wrap="square" rtlCol="0">
            <a:spAutoFit/>
          </a:bodyPr>
          <a:lstStyle/>
          <a:p>
            <a:pPr marL="342900" indent="-342900">
              <a:buFont typeface="+mj-lt"/>
              <a:buAutoNum type="arabicPeriod"/>
            </a:pPr>
            <a:r>
              <a:rPr lang="en-US" dirty="0"/>
              <a:t>Is there any improvement in classification accuracy? Why/why not?</a:t>
            </a:r>
          </a:p>
          <a:p>
            <a:pPr marL="342900" indent="-342900">
              <a:buFont typeface="+mj-lt"/>
              <a:buAutoNum type="arabicPeriod"/>
            </a:pPr>
            <a:endParaRPr lang="en-US" dirty="0"/>
          </a:p>
          <a:p>
            <a:pPr marL="342900" indent="-342900">
              <a:buFont typeface="+mj-lt"/>
              <a:buAutoNum type="arabicPeriod"/>
            </a:pPr>
            <a:r>
              <a:rPr lang="en-US" dirty="0"/>
              <a:t>Plot the decision boundary of the boosted classier and compare it with that of the basic. What differences do you notice? Is the boundary of the boosted version more complex?</a:t>
            </a:r>
          </a:p>
          <a:p>
            <a:pPr marL="342900" indent="-342900">
              <a:buFont typeface="+mj-lt"/>
              <a:buAutoNum type="arabicPeriod"/>
            </a:pPr>
            <a:endParaRPr lang="en-US" dirty="0"/>
          </a:p>
          <a:p>
            <a:pPr marL="342900" indent="-342900">
              <a:buFont typeface="+mj-lt"/>
              <a:buAutoNum type="arabicPeriod"/>
            </a:pPr>
            <a:r>
              <a:rPr lang="en-US" dirty="0"/>
              <a:t>Can we make up for not using a more advanced model in the basic classier (e.g. independent features) by using boosting?</a:t>
            </a:r>
            <a:endParaRPr lang="en-US" sz="2000" dirty="0"/>
          </a:p>
        </p:txBody>
      </p:sp>
      <p:sp>
        <p:nvSpPr>
          <p:cNvPr id="4" name="TextBox 3"/>
          <p:cNvSpPr txBox="1"/>
          <p:nvPr/>
        </p:nvSpPr>
        <p:spPr>
          <a:xfrm>
            <a:off x="6067425" y="2324100"/>
            <a:ext cx="5286375" cy="3477875"/>
          </a:xfrm>
          <a:prstGeom prst="rect">
            <a:avLst/>
          </a:prstGeom>
          <a:solidFill>
            <a:schemeClr val="bg1">
              <a:lumMod val="85000"/>
            </a:schemeClr>
          </a:solidFill>
        </p:spPr>
        <p:txBody>
          <a:bodyPr wrap="square" rtlCol="0">
            <a:spAutoFit/>
          </a:bodyPr>
          <a:lstStyle/>
          <a:p>
            <a:r>
              <a:rPr lang="en-US" sz="2000" dirty="0"/>
              <a:t>Generally, no. It stays the same, gets improved a little bet or even gets worse. </a:t>
            </a:r>
          </a:p>
          <a:p>
            <a:endParaRPr lang="en-US" sz="2000" dirty="0"/>
          </a:p>
          <a:p>
            <a:r>
              <a:rPr lang="en-US" sz="2000" dirty="0"/>
              <a:t>As, plotted above, the boundary tries to better trace the separation between the data classes. It is less smooth and more jagged.</a:t>
            </a:r>
          </a:p>
          <a:p>
            <a:endParaRPr lang="en-US" sz="2000" dirty="0"/>
          </a:p>
          <a:p>
            <a:endParaRPr lang="en-US" sz="2000" dirty="0"/>
          </a:p>
          <a:p>
            <a:r>
              <a:rPr lang="en-US" sz="2000"/>
              <a:t>Sometimes we can.</a:t>
            </a:r>
            <a:endParaRPr lang="en-US" sz="2000" dirty="0"/>
          </a:p>
          <a:p>
            <a:pPr algn="r"/>
            <a:endParaRPr lang="en-US" sz="2000" dirty="0"/>
          </a:p>
          <a:p>
            <a:pPr algn="r"/>
            <a:endParaRPr lang="en-US" sz="2000" dirty="0"/>
          </a:p>
        </p:txBody>
      </p:sp>
    </p:spTree>
    <p:extLst>
      <p:ext uri="{BB962C8B-B14F-4D97-AF65-F5344CB8AC3E}">
        <p14:creationId xmlns:p14="http://schemas.microsoft.com/office/powerpoint/2010/main" val="170524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838200" y="2396609"/>
            <a:ext cx="10515600" cy="2862322"/>
          </a:xfrm>
          <a:prstGeom prst="rect">
            <a:avLst/>
          </a:prstGeom>
        </p:spPr>
        <p:txBody>
          <a:bodyPr wrap="square">
            <a:spAutoFit/>
          </a:bodyPr>
          <a:lstStyle/>
          <a:p>
            <a:r>
              <a:rPr lang="en-US" dirty="0"/>
              <a:t>If the covariance is shared between classes, The decision boundary is a linear function (a hyperplane in general). </a:t>
            </a:r>
          </a:p>
          <a:p>
            <a:endParaRPr lang="en-US" dirty="0"/>
          </a:p>
          <a:p>
            <a:endParaRPr lang="en-US" dirty="0"/>
          </a:p>
          <a:p>
            <a:endParaRPr lang="en-US" dirty="0"/>
          </a:p>
          <a:p>
            <a:endParaRPr lang="en-US" dirty="0"/>
          </a:p>
          <a:p>
            <a:endParaRPr lang="en-US" dirty="0"/>
          </a:p>
          <a:p>
            <a:r>
              <a:rPr lang="en-US" dirty="0"/>
              <a:t>If the covariance is not shared between classes, The decision boundary is a quadratic function. In 2-d case, it looks like an ellipse, or a parabola, or a hyperbola.</a:t>
            </a:r>
          </a:p>
          <a:p>
            <a:endParaRPr lang="en-US" dirty="0"/>
          </a:p>
        </p:txBody>
      </p:sp>
    </p:spTree>
    <p:extLst>
      <p:ext uri="{BB962C8B-B14F-4D97-AF65-F5344CB8AC3E}">
        <p14:creationId xmlns:p14="http://schemas.microsoft.com/office/powerpoint/2010/main" val="122771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Iris dataset – classification w/o boosting</a:t>
            </a:r>
          </a:p>
        </p:txBody>
      </p:sp>
      <p:sp>
        <p:nvSpPr>
          <p:cNvPr id="3" name="Text Placeholder 2"/>
          <p:cNvSpPr>
            <a:spLocks noGrp="1"/>
          </p:cNvSpPr>
          <p:nvPr>
            <p:ph type="body" idx="1"/>
          </p:nvPr>
        </p:nvSpPr>
        <p:spPr/>
        <p:txBody>
          <a:bodyPr>
            <a:normAutofit lnSpcReduction="10000"/>
          </a:bodyPr>
          <a:lstStyle/>
          <a:p>
            <a:r>
              <a:rPr lang="en-US" dirty="0"/>
              <a:t>Accuracy: 95.89 </a:t>
            </a:r>
          </a:p>
          <a:p>
            <a:r>
              <a:rPr lang="en-US" dirty="0"/>
              <a:t>SD: 2.48</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5432" y="2505074"/>
            <a:ext cx="5803900" cy="4352925"/>
          </a:xfrm>
        </p:spPr>
      </p:pic>
      <p:sp>
        <p:nvSpPr>
          <p:cNvPr id="5" name="Text Placeholder 4"/>
          <p:cNvSpPr>
            <a:spLocks noGrp="1"/>
          </p:cNvSpPr>
          <p:nvPr>
            <p:ph type="body" sz="quarter" idx="3"/>
          </p:nvPr>
        </p:nvSpPr>
        <p:spPr/>
        <p:txBody>
          <a:bodyPr>
            <a:normAutofit lnSpcReduction="10000"/>
          </a:bodyPr>
          <a:lstStyle/>
          <a:p>
            <a:r>
              <a:rPr lang="en-US" dirty="0"/>
              <a:t>Accuracy: 97.13</a:t>
            </a:r>
          </a:p>
          <a:p>
            <a:r>
              <a:rPr lang="en-US" dirty="0"/>
              <a:t>SD: 2.02</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53075" y="2505075"/>
            <a:ext cx="5785496" cy="4339122"/>
          </a:xfrm>
        </p:spPr>
      </p:pic>
      <p:sp>
        <p:nvSpPr>
          <p:cNvPr id="9" name="Rectangle 8"/>
          <p:cNvSpPr/>
          <p:nvPr/>
        </p:nvSpPr>
        <p:spPr>
          <a:xfrm>
            <a:off x="4529287" y="1581743"/>
            <a:ext cx="9364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A1</a:t>
            </a:r>
          </a:p>
        </p:txBody>
      </p:sp>
      <p:sp>
        <p:nvSpPr>
          <p:cNvPr id="10" name="Rectangle 9"/>
          <p:cNvSpPr/>
          <p:nvPr/>
        </p:nvSpPr>
        <p:spPr>
          <a:xfrm>
            <a:off x="9896930" y="1690688"/>
            <a:ext cx="9364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A2</a:t>
            </a:r>
          </a:p>
        </p:txBody>
      </p:sp>
    </p:spTree>
    <p:extLst>
      <p:ext uri="{BB962C8B-B14F-4D97-AF65-F5344CB8AC3E}">
        <p14:creationId xmlns:p14="http://schemas.microsoft.com/office/powerpoint/2010/main" val="189061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Iris dataset – classification with boosting</a:t>
            </a:r>
          </a:p>
        </p:txBody>
      </p:sp>
      <p:sp>
        <p:nvSpPr>
          <p:cNvPr id="3" name="Text Placeholder 2"/>
          <p:cNvSpPr>
            <a:spLocks noGrp="1"/>
          </p:cNvSpPr>
          <p:nvPr>
            <p:ph type="body" idx="1"/>
          </p:nvPr>
        </p:nvSpPr>
        <p:spPr/>
        <p:txBody>
          <a:bodyPr>
            <a:normAutofit lnSpcReduction="10000"/>
          </a:bodyPr>
          <a:lstStyle/>
          <a:p>
            <a:r>
              <a:rPr lang="en-US" dirty="0"/>
              <a:t>Accuracy: 95.49</a:t>
            </a:r>
          </a:p>
          <a:p>
            <a:r>
              <a:rPr lang="en-US" dirty="0"/>
              <a:t>SD: 3.04</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0975" y="2505074"/>
            <a:ext cx="5808357" cy="4356268"/>
          </a:xfrm>
        </p:spPr>
      </p:pic>
      <p:sp>
        <p:nvSpPr>
          <p:cNvPr id="5" name="Text Placeholder 4"/>
          <p:cNvSpPr>
            <a:spLocks noGrp="1"/>
          </p:cNvSpPr>
          <p:nvPr>
            <p:ph type="body" sz="quarter" idx="3"/>
          </p:nvPr>
        </p:nvSpPr>
        <p:spPr/>
        <p:txBody>
          <a:bodyPr>
            <a:normAutofit lnSpcReduction="10000"/>
          </a:bodyPr>
          <a:lstStyle/>
          <a:p>
            <a:r>
              <a:rPr lang="en-US" dirty="0"/>
              <a:t>Accuracy: 95.69</a:t>
            </a:r>
          </a:p>
          <a:p>
            <a:r>
              <a:rPr lang="en-US" dirty="0"/>
              <a:t>SD: 2.63</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30214" y="2505075"/>
            <a:ext cx="5808357" cy="4356268"/>
          </a:xfrm>
        </p:spPr>
      </p:pic>
      <p:sp>
        <p:nvSpPr>
          <p:cNvPr id="9" name="Rectangle 8"/>
          <p:cNvSpPr/>
          <p:nvPr/>
        </p:nvSpPr>
        <p:spPr>
          <a:xfrm>
            <a:off x="4529287" y="1581743"/>
            <a:ext cx="9364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B1</a:t>
            </a:r>
          </a:p>
        </p:txBody>
      </p:sp>
      <p:sp>
        <p:nvSpPr>
          <p:cNvPr id="10" name="Rectangle 9"/>
          <p:cNvSpPr/>
          <p:nvPr/>
        </p:nvSpPr>
        <p:spPr>
          <a:xfrm>
            <a:off x="9896930" y="1690688"/>
            <a:ext cx="9364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B2</a:t>
            </a:r>
          </a:p>
        </p:txBody>
      </p:sp>
    </p:spTree>
    <p:extLst>
      <p:ext uri="{BB962C8B-B14F-4D97-AF65-F5344CB8AC3E}">
        <p14:creationId xmlns:p14="http://schemas.microsoft.com/office/powerpoint/2010/main" val="23943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Vowels dataset – classification w/o boosting</a:t>
            </a:r>
          </a:p>
        </p:txBody>
      </p:sp>
      <p:sp>
        <p:nvSpPr>
          <p:cNvPr id="3" name="Text Placeholder 2"/>
          <p:cNvSpPr>
            <a:spLocks noGrp="1"/>
          </p:cNvSpPr>
          <p:nvPr>
            <p:ph type="body" idx="1"/>
          </p:nvPr>
        </p:nvSpPr>
        <p:spPr/>
        <p:txBody>
          <a:bodyPr>
            <a:normAutofit lnSpcReduction="10000"/>
          </a:bodyPr>
          <a:lstStyle/>
          <a:p>
            <a:r>
              <a:rPr lang="en-US" dirty="0"/>
              <a:t>Accuracy: 59.13</a:t>
            </a:r>
          </a:p>
          <a:p>
            <a:r>
              <a:rPr lang="en-US" dirty="0"/>
              <a:t>SD: 4.06</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9550" y="2505075"/>
            <a:ext cx="5779780" cy="4334836"/>
          </a:xfrm>
        </p:spPr>
      </p:pic>
      <p:sp>
        <p:nvSpPr>
          <p:cNvPr id="5" name="Text Placeholder 4"/>
          <p:cNvSpPr>
            <a:spLocks noGrp="1"/>
          </p:cNvSpPr>
          <p:nvPr>
            <p:ph type="body" sz="quarter" idx="3"/>
          </p:nvPr>
        </p:nvSpPr>
        <p:spPr/>
        <p:txBody>
          <a:bodyPr>
            <a:normAutofit lnSpcReduction="10000"/>
          </a:bodyPr>
          <a:lstStyle/>
          <a:p>
            <a:r>
              <a:rPr lang="en-US" dirty="0"/>
              <a:t>Accuracy: 90.99</a:t>
            </a:r>
          </a:p>
          <a:p>
            <a:r>
              <a:rPr lang="en-US" dirty="0"/>
              <a:t>SD: 1.91</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43550" y="2505075"/>
            <a:ext cx="5795020" cy="4346266"/>
          </a:xfrm>
        </p:spPr>
      </p:pic>
      <p:sp>
        <p:nvSpPr>
          <p:cNvPr id="9" name="Rectangle 8"/>
          <p:cNvSpPr/>
          <p:nvPr/>
        </p:nvSpPr>
        <p:spPr>
          <a:xfrm>
            <a:off x="4529287" y="1581743"/>
            <a:ext cx="9364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C1</a:t>
            </a:r>
          </a:p>
        </p:txBody>
      </p:sp>
      <p:sp>
        <p:nvSpPr>
          <p:cNvPr id="10" name="Rectangle 9"/>
          <p:cNvSpPr/>
          <p:nvPr/>
        </p:nvSpPr>
        <p:spPr>
          <a:xfrm>
            <a:off x="9896930" y="1690688"/>
            <a:ext cx="9364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C2</a:t>
            </a:r>
          </a:p>
        </p:txBody>
      </p:sp>
    </p:spTree>
    <p:extLst>
      <p:ext uri="{BB962C8B-B14F-4D97-AF65-F5344CB8AC3E}">
        <p14:creationId xmlns:p14="http://schemas.microsoft.com/office/powerpoint/2010/main" val="231666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Vowels dataset – classification with boosting</a:t>
            </a:r>
          </a:p>
        </p:txBody>
      </p:sp>
      <p:sp>
        <p:nvSpPr>
          <p:cNvPr id="3" name="Text Placeholder 2"/>
          <p:cNvSpPr>
            <a:spLocks noGrp="1"/>
          </p:cNvSpPr>
          <p:nvPr>
            <p:ph type="body" idx="1"/>
          </p:nvPr>
        </p:nvSpPr>
        <p:spPr/>
        <p:txBody>
          <a:bodyPr>
            <a:normAutofit lnSpcReduction="10000"/>
          </a:bodyPr>
          <a:lstStyle/>
          <a:p>
            <a:r>
              <a:rPr lang="en-US" dirty="0"/>
              <a:t>Accuracy: 67.55</a:t>
            </a:r>
          </a:p>
          <a:p>
            <a:r>
              <a:rPr lang="en-US" dirty="0"/>
              <a:t>SD: 3.95</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2520315"/>
            <a:ext cx="5760730" cy="4320548"/>
          </a:xfrm>
        </p:spPr>
      </p:pic>
      <p:sp>
        <p:nvSpPr>
          <p:cNvPr id="5" name="Text Placeholder 4"/>
          <p:cNvSpPr>
            <a:spLocks noGrp="1"/>
          </p:cNvSpPr>
          <p:nvPr>
            <p:ph type="body" sz="quarter" idx="3"/>
          </p:nvPr>
        </p:nvSpPr>
        <p:spPr/>
        <p:txBody>
          <a:bodyPr>
            <a:normAutofit lnSpcReduction="10000"/>
          </a:bodyPr>
          <a:lstStyle/>
          <a:p>
            <a:r>
              <a:rPr lang="en-US" dirty="0"/>
              <a:t>Accuracy:  90.62</a:t>
            </a:r>
          </a:p>
          <a:p>
            <a:r>
              <a:rPr lang="en-US" dirty="0"/>
              <a:t>SD: 2.48</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95926" y="2505075"/>
            <a:ext cx="5842645" cy="4381984"/>
          </a:xfrm>
        </p:spPr>
      </p:pic>
      <p:sp>
        <p:nvSpPr>
          <p:cNvPr id="9" name="Rectangle 8"/>
          <p:cNvSpPr/>
          <p:nvPr/>
        </p:nvSpPr>
        <p:spPr>
          <a:xfrm>
            <a:off x="4516463" y="1581743"/>
            <a:ext cx="9621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D1</a:t>
            </a:r>
          </a:p>
        </p:txBody>
      </p:sp>
      <p:sp>
        <p:nvSpPr>
          <p:cNvPr id="10" name="Rectangle 9"/>
          <p:cNvSpPr/>
          <p:nvPr/>
        </p:nvSpPr>
        <p:spPr>
          <a:xfrm>
            <a:off x="9884106" y="1690688"/>
            <a:ext cx="9621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D2</a:t>
            </a:r>
          </a:p>
        </p:txBody>
      </p:sp>
    </p:spTree>
    <p:extLst>
      <p:ext uri="{BB962C8B-B14F-4D97-AF65-F5344CB8AC3E}">
        <p14:creationId xmlns:p14="http://schemas.microsoft.com/office/powerpoint/2010/main" val="190280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Olivetti dataset – classification w/o boosting</a:t>
            </a:r>
          </a:p>
        </p:txBody>
      </p:sp>
      <p:sp>
        <p:nvSpPr>
          <p:cNvPr id="3" name="Text Placeholder 2"/>
          <p:cNvSpPr>
            <a:spLocks noGrp="1"/>
          </p:cNvSpPr>
          <p:nvPr>
            <p:ph type="body" idx="1"/>
          </p:nvPr>
        </p:nvSpPr>
        <p:spPr/>
        <p:txBody>
          <a:bodyPr>
            <a:normAutofit lnSpcReduction="10000"/>
          </a:bodyPr>
          <a:lstStyle/>
          <a:p>
            <a:r>
              <a:rPr lang="en-US" dirty="0"/>
              <a:t>Accuracy: 58.09 </a:t>
            </a:r>
          </a:p>
          <a:p>
            <a:r>
              <a:rPr lang="en-US" dirty="0"/>
              <a:t>SD: 3.34</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5432" y="2505074"/>
            <a:ext cx="5803900" cy="4352924"/>
          </a:xfrm>
        </p:spPr>
      </p:pic>
      <p:sp>
        <p:nvSpPr>
          <p:cNvPr id="5" name="Text Placeholder 4"/>
          <p:cNvSpPr>
            <a:spLocks noGrp="1"/>
          </p:cNvSpPr>
          <p:nvPr>
            <p:ph type="body" sz="quarter" idx="3"/>
          </p:nvPr>
        </p:nvSpPr>
        <p:spPr/>
        <p:txBody>
          <a:bodyPr>
            <a:normAutofit lnSpcReduction="10000"/>
          </a:bodyPr>
          <a:lstStyle/>
          <a:p>
            <a:r>
              <a:rPr lang="en-US" dirty="0"/>
              <a:t>Accuracy: 54.3</a:t>
            </a:r>
          </a:p>
          <a:p>
            <a:r>
              <a:rPr lang="en-US" dirty="0"/>
              <a:t>SD: 3.71</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53075" y="2505075"/>
            <a:ext cx="5785496" cy="4339121"/>
          </a:xfrm>
        </p:spPr>
      </p:pic>
      <p:sp>
        <p:nvSpPr>
          <p:cNvPr id="9" name="Rectangle 8"/>
          <p:cNvSpPr/>
          <p:nvPr/>
        </p:nvSpPr>
        <p:spPr>
          <a:xfrm>
            <a:off x="4560546" y="1581743"/>
            <a:ext cx="8739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E1</a:t>
            </a:r>
          </a:p>
        </p:txBody>
      </p:sp>
      <p:sp>
        <p:nvSpPr>
          <p:cNvPr id="10" name="Rectangle 9"/>
          <p:cNvSpPr/>
          <p:nvPr/>
        </p:nvSpPr>
        <p:spPr>
          <a:xfrm>
            <a:off x="9928188" y="1690688"/>
            <a:ext cx="8739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E2</a:t>
            </a:r>
          </a:p>
        </p:txBody>
      </p:sp>
    </p:spTree>
    <p:extLst>
      <p:ext uri="{BB962C8B-B14F-4D97-AF65-F5344CB8AC3E}">
        <p14:creationId xmlns:p14="http://schemas.microsoft.com/office/powerpoint/2010/main" val="142680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Olivetti dataset – classification with boosting</a:t>
            </a:r>
          </a:p>
        </p:txBody>
      </p:sp>
      <p:sp>
        <p:nvSpPr>
          <p:cNvPr id="3" name="Text Placeholder 2"/>
          <p:cNvSpPr>
            <a:spLocks noGrp="1"/>
          </p:cNvSpPr>
          <p:nvPr>
            <p:ph type="body" idx="1"/>
          </p:nvPr>
        </p:nvSpPr>
        <p:spPr/>
        <p:txBody>
          <a:bodyPr>
            <a:normAutofit lnSpcReduction="10000"/>
          </a:bodyPr>
          <a:lstStyle/>
          <a:p>
            <a:r>
              <a:rPr lang="en-US" dirty="0"/>
              <a:t>Accuracy: 58.53</a:t>
            </a:r>
          </a:p>
          <a:p>
            <a:r>
              <a:rPr lang="en-US" dirty="0"/>
              <a:t>SD: 3.57</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0975" y="2505074"/>
            <a:ext cx="5808357" cy="4356267"/>
          </a:xfrm>
        </p:spPr>
      </p:pic>
      <p:sp>
        <p:nvSpPr>
          <p:cNvPr id="5" name="Text Placeholder 4"/>
          <p:cNvSpPr>
            <a:spLocks noGrp="1"/>
          </p:cNvSpPr>
          <p:nvPr>
            <p:ph type="body" sz="quarter" idx="3"/>
          </p:nvPr>
        </p:nvSpPr>
        <p:spPr/>
        <p:txBody>
          <a:bodyPr>
            <a:normAutofit lnSpcReduction="10000"/>
          </a:bodyPr>
          <a:lstStyle/>
          <a:p>
            <a:r>
              <a:rPr lang="en-US" dirty="0"/>
              <a:t>Accuracy: 54.96</a:t>
            </a:r>
          </a:p>
          <a:p>
            <a:r>
              <a:rPr lang="en-US" dirty="0"/>
              <a:t>SD: 4.35</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30214" y="2505075"/>
            <a:ext cx="5808357" cy="4356267"/>
          </a:xfrm>
        </p:spPr>
      </p:pic>
      <p:sp>
        <p:nvSpPr>
          <p:cNvPr id="9" name="Rectangle 8"/>
          <p:cNvSpPr/>
          <p:nvPr/>
        </p:nvSpPr>
        <p:spPr>
          <a:xfrm>
            <a:off x="4570965" y="1581743"/>
            <a:ext cx="853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F1</a:t>
            </a:r>
          </a:p>
        </p:txBody>
      </p:sp>
      <p:sp>
        <p:nvSpPr>
          <p:cNvPr id="10" name="Rectangle 9"/>
          <p:cNvSpPr/>
          <p:nvPr/>
        </p:nvSpPr>
        <p:spPr>
          <a:xfrm>
            <a:off x="9938607" y="1690688"/>
            <a:ext cx="853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F2</a:t>
            </a:r>
          </a:p>
        </p:txBody>
      </p:sp>
    </p:spTree>
    <p:extLst>
      <p:ext uri="{BB962C8B-B14F-4D97-AF65-F5344CB8AC3E}">
        <p14:creationId xmlns:p14="http://schemas.microsoft.com/office/powerpoint/2010/main" val="94878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Wine dataset – classification w/o boosting</a:t>
            </a:r>
          </a:p>
        </p:txBody>
      </p:sp>
      <p:sp>
        <p:nvSpPr>
          <p:cNvPr id="3" name="Text Placeholder 2"/>
          <p:cNvSpPr>
            <a:spLocks noGrp="1"/>
          </p:cNvSpPr>
          <p:nvPr>
            <p:ph type="body" idx="1"/>
          </p:nvPr>
        </p:nvSpPr>
        <p:spPr/>
        <p:txBody>
          <a:bodyPr>
            <a:normAutofit lnSpcReduction="10000"/>
          </a:bodyPr>
          <a:lstStyle/>
          <a:p>
            <a:r>
              <a:rPr lang="en-US" dirty="0"/>
              <a:t>Accuracy: 94.85</a:t>
            </a:r>
          </a:p>
          <a:p>
            <a:r>
              <a:rPr lang="en-US" dirty="0"/>
              <a:t>SD: 2.43</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9550" y="2505076"/>
            <a:ext cx="5779780" cy="4334834"/>
          </a:xfrm>
        </p:spPr>
      </p:pic>
      <p:sp>
        <p:nvSpPr>
          <p:cNvPr id="5" name="Text Placeholder 4"/>
          <p:cNvSpPr>
            <a:spLocks noGrp="1"/>
          </p:cNvSpPr>
          <p:nvPr>
            <p:ph type="body" sz="quarter" idx="3"/>
          </p:nvPr>
        </p:nvSpPr>
        <p:spPr/>
        <p:txBody>
          <a:bodyPr>
            <a:normAutofit lnSpcReduction="10000"/>
          </a:bodyPr>
          <a:lstStyle/>
          <a:p>
            <a:r>
              <a:rPr lang="en-US" dirty="0"/>
              <a:t>Accuracy: 98.47</a:t>
            </a:r>
          </a:p>
          <a:p>
            <a:r>
              <a:rPr lang="en-US" dirty="0"/>
              <a:t>SD: 1.53</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43550" y="2505076"/>
            <a:ext cx="5795020" cy="4346264"/>
          </a:xfrm>
        </p:spPr>
      </p:pic>
      <p:sp>
        <p:nvSpPr>
          <p:cNvPr id="9" name="Rectangle 8"/>
          <p:cNvSpPr/>
          <p:nvPr/>
        </p:nvSpPr>
        <p:spPr>
          <a:xfrm>
            <a:off x="4510853" y="1581743"/>
            <a:ext cx="97334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G1</a:t>
            </a:r>
          </a:p>
        </p:txBody>
      </p:sp>
      <p:sp>
        <p:nvSpPr>
          <p:cNvPr id="10" name="Rectangle 9"/>
          <p:cNvSpPr/>
          <p:nvPr/>
        </p:nvSpPr>
        <p:spPr>
          <a:xfrm>
            <a:off x="9878495" y="1690688"/>
            <a:ext cx="97334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G2</a:t>
            </a:r>
          </a:p>
        </p:txBody>
      </p:sp>
    </p:spTree>
    <p:extLst>
      <p:ext uri="{BB962C8B-B14F-4D97-AF65-F5344CB8AC3E}">
        <p14:creationId xmlns:p14="http://schemas.microsoft.com/office/powerpoint/2010/main" val="217374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Wine dataset – classification with boosting</a:t>
            </a:r>
          </a:p>
        </p:txBody>
      </p:sp>
      <p:sp>
        <p:nvSpPr>
          <p:cNvPr id="3" name="Text Placeholder 2"/>
          <p:cNvSpPr>
            <a:spLocks noGrp="1"/>
          </p:cNvSpPr>
          <p:nvPr>
            <p:ph type="body" idx="1"/>
          </p:nvPr>
        </p:nvSpPr>
        <p:spPr/>
        <p:txBody>
          <a:bodyPr>
            <a:normAutofit lnSpcReduction="10000"/>
          </a:bodyPr>
          <a:lstStyle/>
          <a:p>
            <a:r>
              <a:rPr lang="en-US" dirty="0"/>
              <a:t>Accuracy: 95.26</a:t>
            </a:r>
          </a:p>
          <a:p>
            <a:r>
              <a:rPr lang="en-US" dirty="0"/>
              <a:t>SD: 2.62</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2520315"/>
            <a:ext cx="5760730" cy="4320547"/>
          </a:xfrm>
        </p:spPr>
      </p:pic>
      <p:sp>
        <p:nvSpPr>
          <p:cNvPr id="5" name="Text Placeholder 4"/>
          <p:cNvSpPr>
            <a:spLocks noGrp="1"/>
          </p:cNvSpPr>
          <p:nvPr>
            <p:ph type="body" sz="quarter" idx="3"/>
          </p:nvPr>
        </p:nvSpPr>
        <p:spPr/>
        <p:txBody>
          <a:bodyPr>
            <a:normAutofit lnSpcReduction="10000"/>
          </a:bodyPr>
          <a:lstStyle/>
          <a:p>
            <a:r>
              <a:rPr lang="en-US" dirty="0"/>
              <a:t>Accuracy:  88.57</a:t>
            </a:r>
          </a:p>
          <a:p>
            <a:r>
              <a:rPr lang="en-US" dirty="0"/>
              <a:t>SD: 10.04</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95926" y="2505075"/>
            <a:ext cx="5842645" cy="4381983"/>
          </a:xfrm>
        </p:spPr>
      </p:pic>
      <p:sp>
        <p:nvSpPr>
          <p:cNvPr id="9" name="Rectangle 8"/>
          <p:cNvSpPr/>
          <p:nvPr/>
        </p:nvSpPr>
        <p:spPr>
          <a:xfrm>
            <a:off x="4516463" y="1581743"/>
            <a:ext cx="9621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H1</a:t>
            </a:r>
          </a:p>
        </p:txBody>
      </p:sp>
      <p:sp>
        <p:nvSpPr>
          <p:cNvPr id="10" name="Rectangle 9"/>
          <p:cNvSpPr/>
          <p:nvPr/>
        </p:nvSpPr>
        <p:spPr>
          <a:xfrm>
            <a:off x="9884106" y="1690688"/>
            <a:ext cx="9621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H2</a:t>
            </a:r>
          </a:p>
        </p:txBody>
      </p:sp>
    </p:spTree>
    <p:extLst>
      <p:ext uri="{BB962C8B-B14F-4D97-AF65-F5344CB8AC3E}">
        <p14:creationId xmlns:p14="http://schemas.microsoft.com/office/powerpoint/2010/main" val="191627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563</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DD 2431 Machine Learning  Lab3 Presentation </vt:lpstr>
      <vt:lpstr>Iris dataset – classification w/o boosting</vt:lpstr>
      <vt:lpstr>Iris dataset – classification with boosting</vt:lpstr>
      <vt:lpstr>Vowels dataset – classification w/o boosting</vt:lpstr>
      <vt:lpstr>Vowels dataset – classification with boosting</vt:lpstr>
      <vt:lpstr>Olivetti dataset – classification w/o boosting</vt:lpstr>
      <vt:lpstr>Olivetti dataset – classification with boosting</vt:lpstr>
      <vt:lpstr>Wine dataset – classification w/o boosting</vt:lpstr>
      <vt:lpstr>Wine dataset – classification with boosting</vt:lpstr>
      <vt:lpstr>Questions set 1 part 1</vt:lpstr>
      <vt:lpstr>Questions set 1 part 2</vt:lpstr>
      <vt:lpstr>Questions set 2 part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Assal</dc:creator>
  <cp:lastModifiedBy>Ahmed Assal</cp:lastModifiedBy>
  <cp:revision>17</cp:revision>
  <dcterms:created xsi:type="dcterms:W3CDTF">2016-06-21T02:12:28Z</dcterms:created>
  <dcterms:modified xsi:type="dcterms:W3CDTF">2016-06-21T08:59:15Z</dcterms:modified>
</cp:coreProperties>
</file>