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F20"/>
    <a:srgbClr val="7D8283"/>
    <a:srgbClr val="E8F2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DEA499C-1E86-41FA-8629-81E5BAED2A76}" type="datetimeFigureOut">
              <a:rPr lang="en-IN" smtClean="0"/>
              <a:t>12-08-2020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165756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A499C-1E86-41FA-8629-81E5BAED2A76}"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123582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A499C-1E86-41FA-8629-81E5BAED2A76}"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3014756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A499C-1E86-41FA-8629-81E5BAED2A76}"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B7C51-087A-4E1D-817D-086C9476F419}"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4087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A499C-1E86-41FA-8629-81E5BAED2A76}"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736790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EA499C-1E86-41FA-8629-81E5BAED2A76}" type="datetimeFigureOut">
              <a:rPr lang="en-IN" smtClean="0"/>
              <a:t>12-08-2020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972071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EA499C-1E86-41FA-8629-81E5BAED2A76}" type="datetimeFigureOut">
              <a:rPr lang="en-IN" smtClean="0"/>
              <a:t>12-08-2020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256156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A499C-1E86-41FA-8629-81E5BAED2A76}"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82221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A499C-1E86-41FA-8629-81E5BAED2A76}"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241594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A499C-1E86-41FA-8629-81E5BAED2A76}"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335246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EA499C-1E86-41FA-8629-81E5BAED2A76}"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329337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A499C-1E86-41FA-8629-81E5BAED2A76}"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4072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EA499C-1E86-41FA-8629-81E5BAED2A76}" type="datetimeFigureOut">
              <a:rPr lang="en-IN" smtClean="0"/>
              <a:t>12-08-2020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223512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EA499C-1E86-41FA-8629-81E5BAED2A76}" type="datetimeFigureOut">
              <a:rPr lang="en-IN" smtClean="0"/>
              <a:t>12-08-2020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24459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A499C-1E86-41FA-8629-81E5BAED2A76}" type="datetimeFigureOut">
              <a:rPr lang="en-IN" smtClean="0"/>
              <a:t>12-08-2020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401205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A499C-1E86-41FA-8629-81E5BAED2A76}"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240838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A499C-1E86-41FA-8629-81E5BAED2A76}"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B7C51-087A-4E1D-817D-086C9476F419}" type="slidenum">
              <a:rPr lang="en-IN" smtClean="0"/>
              <a:t>‹#›</a:t>
            </a:fld>
            <a:endParaRPr lang="en-IN"/>
          </a:p>
        </p:txBody>
      </p:sp>
    </p:spTree>
    <p:extLst>
      <p:ext uri="{BB962C8B-B14F-4D97-AF65-F5344CB8AC3E}">
        <p14:creationId xmlns:p14="http://schemas.microsoft.com/office/powerpoint/2010/main" val="55559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DEA499C-1E86-41FA-8629-81E5BAED2A76}" type="datetimeFigureOut">
              <a:rPr lang="en-IN" smtClean="0"/>
              <a:t>12-08-2020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79B7C51-087A-4E1D-817D-086C9476F419}" type="slidenum">
              <a:rPr lang="en-IN" smtClean="0"/>
              <a:t>‹#›</a:t>
            </a:fld>
            <a:endParaRPr lang="en-IN"/>
          </a:p>
        </p:txBody>
      </p:sp>
    </p:spTree>
    <p:extLst>
      <p:ext uri="{BB962C8B-B14F-4D97-AF65-F5344CB8AC3E}">
        <p14:creationId xmlns:p14="http://schemas.microsoft.com/office/powerpoint/2010/main" val="2855936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5F9C-6154-4764-85AD-37FC6C6D0986}"/>
              </a:ext>
            </a:extLst>
          </p:cNvPr>
          <p:cNvSpPr>
            <a:spLocks noGrp="1"/>
          </p:cNvSpPr>
          <p:nvPr>
            <p:ph type="ctrTitle"/>
          </p:nvPr>
        </p:nvSpPr>
        <p:spPr>
          <a:xfrm>
            <a:off x="638577" y="4183025"/>
            <a:ext cx="9144000" cy="1641490"/>
          </a:xfrm>
        </p:spPr>
        <p:txBody>
          <a:bodyPr>
            <a:normAutofit/>
          </a:bodyPr>
          <a:lstStyle/>
          <a:p>
            <a:pPr algn="l"/>
            <a:r>
              <a:rPr lang="en-IN" sz="7200" dirty="0"/>
              <a:t>Clustering Grocery Items</a:t>
            </a:r>
          </a:p>
        </p:txBody>
      </p:sp>
      <p:sp>
        <p:nvSpPr>
          <p:cNvPr id="3" name="Subtitle 2">
            <a:extLst>
              <a:ext uri="{FF2B5EF4-FFF2-40B4-BE49-F238E27FC236}">
                <a16:creationId xmlns:a16="http://schemas.microsoft.com/office/drawing/2014/main" id="{C6DE464D-DAD2-405D-A319-91CBFA85FFE9}"/>
              </a:ext>
            </a:extLst>
          </p:cNvPr>
          <p:cNvSpPr>
            <a:spLocks noGrp="1"/>
          </p:cNvSpPr>
          <p:nvPr>
            <p:ph type="subTitle" idx="1"/>
          </p:nvPr>
        </p:nvSpPr>
        <p:spPr>
          <a:xfrm>
            <a:off x="638577" y="3429000"/>
            <a:ext cx="9144000" cy="754025"/>
          </a:xfrm>
        </p:spPr>
        <p:txBody>
          <a:bodyPr/>
          <a:lstStyle/>
          <a:p>
            <a:pPr algn="l"/>
            <a:r>
              <a:rPr lang="en-IN" dirty="0"/>
              <a:t>ML Project</a:t>
            </a:r>
          </a:p>
        </p:txBody>
      </p:sp>
    </p:spTree>
    <p:extLst>
      <p:ext uri="{BB962C8B-B14F-4D97-AF65-F5344CB8AC3E}">
        <p14:creationId xmlns:p14="http://schemas.microsoft.com/office/powerpoint/2010/main" val="397370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D9C7-BB5B-4E03-AA1A-C724D8CA732C}"/>
              </a:ext>
            </a:extLst>
          </p:cNvPr>
          <p:cNvSpPr>
            <a:spLocks noGrp="1"/>
          </p:cNvSpPr>
          <p:nvPr>
            <p:ph type="title"/>
          </p:nvPr>
        </p:nvSpPr>
        <p:spPr/>
        <p:txBody>
          <a:bodyPr>
            <a:normAutofit/>
          </a:bodyPr>
          <a:lstStyle/>
          <a:p>
            <a:r>
              <a:rPr lang="en-IN" sz="4800" dirty="0"/>
              <a:t>Clustering</a:t>
            </a:r>
          </a:p>
        </p:txBody>
      </p:sp>
      <p:sp>
        <p:nvSpPr>
          <p:cNvPr id="3" name="Content Placeholder 2">
            <a:extLst>
              <a:ext uri="{FF2B5EF4-FFF2-40B4-BE49-F238E27FC236}">
                <a16:creationId xmlns:a16="http://schemas.microsoft.com/office/drawing/2014/main" id="{C0FCF21F-1EE3-4DBA-A555-326FAFB1799A}"/>
              </a:ext>
            </a:extLst>
          </p:cNvPr>
          <p:cNvSpPr>
            <a:spLocks noGrp="1"/>
          </p:cNvSpPr>
          <p:nvPr>
            <p:ph idx="1"/>
          </p:nvPr>
        </p:nvSpPr>
        <p:spPr>
          <a:xfrm>
            <a:off x="979100" y="1941535"/>
            <a:ext cx="10233800" cy="4351338"/>
          </a:xfrm>
        </p:spPr>
        <p:txBody>
          <a:bodyPr/>
          <a:lstStyle/>
          <a:p>
            <a:pPr marL="0" indent="0">
              <a:buNone/>
            </a:pPr>
            <a:r>
              <a:rPr lang="en-IN" sz="2400" dirty="0"/>
              <a:t>We have performed following methods in solving the clustering problem :</a:t>
            </a:r>
          </a:p>
          <a:p>
            <a:pPr marL="514350" indent="-514350">
              <a:buAutoNum type="arabicPeriod"/>
            </a:pPr>
            <a:r>
              <a:rPr lang="en-IN" sz="2400" dirty="0"/>
              <a:t>Elbow method</a:t>
            </a:r>
          </a:p>
          <a:p>
            <a:pPr marL="514350" indent="-514350">
              <a:buAutoNum type="arabicPeriod"/>
            </a:pPr>
            <a:r>
              <a:rPr lang="en-IN" sz="2400" dirty="0"/>
              <a:t>Hierarchical Clustering</a:t>
            </a:r>
          </a:p>
          <a:p>
            <a:pPr marL="514350" indent="-514350">
              <a:buAutoNum type="arabicPeriod"/>
            </a:pPr>
            <a:r>
              <a:rPr lang="en-IN" sz="2400" dirty="0"/>
              <a:t>K-means Clustering</a:t>
            </a:r>
          </a:p>
          <a:p>
            <a:pPr marL="514350" indent="-514350">
              <a:buAutoNum type="arabicPeriod"/>
            </a:pPr>
            <a:r>
              <a:rPr lang="en-IN" sz="2400" dirty="0"/>
              <a:t>Classification (used for Verification)</a:t>
            </a:r>
          </a:p>
          <a:p>
            <a:pPr marL="514350" indent="-514350">
              <a:buAutoNum type="arabicPeriod"/>
            </a:pPr>
            <a:endParaRPr lang="en-IN" dirty="0"/>
          </a:p>
        </p:txBody>
      </p:sp>
    </p:spTree>
    <p:extLst>
      <p:ext uri="{BB962C8B-B14F-4D97-AF65-F5344CB8AC3E}">
        <p14:creationId xmlns:p14="http://schemas.microsoft.com/office/powerpoint/2010/main" val="34171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AFFCE-9D8E-4D6A-921C-DBAA9AEC785F}"/>
              </a:ext>
            </a:extLst>
          </p:cNvPr>
          <p:cNvSpPr>
            <a:spLocks noGrp="1"/>
          </p:cNvSpPr>
          <p:nvPr>
            <p:ph idx="1"/>
          </p:nvPr>
        </p:nvSpPr>
        <p:spPr>
          <a:xfrm>
            <a:off x="437420" y="228645"/>
            <a:ext cx="10233800" cy="4351338"/>
          </a:xfrm>
        </p:spPr>
        <p:txBody>
          <a:bodyPr/>
          <a:lstStyle/>
          <a:p>
            <a:pPr marL="0" indent="0">
              <a:buNone/>
            </a:pPr>
            <a:r>
              <a:rPr lang="en-IN" dirty="0" err="1"/>
              <a:t>Dendogram</a:t>
            </a:r>
            <a:r>
              <a:rPr lang="en-IN" dirty="0"/>
              <a:t> obtained in </a:t>
            </a:r>
            <a:r>
              <a:rPr lang="en-IN" dirty="0" err="1"/>
              <a:t>herirachical</a:t>
            </a:r>
            <a:r>
              <a:rPr lang="en-IN" dirty="0"/>
              <a:t> clustering</a:t>
            </a:r>
          </a:p>
          <a:p>
            <a:pPr marL="0" indent="0">
              <a:buNone/>
            </a:pPr>
            <a:endParaRPr lang="en-IN" dirty="0"/>
          </a:p>
        </p:txBody>
      </p:sp>
      <p:pic>
        <p:nvPicPr>
          <p:cNvPr id="5" name="Picture 4">
            <a:extLst>
              <a:ext uri="{FF2B5EF4-FFF2-40B4-BE49-F238E27FC236}">
                <a16:creationId xmlns:a16="http://schemas.microsoft.com/office/drawing/2014/main" id="{CEF11E1E-A6CF-4C57-ADC9-9C3AAD1A7D99}"/>
              </a:ext>
            </a:extLst>
          </p:cNvPr>
          <p:cNvPicPr>
            <a:picLocks noChangeAspect="1"/>
          </p:cNvPicPr>
          <p:nvPr/>
        </p:nvPicPr>
        <p:blipFill>
          <a:blip r:embed="rId2"/>
          <a:stretch>
            <a:fillRect/>
          </a:stretch>
        </p:blipFill>
        <p:spPr>
          <a:xfrm>
            <a:off x="570570" y="849027"/>
            <a:ext cx="10582533" cy="5786958"/>
          </a:xfrm>
          <a:prstGeom prst="rect">
            <a:avLst/>
          </a:prstGeom>
        </p:spPr>
      </p:pic>
    </p:spTree>
    <p:extLst>
      <p:ext uri="{BB962C8B-B14F-4D97-AF65-F5344CB8AC3E}">
        <p14:creationId xmlns:p14="http://schemas.microsoft.com/office/powerpoint/2010/main" val="361944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D6EC-0C45-485D-A110-081D30C7276A}"/>
              </a:ext>
            </a:extLst>
          </p:cNvPr>
          <p:cNvSpPr>
            <a:spLocks noGrp="1"/>
          </p:cNvSpPr>
          <p:nvPr>
            <p:ph type="title"/>
          </p:nvPr>
        </p:nvSpPr>
        <p:spPr>
          <a:xfrm>
            <a:off x="516228" y="120427"/>
            <a:ext cx="10515600" cy="1325563"/>
          </a:xfrm>
        </p:spPr>
        <p:txBody>
          <a:bodyPr>
            <a:normAutofit/>
          </a:bodyPr>
          <a:lstStyle/>
          <a:p>
            <a:r>
              <a:rPr lang="en-IN" sz="3200" dirty="0"/>
              <a:t>Clusters of items likely to bought together</a:t>
            </a:r>
          </a:p>
        </p:txBody>
      </p:sp>
      <p:graphicFrame>
        <p:nvGraphicFramePr>
          <p:cNvPr id="5" name="Content Placeholder 4">
            <a:extLst>
              <a:ext uri="{FF2B5EF4-FFF2-40B4-BE49-F238E27FC236}">
                <a16:creationId xmlns:a16="http://schemas.microsoft.com/office/drawing/2014/main" id="{FFCEE1AB-2782-432D-80BB-E7D50343C996}"/>
              </a:ext>
            </a:extLst>
          </p:cNvPr>
          <p:cNvGraphicFramePr>
            <a:graphicFrameLocks noGrp="1"/>
          </p:cNvGraphicFramePr>
          <p:nvPr>
            <p:ph idx="1"/>
            <p:extLst>
              <p:ext uri="{D42A27DB-BD31-4B8C-83A1-F6EECF244321}">
                <p14:modId xmlns:p14="http://schemas.microsoft.com/office/powerpoint/2010/main" val="2364620342"/>
              </p:ext>
            </p:extLst>
          </p:nvPr>
        </p:nvGraphicFramePr>
        <p:xfrm>
          <a:off x="645017" y="1194558"/>
          <a:ext cx="9142927" cy="5180490"/>
        </p:xfrm>
        <a:graphic>
          <a:graphicData uri="http://schemas.openxmlformats.org/drawingml/2006/table">
            <a:tbl>
              <a:tblPr firstRow="1" firstCol="1" bandRow="1">
                <a:tableStyleId>{5C22544A-7EE6-4342-B048-85BDC9FD1C3A}</a:tableStyleId>
              </a:tblPr>
              <a:tblGrid>
                <a:gridCol w="1855864">
                  <a:extLst>
                    <a:ext uri="{9D8B030D-6E8A-4147-A177-3AD203B41FA5}">
                      <a16:colId xmlns:a16="http://schemas.microsoft.com/office/drawing/2014/main" val="4241149638"/>
                    </a:ext>
                  </a:extLst>
                </a:gridCol>
                <a:gridCol w="7287063">
                  <a:extLst>
                    <a:ext uri="{9D8B030D-6E8A-4147-A177-3AD203B41FA5}">
                      <a16:colId xmlns:a16="http://schemas.microsoft.com/office/drawing/2014/main" val="2114352552"/>
                    </a:ext>
                  </a:extLst>
                </a:gridCol>
              </a:tblGrid>
              <a:tr h="370035">
                <a:tc>
                  <a:txBody>
                    <a:bodyPr/>
                    <a:lstStyle/>
                    <a:p>
                      <a:pPr algn="l" fontAlgn="t">
                        <a:lnSpc>
                          <a:spcPct val="115000"/>
                        </a:lnSpc>
                        <a:spcBef>
                          <a:spcPts val="0"/>
                        </a:spcBef>
                        <a:spcAft>
                          <a:spcPts val="0"/>
                        </a:spcAft>
                        <a:tabLst>
                          <a:tab pos="5135880" algn="l"/>
                        </a:tabLst>
                      </a:pPr>
                      <a:r>
                        <a:rPr lang="en-US" sz="1400" u="none" strike="noStrike">
                          <a:effectLst/>
                        </a:rPr>
                        <a:t>Cluster 1</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b="0" u="none" strike="noStrike" dirty="0">
                          <a:solidFill>
                            <a:schemeClr val="bg1"/>
                          </a:solidFill>
                          <a:effectLst/>
                        </a:rPr>
                        <a:t>Apples, Bananas, Berries, Cherries, Grapefruit</a:t>
                      </a:r>
                      <a:endParaRPr lang="en-US" sz="1800" b="0" i="0" u="none" strike="noStrike" dirty="0">
                        <a:solidFill>
                          <a:schemeClr val="bg1"/>
                        </a:solidFill>
                        <a:effectLst/>
                        <a:latin typeface="Arial" panose="020B0604020202020204" pitchFamily="34" charset="0"/>
                      </a:endParaRPr>
                    </a:p>
                  </a:txBody>
                  <a:tcPr marL="68580" marR="68580" marT="9525" marB="0">
                    <a:solidFill>
                      <a:srgbClr val="E8F2F4"/>
                    </a:solidFill>
                  </a:tcPr>
                </a:tc>
                <a:extLst>
                  <a:ext uri="{0D108BD9-81ED-4DB2-BD59-A6C34878D82A}">
                    <a16:rowId xmlns:a16="http://schemas.microsoft.com/office/drawing/2014/main" val="443283876"/>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2</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dirty="0">
                          <a:effectLst/>
                        </a:rPr>
                        <a:t>Broccoli, Carrots, Cauliflower, Cucumber, Lettuce</a:t>
                      </a:r>
                      <a:endParaRPr lang="en-US"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787253182"/>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3</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dirty="0">
                          <a:effectLst/>
                        </a:rPr>
                        <a:t>Bagels, Dinner Rolls, Sandwich Loaves, Tortillas</a:t>
                      </a:r>
                      <a:endParaRPr lang="en-US"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899313001"/>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4</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Coffee, Juice, Soda, Tea</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011441013"/>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5</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Butter, Cheeses, Eggs, Milk, Yoghurt</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015276410"/>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6</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Beef, Pork, Poultry</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51196172"/>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7</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Canned Vegetables, Ketchup, Spaghetti Sauce</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510613042"/>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8</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Hand Soap, Shampoo, Shaving Cream, Soap</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581412242"/>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9</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Aluminum Foil, Paper Towels, Sandwich Bags, Toilet Paper</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703083644"/>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10</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Cereals, Flour, Pasta, Waffles</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1275077253"/>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11</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Dishwashing, Laundry Detergent</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840208"/>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12</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Frozen Vegetables, Ice Cream</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107742452"/>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13</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a:effectLst/>
                        </a:rPr>
                        <a:t>Pet items, Sugar</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875737979"/>
                  </a:ext>
                </a:extLst>
              </a:tr>
              <a:tr h="370035">
                <a:tc>
                  <a:txBody>
                    <a:bodyPr/>
                    <a:lstStyle/>
                    <a:p>
                      <a:pPr algn="l" fontAlgn="t">
                        <a:lnSpc>
                          <a:spcPct val="115000"/>
                        </a:lnSpc>
                        <a:spcBef>
                          <a:spcPts val="0"/>
                        </a:spcBef>
                        <a:spcAft>
                          <a:spcPts val="0"/>
                        </a:spcAft>
                        <a:tabLst>
                          <a:tab pos="5135880" algn="l"/>
                        </a:tabLst>
                      </a:pPr>
                      <a:r>
                        <a:rPr lang="en-US" sz="1400" u="none" strike="noStrike">
                          <a:effectLst/>
                        </a:rPr>
                        <a:t>Cluster 14</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15000"/>
                        </a:lnSpc>
                        <a:spcBef>
                          <a:spcPts val="0"/>
                        </a:spcBef>
                        <a:spcAft>
                          <a:spcPts val="0"/>
                        </a:spcAft>
                        <a:tabLst>
                          <a:tab pos="5135880" algn="l"/>
                        </a:tabLst>
                      </a:pPr>
                      <a:r>
                        <a:rPr lang="en-US" sz="1400" u="none" strike="noStrike" dirty="0">
                          <a:effectLst/>
                        </a:rPr>
                        <a:t>Baby items</a:t>
                      </a:r>
                      <a:endParaRPr lang="en-US"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452500412"/>
                  </a:ext>
                </a:extLst>
              </a:tr>
            </a:tbl>
          </a:graphicData>
        </a:graphic>
      </p:graphicFrame>
    </p:spTree>
    <p:extLst>
      <p:ext uri="{BB962C8B-B14F-4D97-AF65-F5344CB8AC3E}">
        <p14:creationId xmlns:p14="http://schemas.microsoft.com/office/powerpoint/2010/main" val="226189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A4C5-1617-45AE-9EBE-2CCDFC4D48D3}"/>
              </a:ext>
            </a:extLst>
          </p:cNvPr>
          <p:cNvSpPr>
            <a:spLocks noGrp="1"/>
          </p:cNvSpPr>
          <p:nvPr>
            <p:ph type="title"/>
          </p:nvPr>
        </p:nvSpPr>
        <p:spPr>
          <a:xfrm>
            <a:off x="529107" y="109623"/>
            <a:ext cx="10515600" cy="1325563"/>
          </a:xfrm>
        </p:spPr>
        <p:txBody>
          <a:bodyPr>
            <a:normAutofit/>
          </a:bodyPr>
          <a:lstStyle/>
          <a:p>
            <a:r>
              <a:rPr lang="en-IN" sz="3200" dirty="0"/>
              <a:t>Scattered plots of formed clusters by K-means clustering</a:t>
            </a:r>
          </a:p>
        </p:txBody>
      </p:sp>
      <p:pic>
        <p:nvPicPr>
          <p:cNvPr id="5" name="Content Placeholder 4">
            <a:extLst>
              <a:ext uri="{FF2B5EF4-FFF2-40B4-BE49-F238E27FC236}">
                <a16:creationId xmlns:a16="http://schemas.microsoft.com/office/drawing/2014/main" id="{50A181DA-70DA-475A-BDDE-5EF9885D5760}"/>
              </a:ext>
            </a:extLst>
          </p:cNvPr>
          <p:cNvPicPr>
            <a:picLocks noGrp="1" noChangeAspect="1"/>
          </p:cNvPicPr>
          <p:nvPr>
            <p:ph idx="1"/>
          </p:nvPr>
        </p:nvPicPr>
        <p:blipFill>
          <a:blip r:embed="rId2"/>
          <a:stretch>
            <a:fillRect/>
          </a:stretch>
        </p:blipFill>
        <p:spPr>
          <a:xfrm>
            <a:off x="2386267" y="1138972"/>
            <a:ext cx="6448640" cy="5422814"/>
          </a:xfrm>
        </p:spPr>
      </p:pic>
    </p:spTree>
    <p:extLst>
      <p:ext uri="{BB962C8B-B14F-4D97-AF65-F5344CB8AC3E}">
        <p14:creationId xmlns:p14="http://schemas.microsoft.com/office/powerpoint/2010/main" val="293815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2CCF-C58A-47B3-ADE9-5BE1E7996248}"/>
              </a:ext>
            </a:extLst>
          </p:cNvPr>
          <p:cNvSpPr>
            <a:spLocks noGrp="1"/>
          </p:cNvSpPr>
          <p:nvPr>
            <p:ph type="title"/>
          </p:nvPr>
        </p:nvSpPr>
        <p:spPr/>
        <p:txBody>
          <a:bodyPr>
            <a:normAutofit/>
          </a:bodyPr>
          <a:lstStyle/>
          <a:p>
            <a:r>
              <a:rPr lang="en-IN" sz="4000" dirty="0"/>
              <a:t>Verification using classification</a:t>
            </a:r>
          </a:p>
        </p:txBody>
      </p:sp>
      <p:sp>
        <p:nvSpPr>
          <p:cNvPr id="3" name="Content Placeholder 2">
            <a:extLst>
              <a:ext uri="{FF2B5EF4-FFF2-40B4-BE49-F238E27FC236}">
                <a16:creationId xmlns:a16="http://schemas.microsoft.com/office/drawing/2014/main" id="{071CBAF9-0C28-4F4A-A353-7335819C7FBB}"/>
              </a:ext>
            </a:extLst>
          </p:cNvPr>
          <p:cNvSpPr>
            <a:spLocks noGrp="1"/>
          </p:cNvSpPr>
          <p:nvPr>
            <p:ph idx="1"/>
          </p:nvPr>
        </p:nvSpPr>
        <p:spPr>
          <a:xfrm>
            <a:off x="979100" y="1409188"/>
            <a:ext cx="10233800" cy="4351338"/>
          </a:xfrm>
        </p:spPr>
        <p:txBody>
          <a:bodyPr>
            <a:normAutofit/>
          </a:bodyPr>
          <a:lstStyle/>
          <a:p>
            <a:pPr>
              <a:lnSpc>
                <a:spcPct val="115000"/>
              </a:lnSpc>
              <a:tabLst>
                <a:tab pos="3649980" algn="l"/>
              </a:tabLst>
            </a:pPr>
            <a:r>
              <a:rPr lang="en-US" sz="2000" dirty="0">
                <a:effectLst/>
                <a:latin typeface="Calibri" panose="020F0502020204030204" pitchFamily="34" charset="0"/>
                <a:ea typeface="Times New Roman" panose="02020603050405020304" pitchFamily="18" charset="0"/>
              </a:rPr>
              <a:t>We have created clusters using K-means clustering and given a label to our dataset rows representing the cluster that row belongs to. Now we need to check the accuracy of these formed clusters using classification algorithm.</a:t>
            </a:r>
            <a:endParaRPr lang="en-IN" sz="2000" dirty="0">
              <a:effectLst/>
              <a:latin typeface="Times New Roman" panose="02020603050405020304" pitchFamily="18" charset="0"/>
              <a:ea typeface="Times New Roman" panose="02020603050405020304" pitchFamily="18" charset="0"/>
            </a:endParaRPr>
          </a:p>
          <a:p>
            <a:pPr>
              <a:lnSpc>
                <a:spcPct val="115000"/>
              </a:lnSpc>
              <a:tabLst>
                <a:tab pos="3649980" algn="l"/>
              </a:tabLst>
            </a:pPr>
            <a:r>
              <a:rPr lang="en-US" sz="2000" dirty="0">
                <a:effectLst/>
                <a:latin typeface="Calibri" panose="020F0502020204030204" pitchFamily="34" charset="0"/>
                <a:ea typeface="Times New Roman" panose="02020603050405020304" pitchFamily="18" charset="0"/>
              </a:rPr>
              <a:t>Here we pick the </a:t>
            </a:r>
            <a:r>
              <a:rPr lang="en-US" sz="2000" b="1" dirty="0">
                <a:effectLst/>
                <a:latin typeface="Calibri" panose="020F0502020204030204" pitchFamily="34" charset="0"/>
                <a:ea typeface="Times New Roman" panose="02020603050405020304" pitchFamily="18" charset="0"/>
              </a:rPr>
              <a:t>Logistic Regression</a:t>
            </a:r>
            <a:r>
              <a:rPr lang="en-US" sz="2000" dirty="0">
                <a:effectLst/>
                <a:latin typeface="Calibri" panose="020F0502020204030204" pitchFamily="34" charset="0"/>
                <a:ea typeface="Times New Roman" panose="02020603050405020304" pitchFamily="18" charset="0"/>
              </a:rPr>
              <a:t> algorithm.</a:t>
            </a:r>
            <a:endParaRPr lang="en-IN" sz="2000" dirty="0">
              <a:effectLst/>
              <a:latin typeface="Times New Roman" panose="02020603050405020304" pitchFamily="18" charset="0"/>
              <a:ea typeface="Times New Roman" panose="02020603050405020304" pitchFamily="18" charset="0"/>
            </a:endParaRPr>
          </a:p>
          <a:p>
            <a:pPr marL="0" indent="0">
              <a:lnSpc>
                <a:spcPct val="115000"/>
              </a:lnSpc>
              <a:buNone/>
              <a:tabLst>
                <a:tab pos="3649980" algn="l"/>
              </a:tabLst>
            </a:pPr>
            <a:endParaRPr lang="en-US" sz="2000" b="1" u="sng" dirty="0">
              <a:effectLst/>
              <a:latin typeface="Calibri" panose="020F0502020204030204" pitchFamily="34" charset="0"/>
              <a:ea typeface="Times New Roman" panose="02020603050405020304" pitchFamily="18" charset="0"/>
            </a:endParaRPr>
          </a:p>
          <a:p>
            <a:pPr marL="0" indent="0">
              <a:lnSpc>
                <a:spcPct val="115000"/>
              </a:lnSpc>
              <a:buNone/>
              <a:tabLst>
                <a:tab pos="3649980" algn="l"/>
              </a:tabLst>
            </a:pPr>
            <a:r>
              <a:rPr lang="en-US" sz="2000" b="1" u="sng" dirty="0">
                <a:effectLst/>
                <a:latin typeface="Calibri" panose="020F0502020204030204" pitchFamily="34" charset="0"/>
                <a:ea typeface="Times New Roman" panose="02020603050405020304" pitchFamily="18" charset="0"/>
              </a:rPr>
              <a:t>Logistic Regression:</a:t>
            </a:r>
            <a:endParaRPr lang="en-IN" sz="2000" dirty="0">
              <a:effectLst/>
              <a:latin typeface="Times New Roman" panose="02020603050405020304" pitchFamily="18" charset="0"/>
              <a:ea typeface="Times New Roman" panose="02020603050405020304" pitchFamily="18" charset="0"/>
            </a:endParaRPr>
          </a:p>
          <a:p>
            <a:pPr>
              <a:lnSpc>
                <a:spcPct val="115000"/>
              </a:lnSpc>
              <a:tabLst>
                <a:tab pos="3649980" algn="l"/>
              </a:tabLst>
            </a:pPr>
            <a:r>
              <a:rPr lang="en-US" sz="2000" dirty="0">
                <a:effectLst/>
                <a:latin typeface="Calibri" panose="020F0502020204030204" pitchFamily="34" charset="0"/>
                <a:ea typeface="Times New Roman" panose="02020603050405020304" pitchFamily="18" charset="0"/>
              </a:rPr>
              <a:t>Logistic regression is a classification algorithm used to assign observations to a discrete set of classes. Logistic regression transforms its output using the logistic sigmoid function to return a probability value.</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
        <p:nvSpPr>
          <p:cNvPr id="5" name="TextBox 4">
            <a:extLst>
              <a:ext uri="{FF2B5EF4-FFF2-40B4-BE49-F238E27FC236}">
                <a16:creationId xmlns:a16="http://schemas.microsoft.com/office/drawing/2014/main" id="{C17CE8B1-479F-4BAB-94D3-8032B8965B19}"/>
              </a:ext>
            </a:extLst>
          </p:cNvPr>
          <p:cNvSpPr txBox="1"/>
          <p:nvPr/>
        </p:nvSpPr>
        <p:spPr>
          <a:xfrm>
            <a:off x="541450" y="5760526"/>
            <a:ext cx="11109100" cy="430887"/>
          </a:xfrm>
          <a:prstGeom prst="rect">
            <a:avLst/>
          </a:prstGeom>
          <a:noFill/>
        </p:spPr>
        <p:txBody>
          <a:bodyPr wrap="square">
            <a:spAutoFit/>
          </a:bodyPr>
          <a:lstStyle/>
          <a:p>
            <a:pPr marL="0" indent="0" algn="ctr">
              <a:buNone/>
            </a:pPr>
            <a:r>
              <a:rPr lang="en-IN" sz="2200" b="1" dirty="0">
                <a:latin typeface="Bookman Old Style" panose="02050604050505020204" pitchFamily="18" charset="0"/>
              </a:rPr>
              <a:t>The Final accuracy obtained by Logistic Regression algorithm is 96.28% </a:t>
            </a:r>
          </a:p>
        </p:txBody>
      </p:sp>
    </p:spTree>
    <p:extLst>
      <p:ext uri="{BB962C8B-B14F-4D97-AF65-F5344CB8AC3E}">
        <p14:creationId xmlns:p14="http://schemas.microsoft.com/office/powerpoint/2010/main" val="220946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A78-D1D7-4A9E-8C13-086D019A5A70}"/>
              </a:ext>
            </a:extLst>
          </p:cNvPr>
          <p:cNvSpPr>
            <a:spLocks noGrp="1"/>
          </p:cNvSpPr>
          <p:nvPr>
            <p:ph type="title"/>
          </p:nvPr>
        </p:nvSpPr>
        <p:spPr/>
        <p:txBody>
          <a:bodyPr>
            <a:normAutofit/>
          </a:bodyPr>
          <a:lstStyle/>
          <a:p>
            <a:r>
              <a:rPr lang="en-IN" sz="3600" dirty="0"/>
              <a:t>Team members</a:t>
            </a:r>
          </a:p>
        </p:txBody>
      </p:sp>
      <p:graphicFrame>
        <p:nvGraphicFramePr>
          <p:cNvPr id="6" name="Table 5">
            <a:extLst>
              <a:ext uri="{FF2B5EF4-FFF2-40B4-BE49-F238E27FC236}">
                <a16:creationId xmlns:a16="http://schemas.microsoft.com/office/drawing/2014/main" id="{AB8E92BE-F723-423E-A9AD-F219CDBC975F}"/>
              </a:ext>
            </a:extLst>
          </p:cNvPr>
          <p:cNvGraphicFramePr/>
          <p:nvPr>
            <p:extLst>
              <p:ext uri="{D42A27DB-BD31-4B8C-83A1-F6EECF244321}">
                <p14:modId xmlns:p14="http://schemas.microsoft.com/office/powerpoint/2010/main" val="3591670890"/>
              </p:ext>
            </p:extLst>
          </p:nvPr>
        </p:nvGraphicFramePr>
        <p:xfrm>
          <a:off x="838200" y="1690688"/>
          <a:ext cx="8473225" cy="4323311"/>
        </p:xfrm>
        <a:graphic>
          <a:graphicData uri="http://schemas.openxmlformats.org/drawingml/2006/table">
            <a:tbl>
              <a:tblPr firstRow="1" firstCol="1" bandRow="1">
                <a:tableStyleId>{5C22544A-7EE6-4342-B048-85BDC9FD1C3A}</a:tableStyleId>
              </a:tblPr>
              <a:tblGrid>
                <a:gridCol w="3121015">
                  <a:extLst>
                    <a:ext uri="{9D8B030D-6E8A-4147-A177-3AD203B41FA5}">
                      <a16:colId xmlns:a16="http://schemas.microsoft.com/office/drawing/2014/main" val="566019986"/>
                    </a:ext>
                  </a:extLst>
                </a:gridCol>
                <a:gridCol w="3028050">
                  <a:extLst>
                    <a:ext uri="{9D8B030D-6E8A-4147-A177-3AD203B41FA5}">
                      <a16:colId xmlns:a16="http://schemas.microsoft.com/office/drawing/2014/main" val="57903713"/>
                    </a:ext>
                  </a:extLst>
                </a:gridCol>
                <a:gridCol w="2324160">
                  <a:extLst>
                    <a:ext uri="{9D8B030D-6E8A-4147-A177-3AD203B41FA5}">
                      <a16:colId xmlns:a16="http://schemas.microsoft.com/office/drawing/2014/main" val="566883437"/>
                    </a:ext>
                  </a:extLst>
                </a:gridCol>
              </a:tblGrid>
              <a:tr h="446206">
                <a:tc>
                  <a:txBody>
                    <a:bodyPr/>
                    <a:lstStyle/>
                    <a:p>
                      <a:pPr algn="ctr" fontAlgn="t">
                        <a:spcBef>
                          <a:spcPts val="0"/>
                        </a:spcBef>
                        <a:spcAft>
                          <a:spcPts val="0"/>
                        </a:spcAft>
                      </a:pPr>
                      <a:r>
                        <a:rPr lang="en-US" sz="1600" u="none" strike="noStrike" dirty="0">
                          <a:effectLst/>
                        </a:rPr>
                        <a:t>Name</a:t>
                      </a:r>
                      <a:endParaRPr lang="en-US" sz="1800" b="0" i="0" u="none" strike="noStrike" dirty="0">
                        <a:effectLst/>
                        <a:latin typeface="Arial" panose="020B0604020202020204" pitchFamily="34" charset="0"/>
                      </a:endParaRPr>
                    </a:p>
                  </a:txBody>
                  <a:tcPr marL="68580" marR="68580" marT="9525" marB="0">
                    <a:noFill/>
                  </a:tcPr>
                </a:tc>
                <a:tc>
                  <a:txBody>
                    <a:bodyPr/>
                    <a:lstStyle/>
                    <a:p>
                      <a:pPr algn="ctr" fontAlgn="t">
                        <a:spcBef>
                          <a:spcPts val="0"/>
                        </a:spcBef>
                        <a:spcAft>
                          <a:spcPts val="0"/>
                        </a:spcAft>
                      </a:pPr>
                      <a:r>
                        <a:rPr lang="en-US" sz="1600" u="none" strike="noStrike" dirty="0">
                          <a:effectLst/>
                        </a:rPr>
                        <a:t>College</a:t>
                      </a:r>
                      <a:endParaRPr lang="en-US" sz="1800" b="0" i="0" u="none" strike="noStrike" dirty="0">
                        <a:effectLst/>
                        <a:latin typeface="Arial" panose="020B0604020202020204" pitchFamily="34" charset="0"/>
                      </a:endParaRPr>
                    </a:p>
                  </a:txBody>
                  <a:tcPr marL="68580" marR="68580" marT="9525" marB="0">
                    <a:noFill/>
                  </a:tcPr>
                </a:tc>
                <a:tc>
                  <a:txBody>
                    <a:bodyPr/>
                    <a:lstStyle/>
                    <a:p>
                      <a:pPr algn="ctr" fontAlgn="t">
                        <a:spcBef>
                          <a:spcPts val="0"/>
                        </a:spcBef>
                        <a:spcAft>
                          <a:spcPts val="0"/>
                        </a:spcAft>
                      </a:pPr>
                      <a:r>
                        <a:rPr lang="en-US" sz="1600" u="none" strike="noStrike" dirty="0">
                          <a:effectLst/>
                        </a:rPr>
                        <a:t>Roll number</a:t>
                      </a:r>
                      <a:endParaRPr lang="en-US" sz="1800" b="0" i="0" u="none" strike="noStrike" dirty="0">
                        <a:effectLst/>
                        <a:latin typeface="Arial" panose="020B0604020202020204" pitchFamily="34" charset="0"/>
                      </a:endParaRPr>
                    </a:p>
                  </a:txBody>
                  <a:tcPr marL="68580" marR="68580" marT="9525" marB="0">
                    <a:noFill/>
                  </a:tcPr>
                </a:tc>
                <a:extLst>
                  <a:ext uri="{0D108BD9-81ED-4DB2-BD59-A6C34878D82A}">
                    <a16:rowId xmlns:a16="http://schemas.microsoft.com/office/drawing/2014/main" val="1824026904"/>
                  </a:ext>
                </a:extLst>
              </a:tr>
              <a:tr h="837127">
                <a:tc>
                  <a:txBody>
                    <a:bodyPr/>
                    <a:lstStyle/>
                    <a:p>
                      <a:pPr algn="l" fontAlgn="t">
                        <a:spcBef>
                          <a:spcPts val="0"/>
                        </a:spcBef>
                        <a:spcAft>
                          <a:spcPts val="0"/>
                        </a:spcAft>
                      </a:pPr>
                      <a:r>
                        <a:rPr lang="en-US" sz="1800" u="none" strike="noStrike" dirty="0">
                          <a:effectLst/>
                          <a:latin typeface="Bookman Old Style" panose="02050604050505020204" pitchFamily="18" charset="0"/>
                        </a:rPr>
                        <a:t>Rithika Akula</a:t>
                      </a:r>
                      <a:endParaRPr lang="en-US" sz="1800" b="0" i="0" u="none" strike="noStrike" dirty="0">
                        <a:effectLst/>
                        <a:latin typeface="Bookman Old Style" panose="02050604050505020204" pitchFamily="18" charset="0"/>
                      </a:endParaRPr>
                    </a:p>
                  </a:txBody>
                  <a:tcPr marL="68580" marR="68580" marT="9525" marB="0">
                    <a:noFill/>
                  </a:tcPr>
                </a:tc>
                <a:tc>
                  <a:txBody>
                    <a:bodyPr/>
                    <a:lstStyle/>
                    <a:p>
                      <a:pPr algn="l" fontAlgn="t">
                        <a:spcBef>
                          <a:spcPts val="0"/>
                        </a:spcBef>
                        <a:spcAft>
                          <a:spcPts val="0"/>
                        </a:spcAft>
                      </a:pPr>
                      <a:r>
                        <a:rPr lang="en-US" sz="1800" u="none" strike="noStrike" dirty="0">
                          <a:solidFill>
                            <a:schemeClr val="tx1">
                              <a:lumMod val="95000"/>
                            </a:schemeClr>
                          </a:solidFill>
                          <a:effectLst/>
                          <a:latin typeface="Bookman Old Style" panose="02050604050505020204" pitchFamily="18" charset="0"/>
                        </a:rPr>
                        <a:t>MVSR Engineering College</a:t>
                      </a:r>
                      <a:endParaRPr lang="en-US" sz="1800" b="0" i="0" u="none" strike="noStrike" dirty="0">
                        <a:solidFill>
                          <a:schemeClr val="tx1">
                            <a:lumMod val="95000"/>
                          </a:schemeClr>
                        </a:solidFill>
                        <a:effectLst/>
                        <a:latin typeface="Bookman Old Style" panose="02050604050505020204" pitchFamily="18" charset="0"/>
                      </a:endParaRPr>
                    </a:p>
                  </a:txBody>
                  <a:tcPr marL="68580" marR="68580" marT="9525" marB="0">
                    <a:noFill/>
                  </a:tcPr>
                </a:tc>
                <a:tc>
                  <a:txBody>
                    <a:bodyPr/>
                    <a:lstStyle/>
                    <a:p>
                      <a:pPr algn="l" fontAlgn="t">
                        <a:spcBef>
                          <a:spcPts val="0"/>
                        </a:spcBef>
                        <a:spcAft>
                          <a:spcPts val="0"/>
                        </a:spcAft>
                      </a:pPr>
                      <a:r>
                        <a:rPr lang="en-US" sz="1800" u="none" strike="noStrike" dirty="0">
                          <a:solidFill>
                            <a:schemeClr val="tx1">
                              <a:lumMod val="95000"/>
                            </a:schemeClr>
                          </a:solidFill>
                          <a:effectLst/>
                          <a:latin typeface="Bookman Old Style" panose="02050604050505020204" pitchFamily="18" charset="0"/>
                        </a:rPr>
                        <a:t>2451-18-733-025</a:t>
                      </a:r>
                      <a:endParaRPr lang="en-US" sz="1800" b="0" i="0" u="none" strike="noStrike" dirty="0">
                        <a:solidFill>
                          <a:schemeClr val="tx1">
                            <a:lumMod val="95000"/>
                          </a:schemeClr>
                        </a:solidFill>
                        <a:effectLst/>
                        <a:latin typeface="Bookman Old Style" panose="02050604050505020204" pitchFamily="18" charset="0"/>
                      </a:endParaRPr>
                    </a:p>
                  </a:txBody>
                  <a:tcPr marL="68580" marR="68580" marT="9525" marB="0">
                    <a:noFill/>
                  </a:tcPr>
                </a:tc>
                <a:extLst>
                  <a:ext uri="{0D108BD9-81ED-4DB2-BD59-A6C34878D82A}">
                    <a16:rowId xmlns:a16="http://schemas.microsoft.com/office/drawing/2014/main" val="421756195"/>
                  </a:ext>
                </a:extLst>
              </a:tr>
              <a:tr h="841681">
                <a:tc>
                  <a:txBody>
                    <a:bodyPr/>
                    <a:lstStyle/>
                    <a:p>
                      <a:pPr algn="l" fontAlgn="t">
                        <a:spcBef>
                          <a:spcPts val="0"/>
                        </a:spcBef>
                        <a:spcAft>
                          <a:spcPts val="0"/>
                        </a:spcAft>
                      </a:pPr>
                      <a:r>
                        <a:rPr lang="en-US" sz="1800" u="none" strike="noStrike" dirty="0">
                          <a:effectLst/>
                          <a:latin typeface="Bookman Old Style" panose="02050604050505020204" pitchFamily="18" charset="0"/>
                        </a:rPr>
                        <a:t>Sai Sumanth Avara</a:t>
                      </a:r>
                      <a:endParaRPr lang="en-US" sz="1800" b="0" i="0" u="none" strike="noStrike" dirty="0">
                        <a:effectLst/>
                        <a:latin typeface="Bookman Old Style" panose="02050604050505020204" pitchFamily="18" charset="0"/>
                      </a:endParaRPr>
                    </a:p>
                  </a:txBody>
                  <a:tcPr marL="68580" marR="68580" marT="9525" marB="0">
                    <a:noFill/>
                  </a:tcPr>
                </a:tc>
                <a:tc>
                  <a:txBody>
                    <a:bodyPr/>
                    <a:lstStyle/>
                    <a:p>
                      <a:pPr algn="l" fontAlgn="t">
                        <a:spcBef>
                          <a:spcPts val="0"/>
                        </a:spcBef>
                        <a:spcAft>
                          <a:spcPts val="0"/>
                        </a:spcAft>
                      </a:pPr>
                      <a:r>
                        <a:rPr lang="en-US" sz="1800" u="none" strike="noStrike" dirty="0">
                          <a:solidFill>
                            <a:schemeClr val="tx1">
                              <a:lumMod val="95000"/>
                            </a:schemeClr>
                          </a:solidFill>
                          <a:effectLst/>
                          <a:latin typeface="Bookman Old Style" panose="02050604050505020204" pitchFamily="18" charset="0"/>
                        </a:rPr>
                        <a:t>MVSR Engineering College</a:t>
                      </a:r>
                      <a:endParaRPr lang="en-US" sz="1800" b="0" i="0" u="none" strike="noStrike" dirty="0">
                        <a:solidFill>
                          <a:schemeClr val="tx1">
                            <a:lumMod val="95000"/>
                          </a:schemeClr>
                        </a:solidFill>
                        <a:effectLst/>
                        <a:latin typeface="Bookman Old Style" panose="02050604050505020204" pitchFamily="18" charset="0"/>
                      </a:endParaRPr>
                    </a:p>
                  </a:txBody>
                  <a:tcPr marL="68580" marR="68580" marT="9525" marB="0">
                    <a:noFill/>
                  </a:tcPr>
                </a:tc>
                <a:tc>
                  <a:txBody>
                    <a:bodyPr/>
                    <a:lstStyle/>
                    <a:p>
                      <a:pPr algn="l" fontAlgn="t">
                        <a:spcBef>
                          <a:spcPts val="0"/>
                        </a:spcBef>
                        <a:spcAft>
                          <a:spcPts val="0"/>
                        </a:spcAft>
                      </a:pPr>
                      <a:r>
                        <a:rPr lang="en-US" sz="1800" u="none" strike="noStrike" dirty="0">
                          <a:solidFill>
                            <a:schemeClr val="tx1">
                              <a:lumMod val="95000"/>
                            </a:schemeClr>
                          </a:solidFill>
                          <a:effectLst/>
                          <a:latin typeface="Bookman Old Style" panose="02050604050505020204" pitchFamily="18" charset="0"/>
                        </a:rPr>
                        <a:t>2451-18-733-026</a:t>
                      </a:r>
                      <a:endParaRPr lang="en-US" sz="1800" b="0" i="0" u="none" strike="noStrike" dirty="0">
                        <a:solidFill>
                          <a:schemeClr val="tx1">
                            <a:lumMod val="95000"/>
                          </a:schemeClr>
                        </a:solidFill>
                        <a:effectLst/>
                        <a:latin typeface="Bookman Old Style" panose="02050604050505020204" pitchFamily="18" charset="0"/>
                      </a:endParaRPr>
                    </a:p>
                  </a:txBody>
                  <a:tcPr marL="68580" marR="68580" marT="9525" marB="0">
                    <a:noFill/>
                  </a:tcPr>
                </a:tc>
                <a:extLst>
                  <a:ext uri="{0D108BD9-81ED-4DB2-BD59-A6C34878D82A}">
                    <a16:rowId xmlns:a16="http://schemas.microsoft.com/office/drawing/2014/main" val="1998836406"/>
                  </a:ext>
                </a:extLst>
              </a:tr>
              <a:tr h="1315121">
                <a:tc>
                  <a:txBody>
                    <a:bodyPr/>
                    <a:lstStyle/>
                    <a:p>
                      <a:pPr algn="l" fontAlgn="t">
                        <a:spcBef>
                          <a:spcPts val="0"/>
                        </a:spcBef>
                        <a:spcAft>
                          <a:spcPts val="0"/>
                        </a:spcAft>
                      </a:pPr>
                      <a:r>
                        <a:rPr lang="en-US" sz="1800" u="none" strike="noStrike" dirty="0">
                          <a:effectLst/>
                          <a:latin typeface="Bookman Old Style" panose="02050604050505020204" pitchFamily="18" charset="0"/>
                        </a:rPr>
                        <a:t>Ahmed Ata-ul Kareem</a:t>
                      </a:r>
                      <a:endParaRPr lang="en-US" sz="1800" b="0" i="0" u="none" strike="noStrike" dirty="0">
                        <a:effectLst/>
                        <a:latin typeface="Bookman Old Style" panose="02050604050505020204" pitchFamily="18" charset="0"/>
                      </a:endParaRPr>
                    </a:p>
                  </a:txBody>
                  <a:tcPr marL="68580" marR="68580" marT="9525" marB="0">
                    <a:noFill/>
                  </a:tcPr>
                </a:tc>
                <a:tc>
                  <a:txBody>
                    <a:bodyPr/>
                    <a:lstStyle/>
                    <a:p>
                      <a:pPr algn="l" fontAlgn="t">
                        <a:spcBef>
                          <a:spcPts val="0"/>
                        </a:spcBef>
                        <a:spcAft>
                          <a:spcPts val="0"/>
                        </a:spcAft>
                      </a:pPr>
                      <a:r>
                        <a:rPr lang="en-US" sz="1800" u="none" strike="noStrike" dirty="0">
                          <a:solidFill>
                            <a:schemeClr val="tx1">
                              <a:lumMod val="95000"/>
                            </a:schemeClr>
                          </a:solidFill>
                          <a:effectLst/>
                          <a:latin typeface="Bookman Old Style" panose="02050604050505020204" pitchFamily="18" charset="0"/>
                        </a:rPr>
                        <a:t>Sri Indu College of Engineering and Technology</a:t>
                      </a:r>
                      <a:endParaRPr lang="en-US" sz="1800" b="0" i="0" u="none" strike="noStrike" dirty="0">
                        <a:solidFill>
                          <a:schemeClr val="tx1">
                            <a:lumMod val="95000"/>
                          </a:schemeClr>
                        </a:solidFill>
                        <a:effectLst/>
                        <a:latin typeface="Bookman Old Style" panose="02050604050505020204" pitchFamily="18" charset="0"/>
                      </a:endParaRPr>
                    </a:p>
                  </a:txBody>
                  <a:tcPr marL="68580" marR="68580" marT="9525" marB="0">
                    <a:noFill/>
                  </a:tcPr>
                </a:tc>
                <a:tc>
                  <a:txBody>
                    <a:bodyPr/>
                    <a:lstStyle/>
                    <a:p>
                      <a:pPr algn="l" fontAlgn="t">
                        <a:spcBef>
                          <a:spcPts val="0"/>
                        </a:spcBef>
                        <a:spcAft>
                          <a:spcPts val="0"/>
                        </a:spcAft>
                      </a:pPr>
                      <a:r>
                        <a:rPr lang="en-US" sz="1800" u="none" strike="noStrike" dirty="0">
                          <a:solidFill>
                            <a:schemeClr val="tx1">
                              <a:lumMod val="95000"/>
                            </a:schemeClr>
                          </a:solidFill>
                          <a:effectLst/>
                          <a:latin typeface="Bookman Old Style" panose="02050604050505020204" pitchFamily="18" charset="0"/>
                        </a:rPr>
                        <a:t>17D41A0505</a:t>
                      </a:r>
                      <a:endParaRPr lang="en-US" sz="1800" b="0" i="0" u="none" strike="noStrike" dirty="0">
                        <a:solidFill>
                          <a:schemeClr val="tx1">
                            <a:lumMod val="95000"/>
                          </a:schemeClr>
                        </a:solidFill>
                        <a:effectLst/>
                        <a:latin typeface="Bookman Old Style" panose="02050604050505020204" pitchFamily="18" charset="0"/>
                      </a:endParaRPr>
                    </a:p>
                  </a:txBody>
                  <a:tcPr marL="68580" marR="68580" marT="9525" marB="0">
                    <a:noFill/>
                  </a:tcPr>
                </a:tc>
                <a:extLst>
                  <a:ext uri="{0D108BD9-81ED-4DB2-BD59-A6C34878D82A}">
                    <a16:rowId xmlns:a16="http://schemas.microsoft.com/office/drawing/2014/main" val="2315328836"/>
                  </a:ext>
                </a:extLst>
              </a:tr>
              <a:tr h="883176">
                <a:tc>
                  <a:txBody>
                    <a:bodyPr/>
                    <a:lstStyle/>
                    <a:p>
                      <a:pPr algn="l" fontAlgn="t">
                        <a:spcBef>
                          <a:spcPts val="0"/>
                        </a:spcBef>
                        <a:spcAft>
                          <a:spcPts val="0"/>
                        </a:spcAft>
                      </a:pPr>
                      <a:r>
                        <a:rPr lang="en-US" sz="1800" u="none" strike="noStrike" dirty="0">
                          <a:effectLst/>
                          <a:latin typeface="Bookman Old Style" panose="02050604050505020204" pitchFamily="18" charset="0"/>
                        </a:rPr>
                        <a:t>Bhimavarapu Indratej Reddy</a:t>
                      </a:r>
                      <a:endParaRPr lang="en-US" sz="1800" b="0" i="0" u="none" strike="noStrike" dirty="0">
                        <a:effectLst/>
                        <a:latin typeface="Bookman Old Style" panose="02050604050505020204" pitchFamily="18" charset="0"/>
                      </a:endParaRPr>
                    </a:p>
                  </a:txBody>
                  <a:tcPr marL="68580" marR="68580" marT="9525" marB="0">
                    <a:noFill/>
                  </a:tcPr>
                </a:tc>
                <a:tc>
                  <a:txBody>
                    <a:bodyPr/>
                    <a:lstStyle/>
                    <a:p>
                      <a:pPr algn="l" fontAlgn="t">
                        <a:spcBef>
                          <a:spcPts val="0"/>
                        </a:spcBef>
                        <a:spcAft>
                          <a:spcPts val="0"/>
                        </a:spcAft>
                      </a:pPr>
                      <a:r>
                        <a:rPr lang="en-US" sz="1800" u="none" strike="noStrike" dirty="0">
                          <a:solidFill>
                            <a:schemeClr val="tx1">
                              <a:lumMod val="95000"/>
                            </a:schemeClr>
                          </a:solidFill>
                          <a:effectLst/>
                          <a:latin typeface="Bookman Old Style" panose="02050604050505020204" pitchFamily="18" charset="0"/>
                        </a:rPr>
                        <a:t>Sphoorthy Engineering College</a:t>
                      </a:r>
                      <a:endParaRPr lang="en-US" sz="1800" b="0" i="0" u="none" strike="noStrike" dirty="0">
                        <a:solidFill>
                          <a:schemeClr val="tx1">
                            <a:lumMod val="95000"/>
                          </a:schemeClr>
                        </a:solidFill>
                        <a:effectLst/>
                        <a:latin typeface="Bookman Old Style" panose="02050604050505020204" pitchFamily="18" charset="0"/>
                      </a:endParaRPr>
                    </a:p>
                  </a:txBody>
                  <a:tcPr marL="68580" marR="68580" marT="9525" marB="0">
                    <a:noFill/>
                  </a:tcPr>
                </a:tc>
                <a:tc>
                  <a:txBody>
                    <a:bodyPr/>
                    <a:lstStyle/>
                    <a:p>
                      <a:pPr algn="l" fontAlgn="t">
                        <a:spcBef>
                          <a:spcPts val="0"/>
                        </a:spcBef>
                        <a:spcAft>
                          <a:spcPts val="0"/>
                        </a:spcAft>
                      </a:pPr>
                      <a:r>
                        <a:rPr lang="en-US" sz="1800" u="none" strike="noStrike" dirty="0">
                          <a:solidFill>
                            <a:schemeClr val="tx1">
                              <a:lumMod val="95000"/>
                            </a:schemeClr>
                          </a:solidFill>
                          <a:effectLst/>
                          <a:latin typeface="Bookman Old Style" panose="02050604050505020204" pitchFamily="18" charset="0"/>
                        </a:rPr>
                        <a:t>17N81A0552</a:t>
                      </a:r>
                      <a:endParaRPr lang="en-US" sz="1800" b="0" i="0" u="none" strike="noStrike" dirty="0">
                        <a:solidFill>
                          <a:schemeClr val="tx1">
                            <a:lumMod val="95000"/>
                          </a:schemeClr>
                        </a:solidFill>
                        <a:effectLst/>
                        <a:latin typeface="Bookman Old Style" panose="02050604050505020204" pitchFamily="18" charset="0"/>
                      </a:endParaRPr>
                    </a:p>
                  </a:txBody>
                  <a:tcPr marL="68580" marR="68580" marT="9525" marB="0">
                    <a:noFill/>
                  </a:tcPr>
                </a:tc>
                <a:extLst>
                  <a:ext uri="{0D108BD9-81ED-4DB2-BD59-A6C34878D82A}">
                    <a16:rowId xmlns:a16="http://schemas.microsoft.com/office/drawing/2014/main" val="2151118633"/>
                  </a:ext>
                </a:extLst>
              </a:tr>
            </a:tbl>
          </a:graphicData>
        </a:graphic>
      </p:graphicFrame>
    </p:spTree>
    <p:extLst>
      <p:ext uri="{BB962C8B-B14F-4D97-AF65-F5344CB8AC3E}">
        <p14:creationId xmlns:p14="http://schemas.microsoft.com/office/powerpoint/2010/main" val="330199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C7FE-9F92-4861-950F-9E7177CAEE50}"/>
              </a:ext>
            </a:extLst>
          </p:cNvPr>
          <p:cNvSpPr>
            <a:spLocks noGrp="1"/>
          </p:cNvSpPr>
          <p:nvPr>
            <p:ph type="title"/>
          </p:nvPr>
        </p:nvSpPr>
        <p:spPr>
          <a:xfrm>
            <a:off x="740534" y="75058"/>
            <a:ext cx="10515600" cy="1325563"/>
          </a:xfrm>
        </p:spPr>
        <p:txBody>
          <a:bodyPr>
            <a:normAutofit/>
          </a:bodyPr>
          <a:lstStyle/>
          <a:p>
            <a:r>
              <a:rPr lang="en-IN" sz="3600" dirty="0"/>
              <a:t>Abstract</a:t>
            </a:r>
          </a:p>
        </p:txBody>
      </p:sp>
      <p:sp>
        <p:nvSpPr>
          <p:cNvPr id="3" name="Content Placeholder 2">
            <a:extLst>
              <a:ext uri="{FF2B5EF4-FFF2-40B4-BE49-F238E27FC236}">
                <a16:creationId xmlns:a16="http://schemas.microsoft.com/office/drawing/2014/main" id="{6F31F59F-AC97-4A11-982E-4CB4291B2030}"/>
              </a:ext>
            </a:extLst>
          </p:cNvPr>
          <p:cNvSpPr>
            <a:spLocks noGrp="1"/>
          </p:cNvSpPr>
          <p:nvPr>
            <p:ph idx="1"/>
          </p:nvPr>
        </p:nvSpPr>
        <p:spPr>
          <a:xfrm>
            <a:off x="740534" y="1078649"/>
            <a:ext cx="10417935" cy="5092254"/>
          </a:xfrm>
        </p:spPr>
        <p:txBody>
          <a:bodyPr>
            <a:normAutofit/>
          </a:bodyPr>
          <a:lstStyle/>
          <a:p>
            <a:pPr>
              <a:lnSpc>
                <a:spcPct val="115000"/>
              </a:lnSpc>
            </a:pPr>
            <a:r>
              <a:rPr lang="en-US" sz="2000" dirty="0">
                <a:effectLst/>
                <a:latin typeface="Calibri" panose="020F0502020204030204" pitchFamily="34" charset="0"/>
                <a:ea typeface="Times New Roman" panose="02020603050405020304" pitchFamily="18" charset="0"/>
              </a:rPr>
              <a:t>Online shops often sell tons of different items and this can become very messy very quickly! Data science can be extremely useful to automatically organize the products in categories so that they can be easily found by the customers.</a:t>
            </a:r>
            <a:endParaRPr lang="en-IN" sz="2000" dirty="0">
              <a:effectLst/>
              <a:latin typeface="Times New Roman" panose="02020603050405020304" pitchFamily="18" charset="0"/>
              <a:ea typeface="Times New Roman" panose="02020603050405020304" pitchFamily="18" charset="0"/>
            </a:endParaRPr>
          </a:p>
          <a:p>
            <a:pPr>
              <a:lnSpc>
                <a:spcPct val="115000"/>
              </a:lnSpc>
            </a:pPr>
            <a:r>
              <a:rPr lang="en-US" sz="2000" dirty="0">
                <a:effectLst/>
                <a:latin typeface="Calibri" panose="020F0502020204030204" pitchFamily="34" charset="0"/>
                <a:ea typeface="Times New Roman" panose="02020603050405020304" pitchFamily="18" charset="0"/>
              </a:rPr>
              <a:t>The goal of this project is to look at user purchase history and create categories of items that are likely to be bought together and, therefore, should belong to the same section.</a:t>
            </a:r>
            <a:endParaRPr lang="en-IN" sz="2000" dirty="0">
              <a:effectLst/>
              <a:latin typeface="Times New Roman" panose="02020603050405020304" pitchFamily="18" charset="0"/>
              <a:ea typeface="Times New Roman" panose="02020603050405020304" pitchFamily="18" charset="0"/>
            </a:endParaRPr>
          </a:p>
          <a:p>
            <a:pPr>
              <a:lnSpc>
                <a:spcPct val="115000"/>
              </a:lnSpc>
            </a:pPr>
            <a:r>
              <a:rPr lang="en-US" sz="2000" dirty="0">
                <a:effectLst/>
                <a:latin typeface="Calibri" panose="020F0502020204030204" pitchFamily="34" charset="0"/>
                <a:ea typeface="Times New Roman" panose="02020603050405020304" pitchFamily="18" charset="0"/>
              </a:rPr>
              <a:t>Company XYZ is an online grocery store. In the current version of the website, they have manually grouped the items into a few categories based on their experience.</a:t>
            </a:r>
            <a:endParaRPr lang="en-IN" sz="2000" dirty="0">
              <a:effectLst/>
              <a:latin typeface="Times New Roman" panose="02020603050405020304" pitchFamily="18" charset="0"/>
              <a:ea typeface="Times New Roman" panose="02020603050405020304" pitchFamily="18" charset="0"/>
            </a:endParaRPr>
          </a:p>
          <a:p>
            <a:pPr>
              <a:lnSpc>
                <a:spcPct val="115000"/>
              </a:lnSpc>
            </a:pPr>
            <a:r>
              <a:rPr lang="en-US" sz="2000" dirty="0">
                <a:effectLst/>
                <a:latin typeface="Calibri" panose="020F0502020204030204" pitchFamily="34" charset="0"/>
                <a:ea typeface="Times New Roman" panose="02020603050405020304" pitchFamily="18" charset="0"/>
              </a:rPr>
              <a:t>In this project we would like to answer the following questions:</a:t>
            </a:r>
            <a:endParaRPr lang="en-IN" sz="2000" dirty="0">
              <a:effectLst/>
              <a:latin typeface="Times New Roman" panose="02020603050405020304" pitchFamily="18" charset="0"/>
              <a:ea typeface="Times New Roman" panose="02020603050405020304" pitchFamily="18" charset="0"/>
            </a:endParaRPr>
          </a:p>
          <a:p>
            <a:pPr marL="800100" lvl="1" indent="-342900">
              <a:lnSpc>
                <a:spcPct val="115000"/>
              </a:lnSpc>
              <a:buSzPts val="1000"/>
              <a:buFont typeface="+mj-lt"/>
              <a:buAutoNum type="arabicPeriod"/>
              <a:tabLst>
                <a:tab pos="457200" algn="l"/>
              </a:tabLst>
            </a:pPr>
            <a:r>
              <a:rPr lang="en-IN" sz="1600" dirty="0">
                <a:effectLst/>
                <a:latin typeface="Calibri" panose="020F0502020204030204" pitchFamily="34" charset="0"/>
                <a:ea typeface="Times New Roman" panose="02020603050405020304" pitchFamily="18" charset="0"/>
              </a:rPr>
              <a:t>The customer who bought the most items overall in her lifetime </a:t>
            </a:r>
            <a:endParaRPr lang="en-IN" sz="1600" dirty="0">
              <a:effectLst/>
              <a:latin typeface="Times New Roman" panose="02020603050405020304" pitchFamily="18" charset="0"/>
              <a:ea typeface="Times New Roman" panose="02020603050405020304" pitchFamily="18" charset="0"/>
            </a:endParaRPr>
          </a:p>
          <a:p>
            <a:pPr marL="800100" lvl="1" indent="-342900">
              <a:lnSpc>
                <a:spcPct val="115000"/>
              </a:lnSpc>
              <a:buSzPts val="1000"/>
              <a:buFont typeface="+mj-lt"/>
              <a:buAutoNum type="arabicPeriod"/>
              <a:tabLst>
                <a:tab pos="457200" algn="l"/>
              </a:tabLst>
            </a:pPr>
            <a:r>
              <a:rPr lang="en-IN" sz="1600" dirty="0">
                <a:effectLst/>
                <a:latin typeface="Calibri" panose="020F0502020204030204" pitchFamily="34" charset="0"/>
                <a:ea typeface="Times New Roman" panose="02020603050405020304" pitchFamily="18" charset="0"/>
              </a:rPr>
              <a:t>For each item, the customer who bought that product the most</a:t>
            </a:r>
            <a:endParaRPr lang="en-IN" sz="1600" dirty="0">
              <a:latin typeface="Times New Roman" panose="02020603050405020304" pitchFamily="18" charset="0"/>
              <a:ea typeface="Times New Roman" panose="02020603050405020304" pitchFamily="18" charset="0"/>
            </a:endParaRPr>
          </a:p>
          <a:p>
            <a:pPr marL="800100" lvl="1" indent="-342900">
              <a:lnSpc>
                <a:spcPct val="115000"/>
              </a:lnSpc>
              <a:buSzPts val="1000"/>
              <a:buFont typeface="+mj-lt"/>
              <a:buAutoNum type="arabicPeriod"/>
              <a:tabLst>
                <a:tab pos="457200" algn="l"/>
              </a:tabLst>
            </a:pPr>
            <a:r>
              <a:rPr lang="en-IN" sz="1600" dirty="0">
                <a:effectLst/>
                <a:latin typeface="Calibri" panose="020F0502020204030204" pitchFamily="34" charset="0"/>
                <a:ea typeface="Times New Roman" panose="02020603050405020304" pitchFamily="18" charset="0"/>
              </a:rPr>
              <a:t>Cluster items based on user co-purchase history. That is, create clusters of products that have the highest probability of being bought together. We will replace the old/manually created categories with these new ones. Each item can belong to just one cluster.</a:t>
            </a:r>
            <a:endParaRPr lang="en-IN" sz="1600" dirty="0"/>
          </a:p>
        </p:txBody>
      </p:sp>
    </p:spTree>
    <p:extLst>
      <p:ext uri="{BB962C8B-B14F-4D97-AF65-F5344CB8AC3E}">
        <p14:creationId xmlns:p14="http://schemas.microsoft.com/office/powerpoint/2010/main" val="287013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FFC4-50B0-405E-9C7F-A52005CE3261}"/>
              </a:ext>
            </a:extLst>
          </p:cNvPr>
          <p:cNvSpPr>
            <a:spLocks noGrp="1"/>
          </p:cNvSpPr>
          <p:nvPr>
            <p:ph type="title"/>
          </p:nvPr>
        </p:nvSpPr>
        <p:spPr>
          <a:xfrm>
            <a:off x="696912" y="0"/>
            <a:ext cx="10515600" cy="1325563"/>
          </a:xfrm>
        </p:spPr>
        <p:txBody>
          <a:bodyPr>
            <a:normAutofit/>
          </a:bodyPr>
          <a:lstStyle/>
          <a:p>
            <a:r>
              <a:rPr lang="en-IN" sz="3200" dirty="0"/>
              <a:t>Introduction</a:t>
            </a:r>
          </a:p>
        </p:txBody>
      </p:sp>
      <p:graphicFrame>
        <p:nvGraphicFramePr>
          <p:cNvPr id="7" name="Table 7">
            <a:extLst>
              <a:ext uri="{FF2B5EF4-FFF2-40B4-BE49-F238E27FC236}">
                <a16:creationId xmlns:a16="http://schemas.microsoft.com/office/drawing/2014/main" id="{E89DC612-A9D6-40CC-82A8-631C105943BA}"/>
              </a:ext>
            </a:extLst>
          </p:cNvPr>
          <p:cNvGraphicFramePr>
            <a:graphicFrameLocks noGrp="1"/>
          </p:cNvGraphicFramePr>
          <p:nvPr>
            <p:ph idx="1"/>
            <p:extLst>
              <p:ext uri="{D42A27DB-BD31-4B8C-83A1-F6EECF244321}">
                <p14:modId xmlns:p14="http://schemas.microsoft.com/office/powerpoint/2010/main" val="3211865933"/>
              </p:ext>
            </p:extLst>
          </p:nvPr>
        </p:nvGraphicFramePr>
        <p:xfrm>
          <a:off x="696912" y="1020987"/>
          <a:ext cx="10233024" cy="5540799"/>
        </p:xfrm>
        <a:graphic>
          <a:graphicData uri="http://schemas.openxmlformats.org/drawingml/2006/table">
            <a:tbl>
              <a:tblPr firstRow="1" bandRow="1">
                <a:tableStyleId>{5C22544A-7EE6-4342-B048-85BDC9FD1C3A}</a:tableStyleId>
              </a:tblPr>
              <a:tblGrid>
                <a:gridCol w="5116512">
                  <a:extLst>
                    <a:ext uri="{9D8B030D-6E8A-4147-A177-3AD203B41FA5}">
                      <a16:colId xmlns:a16="http://schemas.microsoft.com/office/drawing/2014/main" val="995936725"/>
                    </a:ext>
                  </a:extLst>
                </a:gridCol>
                <a:gridCol w="5116512">
                  <a:extLst>
                    <a:ext uri="{9D8B030D-6E8A-4147-A177-3AD203B41FA5}">
                      <a16:colId xmlns:a16="http://schemas.microsoft.com/office/drawing/2014/main" val="91871961"/>
                    </a:ext>
                  </a:extLst>
                </a:gridCol>
              </a:tblGrid>
              <a:tr h="511599">
                <a:tc>
                  <a:txBody>
                    <a:bodyPr/>
                    <a:lstStyle/>
                    <a:p>
                      <a:r>
                        <a:rPr lang="en-IN" sz="2000" dirty="0"/>
                        <a:t>Existing System</a:t>
                      </a:r>
                    </a:p>
                  </a:txBody>
                  <a:tcPr/>
                </a:tc>
                <a:tc>
                  <a:txBody>
                    <a:bodyPr/>
                    <a:lstStyle/>
                    <a:p>
                      <a:r>
                        <a:rPr lang="en-IN" sz="2000" dirty="0"/>
                        <a:t>Proposed System</a:t>
                      </a:r>
                    </a:p>
                  </a:txBody>
                  <a:tcPr/>
                </a:tc>
                <a:extLst>
                  <a:ext uri="{0D108BD9-81ED-4DB2-BD59-A6C34878D82A}">
                    <a16:rowId xmlns:a16="http://schemas.microsoft.com/office/drawing/2014/main" val="1059498761"/>
                  </a:ext>
                </a:extLst>
              </a:tr>
              <a:tr h="370840">
                <a:tc>
                  <a:txBody>
                    <a:bodyPr/>
                    <a:lstStyle/>
                    <a:p>
                      <a:r>
                        <a:rPr lang="en-US" sz="1800" kern="1200" dirty="0">
                          <a:solidFill>
                            <a:schemeClr val="dk1"/>
                          </a:solidFill>
                          <a:effectLst/>
                          <a:latin typeface="+mn-lt"/>
                          <a:ea typeface="+mn-ea"/>
                          <a:cs typeface="+mn-cs"/>
                        </a:rPr>
                        <a:t>The existing system does not provide a way of grouping customers and hence identifying natural clusters is difficult. </a:t>
                      </a:r>
                    </a:p>
                    <a:p>
                      <a:endParaRPr lang="en-IN" sz="1800" kern="1200" dirty="0">
                        <a:solidFill>
                          <a:schemeClr val="dk1"/>
                        </a:solidFill>
                        <a:effectLst/>
                        <a:latin typeface="+mn-lt"/>
                        <a:ea typeface="+mn-ea"/>
                        <a:cs typeface="+mn-cs"/>
                      </a:endParaRPr>
                    </a:p>
                    <a:p>
                      <a:endParaRPr lang="en-IN" sz="1800" kern="1200" dirty="0">
                        <a:solidFill>
                          <a:schemeClr val="dk1"/>
                        </a:solidFill>
                        <a:effectLst/>
                        <a:latin typeface="+mn-lt"/>
                        <a:ea typeface="+mn-ea"/>
                        <a:cs typeface="+mn-cs"/>
                      </a:endParaRPr>
                    </a:p>
                    <a:p>
                      <a:endParaRPr lang="en-IN" sz="1800" kern="1200" dirty="0">
                        <a:solidFill>
                          <a:schemeClr val="dk1"/>
                        </a:solidFill>
                        <a:effectLst/>
                        <a:latin typeface="+mn-lt"/>
                        <a:ea typeface="+mn-ea"/>
                        <a:cs typeface="+mn-cs"/>
                      </a:endParaRPr>
                    </a:p>
                    <a:p>
                      <a:pPr lvl="0"/>
                      <a:r>
                        <a:rPr lang="en-US" sz="1800" b="1" kern="1200" dirty="0">
                          <a:solidFill>
                            <a:schemeClr val="dk1"/>
                          </a:solidFill>
                          <a:effectLst/>
                          <a:latin typeface="+mn-lt"/>
                          <a:ea typeface="+mn-ea"/>
                          <a:cs typeface="+mn-cs"/>
                        </a:rPr>
                        <a:t>Disadvantages of Existing System:</a:t>
                      </a:r>
                      <a:endParaRPr lang="en-IN"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The limitations of available systems are not sufficient to deal with the complex data. In this section, we present some of the limitations that are present in the existing system. </a:t>
                      </a:r>
                      <a:endParaRPr lang="en-IN"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The system uses DBMS and hence can return records based on the filters. </a:t>
                      </a:r>
                      <a:endParaRPr lang="en-IN"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The system also requires data extensive data preprocessing and </a:t>
                      </a:r>
                      <a:r>
                        <a:rPr lang="en-IN" sz="1800" kern="1200" dirty="0">
                          <a:solidFill>
                            <a:schemeClr val="dk1"/>
                          </a:solidFill>
                          <a:effectLst/>
                          <a:latin typeface="+mn-lt"/>
                          <a:ea typeface="+mn-ea"/>
                          <a:cs typeface="+mn-cs"/>
                        </a:rPr>
                        <a:t>Exploratory Data Analysis (EDA) in order to perform feature engineering.</a:t>
                      </a:r>
                    </a:p>
                    <a:p>
                      <a:pPr lvl="0"/>
                      <a:endParaRPr lang="en-IN" sz="1800" kern="1200" dirty="0">
                        <a:solidFill>
                          <a:schemeClr val="dk1"/>
                        </a:solidFill>
                        <a:effectLst/>
                        <a:latin typeface="+mn-lt"/>
                        <a:ea typeface="+mn-ea"/>
                        <a:cs typeface="+mn-cs"/>
                      </a:endParaRPr>
                    </a:p>
                    <a:p>
                      <a:pPr lvl="0"/>
                      <a:endParaRPr lang="en-IN" dirty="0"/>
                    </a:p>
                  </a:txBody>
                  <a:tcPr/>
                </a:tc>
                <a:tc>
                  <a:txBody>
                    <a:bodyPr/>
                    <a:lstStyle/>
                    <a:p>
                      <a:r>
                        <a:rPr lang="en-US" sz="1800" kern="1200" dirty="0">
                          <a:solidFill>
                            <a:schemeClr val="dk1"/>
                          </a:solidFill>
                          <a:effectLst/>
                          <a:latin typeface="+mn-lt"/>
                          <a:ea typeface="+mn-ea"/>
                          <a:cs typeface="+mn-cs"/>
                        </a:rPr>
                        <a:t>We aim to implement K-Means, Hierarchical clustering and others and also fine tune the parameters of the model. These models would be trained on a data set which will be engineered carefully after performing the feature engineering.</a:t>
                      </a: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Advantages:</a:t>
                      </a:r>
                      <a:endParaRPr lang="en-IN"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Load and explore the dataset and generate ideas for data preparation and model selection.</a:t>
                      </a:r>
                      <a:endParaRPr lang="en-IN"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Perform Exploratory Data Analysis to find correlations.</a:t>
                      </a:r>
                      <a:endParaRPr lang="en-IN"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dk1"/>
                          </a:solidFill>
                          <a:effectLst/>
                          <a:latin typeface="+mn-lt"/>
                          <a:ea typeface="+mn-ea"/>
                          <a:cs typeface="+mn-cs"/>
                        </a:rPr>
                        <a:t>Visualize clusters produced by the algorithms</a:t>
                      </a:r>
                      <a:endParaRPr lang="en-IN" dirty="0"/>
                    </a:p>
                  </a:txBody>
                  <a:tcPr/>
                </a:tc>
                <a:extLst>
                  <a:ext uri="{0D108BD9-81ED-4DB2-BD59-A6C34878D82A}">
                    <a16:rowId xmlns:a16="http://schemas.microsoft.com/office/drawing/2014/main" val="3351468977"/>
                  </a:ext>
                </a:extLst>
              </a:tr>
            </a:tbl>
          </a:graphicData>
        </a:graphic>
      </p:graphicFrame>
    </p:spTree>
    <p:extLst>
      <p:ext uri="{BB962C8B-B14F-4D97-AF65-F5344CB8AC3E}">
        <p14:creationId xmlns:p14="http://schemas.microsoft.com/office/powerpoint/2010/main" val="47018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E91A-364A-4429-8D88-E8FD839A448E}"/>
              </a:ext>
            </a:extLst>
          </p:cNvPr>
          <p:cNvSpPr>
            <a:spLocks noGrp="1"/>
          </p:cNvSpPr>
          <p:nvPr>
            <p:ph type="title"/>
          </p:nvPr>
        </p:nvSpPr>
        <p:spPr>
          <a:xfrm>
            <a:off x="606380" y="0"/>
            <a:ext cx="10515600" cy="1325563"/>
          </a:xfrm>
        </p:spPr>
        <p:txBody>
          <a:bodyPr>
            <a:normAutofit/>
          </a:bodyPr>
          <a:lstStyle/>
          <a:p>
            <a:r>
              <a:rPr lang="en-IN" sz="4000" dirty="0"/>
              <a:t>Procedure</a:t>
            </a:r>
          </a:p>
        </p:txBody>
      </p:sp>
      <p:sp>
        <p:nvSpPr>
          <p:cNvPr id="3" name="Content Placeholder 2">
            <a:extLst>
              <a:ext uri="{FF2B5EF4-FFF2-40B4-BE49-F238E27FC236}">
                <a16:creationId xmlns:a16="http://schemas.microsoft.com/office/drawing/2014/main" id="{905C3036-BF42-4437-B361-B9AE3B48BB64}"/>
              </a:ext>
            </a:extLst>
          </p:cNvPr>
          <p:cNvSpPr>
            <a:spLocks noGrp="1"/>
          </p:cNvSpPr>
          <p:nvPr>
            <p:ph idx="1"/>
          </p:nvPr>
        </p:nvSpPr>
        <p:spPr>
          <a:xfrm>
            <a:off x="606380" y="943422"/>
            <a:ext cx="11444720" cy="5914578"/>
          </a:xfrm>
        </p:spPr>
        <p:txBody>
          <a:bodyPr>
            <a:normAutofit/>
          </a:bodyPr>
          <a:lstStyle/>
          <a:p>
            <a:pPr marL="0" indent="0">
              <a:buNone/>
            </a:pPr>
            <a:r>
              <a:rPr lang="en-US" sz="1800" b="0" kern="0" dirty="0">
                <a:effectLst/>
                <a:latin typeface="Calibri" panose="020F0502020204030204" pitchFamily="34" charset="0"/>
                <a:ea typeface="Times New Roman" panose="02020603050405020304" pitchFamily="18" charset="0"/>
              </a:rPr>
              <a:t>The following are the steps used to solve the problem statements.</a:t>
            </a:r>
            <a:endParaRPr lang="en-IN" sz="1800" b="1" kern="0" dirty="0">
              <a:effectLst/>
              <a:latin typeface="Times New Roman" panose="02020603050405020304" pitchFamily="18" charset="0"/>
              <a:ea typeface="Times New Roman" panose="02020603050405020304" pitchFamily="18" charset="0"/>
            </a:endParaRPr>
          </a:p>
          <a:p>
            <a:pPr marL="342900" lvl="0" indent="-342900">
              <a:spcBef>
                <a:spcPts val="1200"/>
              </a:spcBef>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Importing Libraries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Importing the dataset files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Explore the data and pick the file relevant to the particular problem statement (since we have three of them)</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Perform exploratory Data Analysis/Visualization and bring insights of the variables to detect: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nSpc>
                <a:spcPct val="115000"/>
              </a:lnSpc>
              <a:buFont typeface="+mj-lt"/>
              <a:buAutoNum type="alphaLcParenR"/>
              <a:tabLst>
                <a:tab pos="3649980" algn="l"/>
              </a:tabLst>
            </a:pPr>
            <a:r>
              <a:rPr lang="en-IN" sz="1400" dirty="0">
                <a:effectLst/>
                <a:latin typeface="Calibri" panose="020F0502020204030204" pitchFamily="34" charset="0"/>
                <a:ea typeface="Times New Roman" panose="02020603050405020304" pitchFamily="18" charset="0"/>
              </a:rPr>
              <a:t>The customer who bought the most items overall in their lifetime </a:t>
            </a:r>
            <a:endParaRPr lang="en-IN" sz="1400" dirty="0">
              <a:effectLst/>
              <a:latin typeface="Times New Roman" panose="02020603050405020304" pitchFamily="18" charset="0"/>
              <a:ea typeface="Times New Roman" panose="02020603050405020304" pitchFamily="18" charset="0"/>
            </a:endParaRPr>
          </a:p>
          <a:p>
            <a:pPr marL="800100" lvl="1" indent="-342900">
              <a:lnSpc>
                <a:spcPct val="115000"/>
              </a:lnSpc>
              <a:buFont typeface="+mj-lt"/>
              <a:buAutoNum type="alphaLcParenR"/>
              <a:tabLst>
                <a:tab pos="3649980" algn="l"/>
              </a:tabLst>
            </a:pPr>
            <a:r>
              <a:rPr lang="en-IN" sz="1400" dirty="0">
                <a:effectLst/>
                <a:latin typeface="Calibri" panose="020F0502020204030204" pitchFamily="34" charset="0"/>
                <a:ea typeface="Times New Roman" panose="02020603050405020304" pitchFamily="18" charset="0"/>
              </a:rPr>
              <a:t>For each item, the customer who bought that product the most</a:t>
            </a:r>
          </a:p>
          <a:p>
            <a:pPr marL="457200" lvl="1" indent="0">
              <a:lnSpc>
                <a:spcPct val="115000"/>
              </a:lnSpc>
              <a:buNone/>
              <a:tabLst>
                <a:tab pos="3649980" algn="l"/>
              </a:tabLst>
            </a:pP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Prepare the data to perform Clustering efficiently</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Use Elbow method and/or Hierarchical Clustering to find optimum number of clusters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Apply relevant Clustering algorithm to fit the clusters to the data</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Visualize the data</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Prepare the data to perform Classification efficiently</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Apply Logistic Regression Classifier algorithm to test the clusters created</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Open Sans Semibold"/>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Measure the performance of the model using metrics like precision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4833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AE48-2886-4522-9DF1-42E340716EEC}"/>
              </a:ext>
            </a:extLst>
          </p:cNvPr>
          <p:cNvSpPr>
            <a:spLocks noGrp="1"/>
          </p:cNvSpPr>
          <p:nvPr>
            <p:ph type="title"/>
          </p:nvPr>
        </p:nvSpPr>
        <p:spPr>
          <a:xfrm>
            <a:off x="838200" y="171942"/>
            <a:ext cx="10515600" cy="1325563"/>
          </a:xfrm>
        </p:spPr>
        <p:txBody>
          <a:bodyPr>
            <a:normAutofit/>
          </a:bodyPr>
          <a:lstStyle/>
          <a:p>
            <a:r>
              <a:rPr lang="en-IN" sz="4000" dirty="0"/>
              <a:t>Data Collection</a:t>
            </a:r>
          </a:p>
        </p:txBody>
      </p:sp>
      <p:sp>
        <p:nvSpPr>
          <p:cNvPr id="3" name="Content Placeholder 2">
            <a:extLst>
              <a:ext uri="{FF2B5EF4-FFF2-40B4-BE49-F238E27FC236}">
                <a16:creationId xmlns:a16="http://schemas.microsoft.com/office/drawing/2014/main" id="{1897B72E-E2EE-4BDB-9158-0DCE1BB7C0E1}"/>
              </a:ext>
            </a:extLst>
          </p:cNvPr>
          <p:cNvSpPr>
            <a:spLocks noGrp="1"/>
          </p:cNvSpPr>
          <p:nvPr>
            <p:ph idx="1"/>
          </p:nvPr>
        </p:nvSpPr>
        <p:spPr>
          <a:xfrm>
            <a:off x="979100" y="1253330"/>
            <a:ext cx="10753554" cy="5432727"/>
          </a:xfrm>
        </p:spPr>
        <p:txBody>
          <a:bodyPr>
            <a:normAutofit/>
          </a:bodyPr>
          <a:lstStyle/>
          <a:p>
            <a:pPr marL="0" indent="0">
              <a:buNone/>
            </a:pPr>
            <a:r>
              <a:rPr lang="en-US" sz="2000" b="0" kern="0" dirty="0">
                <a:effectLst/>
                <a:latin typeface="Calibri" panose="020F0502020204030204" pitchFamily="34" charset="0"/>
                <a:ea typeface="Times New Roman" panose="02020603050405020304" pitchFamily="18" charset="0"/>
              </a:rPr>
              <a:t>The .csv files given as dataset are: </a:t>
            </a:r>
            <a:endParaRPr lang="en-IN" sz="2000" b="0" kern="0" dirty="0">
              <a:effectLst/>
              <a:latin typeface="Calibri" panose="020F0502020204030204" pitchFamily="34" charset="0"/>
              <a:ea typeface="Times New Roman" panose="02020603050405020304" pitchFamily="18" charset="0"/>
            </a:endParaRPr>
          </a:p>
          <a:p>
            <a:pPr marL="800100" lvl="1" indent="-342900">
              <a:spcBef>
                <a:spcPts val="300"/>
              </a:spcBef>
              <a:buSzPts val="1000"/>
              <a:buFont typeface="Open Sans Semibold"/>
              <a:buChar char="•"/>
              <a:tabLst>
                <a:tab pos="457200" algn="l"/>
                <a:tab pos="2696845" algn="l"/>
              </a:tabLst>
            </a:pPr>
            <a:r>
              <a:rPr lang="en-US" sz="1800" b="0" kern="0" dirty="0">
                <a:effectLst/>
                <a:latin typeface="Calibri" panose="020F0502020204030204" pitchFamily="34" charset="0"/>
                <a:ea typeface="Times New Roman" panose="02020603050405020304" pitchFamily="18" charset="0"/>
                <a:cs typeface="Times New Roman" panose="02020603050405020304" pitchFamily="18" charset="0"/>
              </a:rPr>
              <a:t>item_to_id.csv</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Bef>
                <a:spcPts val="300"/>
              </a:spcBef>
              <a:buSzPts val="1000"/>
              <a:buFont typeface="Open Sans Semibold"/>
              <a:buChar char="•"/>
              <a:tabLst>
                <a:tab pos="457200" algn="l"/>
                <a:tab pos="2696845" algn="l"/>
              </a:tabLst>
            </a:pPr>
            <a:r>
              <a:rPr lang="en-US" sz="1800" b="0" kern="0" dirty="0">
                <a:effectLst/>
                <a:latin typeface="Calibri" panose="020F0502020204030204" pitchFamily="34" charset="0"/>
                <a:ea typeface="Times New Roman" panose="02020603050405020304" pitchFamily="18" charset="0"/>
                <a:cs typeface="Times New Roman" panose="02020603050405020304" pitchFamily="18" charset="0"/>
              </a:rPr>
              <a:t>purchase_history.csv</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Bef>
                <a:spcPts val="300"/>
              </a:spcBef>
              <a:buSzPts val="1000"/>
              <a:buFont typeface="Open Sans Semibold"/>
              <a:buChar char="•"/>
              <a:tabLst>
                <a:tab pos="457200" algn="l"/>
                <a:tab pos="2696845" algn="l"/>
              </a:tabLst>
            </a:pPr>
            <a:r>
              <a:rPr lang="en-US" sz="1800" b="0" kern="0" dirty="0">
                <a:effectLst/>
                <a:latin typeface="Calibri" panose="020F0502020204030204" pitchFamily="34" charset="0"/>
                <a:ea typeface="Times New Roman" panose="02020603050405020304" pitchFamily="18" charset="0"/>
                <a:cs typeface="Times New Roman" panose="02020603050405020304" pitchFamily="18" charset="0"/>
              </a:rPr>
              <a:t>prepared_purchased_history.csv</a:t>
            </a:r>
          </a:p>
          <a:p>
            <a:pPr marL="0" lvl="0" indent="0" algn="l">
              <a:spcBef>
                <a:spcPts val="300"/>
              </a:spcBef>
              <a:buSzPts val="1000"/>
              <a:buNone/>
              <a:tabLst>
                <a:tab pos="457200" algn="l"/>
                <a:tab pos="2696845" algn="l"/>
              </a:tabLst>
            </a:pPr>
            <a:endParaRPr lang="en-US" sz="2000" b="1" i="1" kern="0" dirty="0">
              <a:effectLst/>
              <a:latin typeface="Calibri" panose="020F0502020204030204" pitchFamily="34" charset="0"/>
              <a:ea typeface="Times New Roman" panose="02020603050405020304" pitchFamily="18" charset="0"/>
            </a:endParaRPr>
          </a:p>
          <a:p>
            <a:pPr marL="0" lvl="0" indent="0" algn="l">
              <a:spcBef>
                <a:spcPts val="300"/>
              </a:spcBef>
              <a:buSzPts val="1000"/>
              <a:buNone/>
              <a:tabLst>
                <a:tab pos="457200" algn="l"/>
                <a:tab pos="2696845" algn="l"/>
              </a:tabLst>
            </a:pPr>
            <a:r>
              <a:rPr lang="en-US" sz="2000" b="1" i="1" kern="0" dirty="0">
                <a:effectLst/>
                <a:latin typeface="Calibri" panose="020F0502020204030204" pitchFamily="34" charset="0"/>
                <a:ea typeface="Times New Roman" panose="02020603050405020304" pitchFamily="18" charset="0"/>
              </a:rPr>
              <a:t>item_to_id.csv</a:t>
            </a:r>
            <a:r>
              <a:rPr lang="en-US" sz="2000" b="1" kern="0" dirty="0">
                <a:effectLst/>
                <a:latin typeface="Calibri" panose="020F0502020204030204" pitchFamily="34" charset="0"/>
                <a:ea typeface="Times New Roman" panose="02020603050405020304" pitchFamily="18" charset="0"/>
              </a:rPr>
              <a:t> file:</a:t>
            </a:r>
            <a:r>
              <a:rPr lang="en-US" sz="2000" b="0" kern="0" dirty="0">
                <a:effectLst/>
                <a:latin typeface="Calibri" panose="020F0502020204030204" pitchFamily="34" charset="0"/>
                <a:ea typeface="Times New Roman" panose="02020603050405020304" pitchFamily="18" charset="0"/>
              </a:rPr>
              <a:t> contains two columns: </a:t>
            </a:r>
            <a:r>
              <a:rPr lang="en-US" sz="2000" b="0" i="1" kern="0" dirty="0" err="1">
                <a:effectLst/>
                <a:latin typeface="Calibri" panose="020F0502020204030204" pitchFamily="34" charset="0"/>
                <a:ea typeface="Times New Roman" panose="02020603050405020304" pitchFamily="18" charset="0"/>
              </a:rPr>
              <a:t>Item_name</a:t>
            </a:r>
            <a:r>
              <a:rPr lang="en-US" sz="2000" b="0" kern="0" dirty="0">
                <a:effectLst/>
                <a:latin typeface="Calibri" panose="020F0502020204030204" pitchFamily="34" charset="0"/>
                <a:ea typeface="Times New Roman" panose="02020603050405020304" pitchFamily="18" charset="0"/>
              </a:rPr>
              <a:t>, </a:t>
            </a:r>
            <a:r>
              <a:rPr lang="en-US" sz="2000" b="0" i="1" kern="0" dirty="0" err="1">
                <a:effectLst/>
                <a:latin typeface="Calibri" panose="020F0502020204030204" pitchFamily="34" charset="0"/>
                <a:ea typeface="Times New Roman" panose="02020603050405020304" pitchFamily="18" charset="0"/>
              </a:rPr>
              <a:t>Item_id</a:t>
            </a:r>
            <a:r>
              <a:rPr lang="en-US" sz="2000" b="0" kern="0" dirty="0">
                <a:effectLst/>
                <a:latin typeface="Calibri" panose="020F0502020204030204" pitchFamily="34" charset="0"/>
                <a:ea typeface="Times New Roman" panose="02020603050405020304" pitchFamily="18" charset="0"/>
              </a:rPr>
              <a:t>, that map the name of the grocery item to its assigned item id number.</a:t>
            </a:r>
          </a:p>
          <a:p>
            <a:pPr marL="0" lvl="0" indent="0" algn="l">
              <a:spcBef>
                <a:spcPts val="300"/>
              </a:spcBef>
              <a:buSzPts val="1000"/>
              <a:buNone/>
              <a:tabLst>
                <a:tab pos="457200" algn="l"/>
                <a:tab pos="2696845" algn="l"/>
              </a:tabLst>
            </a:pPr>
            <a:endParaRPr lang="en-US" sz="2000" b="0" kern="0" dirty="0">
              <a:effectLst/>
              <a:latin typeface="Calibri" panose="020F0502020204030204" pitchFamily="34" charset="0"/>
              <a:ea typeface="Times New Roman" panose="02020603050405020304" pitchFamily="18" charset="0"/>
            </a:endParaRPr>
          </a:p>
          <a:p>
            <a:pPr marL="0" lvl="0" indent="0" algn="l">
              <a:spcBef>
                <a:spcPts val="300"/>
              </a:spcBef>
              <a:buSzPts val="1000"/>
              <a:buNone/>
              <a:tabLst>
                <a:tab pos="457200" algn="l"/>
                <a:tab pos="2696845" algn="l"/>
              </a:tabLst>
            </a:pPr>
            <a:r>
              <a:rPr lang="en-US" sz="2000" b="1" i="1" kern="0" dirty="0">
                <a:effectLst/>
                <a:latin typeface="Calibri" panose="020F0502020204030204" pitchFamily="34" charset="0"/>
                <a:ea typeface="Times New Roman" panose="02020603050405020304" pitchFamily="18" charset="0"/>
              </a:rPr>
              <a:t>purchase_history.csv</a:t>
            </a:r>
            <a:r>
              <a:rPr lang="en-US" sz="2000" b="1" kern="0" dirty="0">
                <a:effectLst/>
                <a:latin typeface="Calibri" panose="020F0502020204030204" pitchFamily="34" charset="0"/>
                <a:ea typeface="Times New Roman" panose="02020603050405020304" pitchFamily="18" charset="0"/>
              </a:rPr>
              <a:t> file: </a:t>
            </a:r>
            <a:r>
              <a:rPr lang="en-US" sz="2000" b="0" kern="0" dirty="0">
                <a:effectLst/>
                <a:latin typeface="Calibri" panose="020F0502020204030204" pitchFamily="34" charset="0"/>
                <a:ea typeface="Times New Roman" panose="02020603050405020304" pitchFamily="18" charset="0"/>
              </a:rPr>
              <a:t>contains two columns: </a:t>
            </a:r>
            <a:r>
              <a:rPr lang="en-US" sz="2000" b="0" i="1" kern="0" dirty="0" err="1">
                <a:effectLst/>
                <a:latin typeface="Calibri" panose="020F0502020204030204" pitchFamily="34" charset="0"/>
                <a:ea typeface="Times New Roman" panose="02020603050405020304" pitchFamily="18" charset="0"/>
              </a:rPr>
              <a:t>user_id</a:t>
            </a:r>
            <a:r>
              <a:rPr lang="en-US" sz="2000" b="0" kern="0" dirty="0">
                <a:effectLst/>
                <a:latin typeface="Calibri" panose="020F0502020204030204" pitchFamily="34" charset="0"/>
                <a:ea typeface="Times New Roman" panose="02020603050405020304" pitchFamily="18" charset="0"/>
              </a:rPr>
              <a:t>, </a:t>
            </a:r>
            <a:r>
              <a:rPr lang="en-US" sz="2000" b="0" i="1" kern="0" dirty="0">
                <a:effectLst/>
                <a:latin typeface="Calibri" panose="020F0502020204030204" pitchFamily="34" charset="0"/>
                <a:ea typeface="Times New Roman" panose="02020603050405020304" pitchFamily="18" charset="0"/>
              </a:rPr>
              <a:t>id</a:t>
            </a:r>
            <a:r>
              <a:rPr lang="en-US" sz="2000" b="0" kern="0" dirty="0">
                <a:effectLst/>
                <a:latin typeface="Calibri" panose="020F0502020204030204" pitchFamily="34" charset="0"/>
                <a:ea typeface="Times New Roman" panose="02020603050405020304" pitchFamily="18" charset="0"/>
              </a:rPr>
              <a:t>. The </a:t>
            </a:r>
            <a:r>
              <a:rPr lang="en-US" sz="2000" b="0" i="1" kern="0" dirty="0" err="1">
                <a:effectLst/>
                <a:latin typeface="Calibri" panose="020F0502020204030204" pitchFamily="34" charset="0"/>
                <a:ea typeface="Times New Roman" panose="02020603050405020304" pitchFamily="18" charset="0"/>
              </a:rPr>
              <a:t>user_id</a:t>
            </a:r>
            <a:r>
              <a:rPr lang="en-US" sz="2000" b="0" kern="0" dirty="0">
                <a:effectLst/>
                <a:latin typeface="Calibri" panose="020F0502020204030204" pitchFamily="34" charset="0"/>
                <a:ea typeface="Times New Roman" panose="02020603050405020304" pitchFamily="18" charset="0"/>
              </a:rPr>
              <a:t> column contains the id of the customer and its corresponding </a:t>
            </a:r>
            <a:r>
              <a:rPr lang="en-US" sz="2000" b="0" i="1" kern="0" dirty="0">
                <a:effectLst/>
                <a:latin typeface="Calibri" panose="020F0502020204030204" pitchFamily="34" charset="0"/>
                <a:ea typeface="Times New Roman" panose="02020603050405020304" pitchFamily="18" charset="0"/>
              </a:rPr>
              <a:t>id</a:t>
            </a:r>
            <a:r>
              <a:rPr lang="en-US" sz="2000" b="0" kern="0" dirty="0">
                <a:effectLst/>
                <a:latin typeface="Calibri" panose="020F0502020204030204" pitchFamily="34" charset="0"/>
                <a:ea typeface="Times New Roman" panose="02020603050405020304" pitchFamily="18" charset="0"/>
              </a:rPr>
              <a:t> column contains a list of item ids representing the items purchased by that customer. This file contains a raw representation of user purchase history. </a:t>
            </a:r>
            <a:endParaRPr lang="en-IN" sz="2000" b="1" kern="0" dirty="0">
              <a:latin typeface="Times New Roman" panose="02020603050405020304" pitchFamily="18" charset="0"/>
              <a:ea typeface="Times New Roman" panose="02020603050405020304" pitchFamily="18" charset="0"/>
            </a:endParaRPr>
          </a:p>
          <a:p>
            <a:pPr marL="0" lvl="0" indent="0" algn="l">
              <a:spcBef>
                <a:spcPts val="300"/>
              </a:spcBef>
              <a:buSzPts val="1000"/>
              <a:buNone/>
              <a:tabLst>
                <a:tab pos="457200" algn="l"/>
                <a:tab pos="2696845" algn="l"/>
              </a:tabLst>
            </a:pPr>
            <a:endParaRPr lang="en-IN" sz="2000" b="1" i="1" kern="0" dirty="0">
              <a:effectLst/>
              <a:latin typeface="Times New Roman" panose="02020603050405020304" pitchFamily="18" charset="0"/>
              <a:ea typeface="Times New Roman" panose="02020603050405020304" pitchFamily="18" charset="0"/>
            </a:endParaRPr>
          </a:p>
          <a:p>
            <a:pPr marL="0" lvl="0" indent="0" algn="l">
              <a:spcBef>
                <a:spcPts val="300"/>
              </a:spcBef>
              <a:buSzPts val="1000"/>
              <a:buNone/>
              <a:tabLst>
                <a:tab pos="457200" algn="l"/>
                <a:tab pos="2696845" algn="l"/>
              </a:tabLst>
            </a:pPr>
            <a:r>
              <a:rPr lang="en-US" sz="2000" b="1" i="1" kern="0" dirty="0">
                <a:effectLst/>
                <a:latin typeface="Calibri" panose="020F0502020204030204" pitchFamily="34" charset="0"/>
                <a:ea typeface="Times New Roman" panose="02020603050405020304" pitchFamily="18" charset="0"/>
              </a:rPr>
              <a:t>prepared_purchased_history.csv </a:t>
            </a:r>
            <a:r>
              <a:rPr lang="en-US" sz="2000" b="1" kern="0" dirty="0">
                <a:effectLst/>
                <a:latin typeface="Calibri" panose="020F0502020204030204" pitchFamily="34" charset="0"/>
                <a:ea typeface="Times New Roman" panose="02020603050405020304" pitchFamily="18" charset="0"/>
              </a:rPr>
              <a:t>file:</a:t>
            </a:r>
            <a:r>
              <a:rPr lang="en-US" sz="2000" b="0" kern="0" dirty="0">
                <a:effectLst/>
                <a:latin typeface="Calibri" panose="020F0502020204030204" pitchFamily="34" charset="0"/>
                <a:ea typeface="Times New Roman" panose="02020603050405020304" pitchFamily="18" charset="0"/>
              </a:rPr>
              <a:t> contains 49 columns. The first column is the </a:t>
            </a:r>
            <a:r>
              <a:rPr lang="en-US" sz="2000" b="0" i="1" kern="0" dirty="0">
                <a:effectLst/>
                <a:latin typeface="Calibri" panose="020F0502020204030204" pitchFamily="34" charset="0"/>
                <a:ea typeface="Times New Roman" panose="02020603050405020304" pitchFamily="18" charset="0"/>
              </a:rPr>
              <a:t>id</a:t>
            </a:r>
            <a:r>
              <a:rPr lang="en-US" sz="2000" b="0" kern="0" dirty="0">
                <a:effectLst/>
                <a:latin typeface="Calibri" panose="020F0502020204030204" pitchFamily="34" charset="0"/>
                <a:ea typeface="Times New Roman" panose="02020603050405020304" pitchFamily="18" charset="0"/>
              </a:rPr>
              <a:t> of the customer. The following 48 columns (</a:t>
            </a:r>
            <a:r>
              <a:rPr lang="en-US" sz="2000" b="0" i="1" kern="0" dirty="0">
                <a:effectLst/>
                <a:latin typeface="Calibri" panose="020F0502020204030204" pitchFamily="34" charset="0"/>
                <a:ea typeface="Times New Roman" panose="02020603050405020304" pitchFamily="18" charset="0"/>
              </a:rPr>
              <a:t>item_1</a:t>
            </a:r>
            <a:r>
              <a:rPr lang="en-US" sz="2000" b="0" kern="0" dirty="0">
                <a:effectLst/>
                <a:latin typeface="Calibri" panose="020F0502020204030204" pitchFamily="34" charset="0"/>
                <a:ea typeface="Times New Roman" panose="02020603050405020304" pitchFamily="18" charset="0"/>
              </a:rPr>
              <a:t>, </a:t>
            </a:r>
            <a:r>
              <a:rPr lang="en-US" sz="2000" b="0" i="1" kern="0" dirty="0">
                <a:effectLst/>
                <a:latin typeface="Calibri" panose="020F0502020204030204" pitchFamily="34" charset="0"/>
                <a:ea typeface="Times New Roman" panose="02020603050405020304" pitchFamily="18" charset="0"/>
              </a:rPr>
              <a:t>item_2 </a:t>
            </a:r>
            <a:r>
              <a:rPr lang="en-US" sz="2000" b="0" kern="0" dirty="0">
                <a:effectLst/>
                <a:latin typeface="Calibri" panose="020F0502020204030204" pitchFamily="34" charset="0"/>
                <a:ea typeface="Times New Roman" panose="02020603050405020304" pitchFamily="18" charset="0"/>
              </a:rPr>
              <a:t>… </a:t>
            </a:r>
            <a:r>
              <a:rPr lang="en-US" sz="2000" b="0" i="1" kern="0" dirty="0">
                <a:effectLst/>
                <a:latin typeface="Calibri" panose="020F0502020204030204" pitchFamily="34" charset="0"/>
                <a:ea typeface="Times New Roman" panose="02020603050405020304" pitchFamily="18" charset="0"/>
              </a:rPr>
              <a:t>item_48</a:t>
            </a:r>
            <a:r>
              <a:rPr lang="en-US" sz="2000" b="0" kern="0" dirty="0">
                <a:effectLst/>
                <a:latin typeface="Calibri" panose="020F0502020204030204" pitchFamily="34" charset="0"/>
                <a:ea typeface="Times New Roman" panose="02020603050405020304" pitchFamily="18" charset="0"/>
              </a:rPr>
              <a:t>) each represent an item from the list and the value of the cell corresponds to the quantity of that item bought by that customer. This file contains a clean representation of the user purchase history.</a:t>
            </a:r>
            <a:endParaRPr lang="en-IN" sz="2000" b="1" kern="0" dirty="0">
              <a:effectLst/>
              <a:latin typeface="Times New Roman" panose="02020603050405020304" pitchFamily="18" charset="0"/>
              <a:ea typeface="Times New Roman" panose="02020603050405020304" pitchFamily="18" charset="0"/>
            </a:endParaRPr>
          </a:p>
          <a:p>
            <a:pPr marL="0" indent="0">
              <a:buNone/>
            </a:pPr>
            <a:endParaRPr lang="en-IN" sz="20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310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73D1-306D-4A93-B77C-95B8936C2CCB}"/>
              </a:ext>
            </a:extLst>
          </p:cNvPr>
          <p:cNvSpPr>
            <a:spLocks noGrp="1"/>
          </p:cNvSpPr>
          <p:nvPr>
            <p:ph type="title"/>
          </p:nvPr>
        </p:nvSpPr>
        <p:spPr/>
        <p:txBody>
          <a:bodyPr>
            <a:normAutofit/>
          </a:bodyPr>
          <a:lstStyle/>
          <a:p>
            <a:r>
              <a:rPr lang="en-IN" sz="3600" dirty="0"/>
              <a:t>Data Analysis</a:t>
            </a:r>
          </a:p>
        </p:txBody>
      </p:sp>
      <p:sp>
        <p:nvSpPr>
          <p:cNvPr id="3" name="Content Placeholder 2">
            <a:extLst>
              <a:ext uri="{FF2B5EF4-FFF2-40B4-BE49-F238E27FC236}">
                <a16:creationId xmlns:a16="http://schemas.microsoft.com/office/drawing/2014/main" id="{F149D20B-6A67-442F-92E8-D9A5AE586CC0}"/>
              </a:ext>
            </a:extLst>
          </p:cNvPr>
          <p:cNvSpPr>
            <a:spLocks noGrp="1"/>
          </p:cNvSpPr>
          <p:nvPr>
            <p:ph idx="1"/>
          </p:nvPr>
        </p:nvSpPr>
        <p:spPr>
          <a:xfrm>
            <a:off x="838200" y="1690688"/>
            <a:ext cx="10233800" cy="4351338"/>
          </a:xfrm>
        </p:spPr>
        <p:txBody>
          <a:bodyPr>
            <a:normAutofit/>
          </a:bodyPr>
          <a:lstStyle/>
          <a:p>
            <a:pPr marL="0" indent="0">
              <a:buNone/>
            </a:pPr>
            <a:r>
              <a:rPr lang="en-IN" sz="2000" dirty="0"/>
              <a:t>Our problem statement has three questions and we are using  </a:t>
            </a:r>
            <a:r>
              <a:rPr lang="en-IN" sz="2000" i="1" dirty="0"/>
              <a:t>prepared_purchased_history.csv </a:t>
            </a:r>
            <a:r>
              <a:rPr lang="en-IN" sz="2000" dirty="0"/>
              <a:t>file for to solve them</a:t>
            </a:r>
          </a:p>
          <a:p>
            <a:pPr marL="0" indent="0">
              <a:buNone/>
            </a:pPr>
            <a:endParaRPr lang="en-IN" sz="2000" dirty="0"/>
          </a:p>
          <a:p>
            <a:pPr marL="0" indent="0">
              <a:buNone/>
            </a:pPr>
            <a:r>
              <a:rPr lang="en-IN" sz="2000" dirty="0"/>
              <a:t>In </a:t>
            </a:r>
            <a:r>
              <a:rPr lang="en-IN" sz="2000" i="1" dirty="0"/>
              <a:t>prepared_purchased_history.csv:</a:t>
            </a:r>
          </a:p>
          <a:p>
            <a:r>
              <a:rPr lang="en-US" sz="1800" dirty="0">
                <a:effectLst/>
                <a:latin typeface="Calibri" panose="020F0502020204030204" pitchFamily="34" charset="0"/>
                <a:ea typeface="Times New Roman" panose="02020603050405020304" pitchFamily="18" charset="0"/>
              </a:rPr>
              <a:t>We have checked for categorical feature and found that there are none. So we have concluded that there are only numerical features</a:t>
            </a:r>
            <a:endParaRPr lang="en-IN" sz="2000" dirty="0">
              <a:effectLst/>
              <a:latin typeface="Calibri" panose="020F0502020204030204" pitchFamily="34" charset="0"/>
              <a:ea typeface="Times New Roman" panose="02020603050405020304" pitchFamily="18" charset="0"/>
            </a:endParaRPr>
          </a:p>
          <a:p>
            <a:r>
              <a:rPr lang="en-IN" sz="2000" dirty="0">
                <a:latin typeface="Calibri" panose="020F0502020204030204" pitchFamily="34" charset="0"/>
              </a:rPr>
              <a:t>We have also checked for any Nan values or missing values and we have found none.</a:t>
            </a:r>
            <a:r>
              <a:rPr lang="en-IN" sz="2000" dirty="0"/>
              <a:t> </a:t>
            </a:r>
          </a:p>
        </p:txBody>
      </p:sp>
    </p:spTree>
    <p:extLst>
      <p:ext uri="{BB962C8B-B14F-4D97-AF65-F5344CB8AC3E}">
        <p14:creationId xmlns:p14="http://schemas.microsoft.com/office/powerpoint/2010/main" val="23285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8AA40-72E2-4F58-889A-61631077454E}"/>
              </a:ext>
            </a:extLst>
          </p:cNvPr>
          <p:cNvSpPr>
            <a:spLocks noGrp="1"/>
          </p:cNvSpPr>
          <p:nvPr>
            <p:ph idx="1"/>
          </p:nvPr>
        </p:nvSpPr>
        <p:spPr>
          <a:xfrm>
            <a:off x="694998" y="396070"/>
            <a:ext cx="10233800" cy="4351338"/>
          </a:xfrm>
        </p:spPr>
        <p:txBody>
          <a:bodyPr/>
          <a:lstStyle/>
          <a:p>
            <a:pPr marL="0" indent="0">
              <a:buNone/>
            </a:pPr>
            <a:r>
              <a:rPr lang="en-IN" dirty="0"/>
              <a:t>Answers for the first two questions are :</a:t>
            </a:r>
          </a:p>
          <a:p>
            <a:pPr marL="0" indent="0">
              <a:buNone/>
            </a:pPr>
            <a:r>
              <a:rPr lang="en-IN" dirty="0"/>
              <a:t>1</a:t>
            </a:r>
            <a:r>
              <a:rPr lang="en-IN" sz="2000" dirty="0"/>
              <a:t>. </a:t>
            </a:r>
            <a:r>
              <a:rPr lang="en-US" sz="2000" b="1" dirty="0">
                <a:effectLst/>
                <a:latin typeface="Calibri" panose="020F0502020204030204" pitchFamily="34" charset="0"/>
                <a:ea typeface="Times New Roman" panose="02020603050405020304" pitchFamily="18" charset="0"/>
              </a:rPr>
              <a:t>Detect the customer who bought the most items overall in their lifetime:</a:t>
            </a:r>
          </a:p>
          <a:p>
            <a:pPr marL="457200" lvl="1" indent="0">
              <a:buNone/>
            </a:pPr>
            <a:r>
              <a:rPr lang="en-US" sz="1400" b="1" dirty="0">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 user with </a:t>
            </a:r>
            <a:r>
              <a:rPr lang="en-US" sz="1800" dirty="0" err="1">
                <a:effectLst/>
                <a:latin typeface="Calibri" panose="020F0502020204030204" pitchFamily="34" charset="0"/>
                <a:ea typeface="Times New Roman" panose="02020603050405020304" pitchFamily="18" charset="0"/>
              </a:rPr>
              <a:t>user_id</a:t>
            </a:r>
            <a:r>
              <a:rPr lang="en-US" sz="1800" dirty="0">
                <a:effectLst/>
                <a:latin typeface="Calibri" panose="020F0502020204030204" pitchFamily="34" charset="0"/>
                <a:ea typeface="Times New Roman" panose="02020603050405020304" pitchFamily="18" charset="0"/>
              </a:rPr>
              <a:t> = 269335 has bought 72 items in their lifetime</a:t>
            </a:r>
            <a:r>
              <a:rPr lang="en-US" sz="1400" dirty="0">
                <a:effectLst/>
                <a:latin typeface="Calibri" panose="020F0502020204030204" pitchFamily="34"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0" indent="0">
              <a:buNone/>
            </a:pPr>
            <a:r>
              <a:rPr lang="en-IN" dirty="0"/>
              <a:t>2. </a:t>
            </a:r>
            <a:r>
              <a:rPr lang="en-US" sz="1800" b="1" dirty="0">
                <a:effectLst/>
                <a:latin typeface="Calibri" panose="020F0502020204030204" pitchFamily="34" charset="0"/>
                <a:ea typeface="Times New Roman" panose="02020603050405020304" pitchFamily="18" charset="0"/>
              </a:rPr>
              <a:t>For each item, find the customer who bought that product the most</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r>
              <a:rPr lang="en-IN" dirty="0"/>
              <a:t>     </a:t>
            </a:r>
          </a:p>
        </p:txBody>
      </p:sp>
      <p:pic>
        <p:nvPicPr>
          <p:cNvPr id="5" name="Picture 4">
            <a:extLst>
              <a:ext uri="{FF2B5EF4-FFF2-40B4-BE49-F238E27FC236}">
                <a16:creationId xmlns:a16="http://schemas.microsoft.com/office/drawing/2014/main" id="{42DA5374-8F80-4A7C-A1D6-92953D6B3DE2}"/>
              </a:ext>
            </a:extLst>
          </p:cNvPr>
          <p:cNvPicPr>
            <a:picLocks noChangeAspect="1"/>
          </p:cNvPicPr>
          <p:nvPr/>
        </p:nvPicPr>
        <p:blipFill>
          <a:blip r:embed="rId2"/>
          <a:stretch>
            <a:fillRect/>
          </a:stretch>
        </p:blipFill>
        <p:spPr>
          <a:xfrm>
            <a:off x="1144483" y="2224843"/>
            <a:ext cx="1944793" cy="4237087"/>
          </a:xfrm>
          <a:prstGeom prst="rect">
            <a:avLst/>
          </a:prstGeom>
        </p:spPr>
      </p:pic>
      <p:pic>
        <p:nvPicPr>
          <p:cNvPr id="8" name="Picture 7">
            <a:extLst>
              <a:ext uri="{FF2B5EF4-FFF2-40B4-BE49-F238E27FC236}">
                <a16:creationId xmlns:a16="http://schemas.microsoft.com/office/drawing/2014/main" id="{97EE3FB3-7537-4826-8928-30523CC33FFA}"/>
              </a:ext>
            </a:extLst>
          </p:cNvPr>
          <p:cNvPicPr/>
          <p:nvPr/>
        </p:nvPicPr>
        <p:blipFill rotWithShape="1">
          <a:blip r:embed="rId3">
            <a:extLst>
              <a:ext uri="{28A0092B-C50C-407E-A947-70E740481C1C}">
                <a14:useLocalDpi xmlns:a14="http://schemas.microsoft.com/office/drawing/2010/main" val="0"/>
              </a:ext>
            </a:extLst>
          </a:blip>
          <a:srcRect l="14148" t="30943" r="68633" b="2509"/>
          <a:stretch/>
        </p:blipFill>
        <p:spPr bwMode="auto">
          <a:xfrm>
            <a:off x="3371335" y="2224843"/>
            <a:ext cx="1946275" cy="422910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EEFD08C2-B89C-419A-8CC7-9B3030DEF72F}"/>
              </a:ext>
            </a:extLst>
          </p:cNvPr>
          <p:cNvPicPr>
            <a:picLocks noChangeAspect="1"/>
          </p:cNvPicPr>
          <p:nvPr/>
        </p:nvPicPr>
        <p:blipFill>
          <a:blip r:embed="rId4"/>
          <a:stretch>
            <a:fillRect/>
          </a:stretch>
        </p:blipFill>
        <p:spPr>
          <a:xfrm>
            <a:off x="5599669" y="2224843"/>
            <a:ext cx="2030144" cy="2560542"/>
          </a:xfrm>
          <a:prstGeom prst="rect">
            <a:avLst/>
          </a:prstGeom>
        </p:spPr>
      </p:pic>
    </p:spTree>
    <p:extLst>
      <p:ext uri="{BB962C8B-B14F-4D97-AF65-F5344CB8AC3E}">
        <p14:creationId xmlns:p14="http://schemas.microsoft.com/office/powerpoint/2010/main" val="319757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B14-08A2-4B29-B785-3D12FF7731C9}"/>
              </a:ext>
            </a:extLst>
          </p:cNvPr>
          <p:cNvSpPr>
            <a:spLocks noGrp="1"/>
          </p:cNvSpPr>
          <p:nvPr>
            <p:ph type="title"/>
          </p:nvPr>
        </p:nvSpPr>
        <p:spPr>
          <a:xfrm>
            <a:off x="670774" y="18255"/>
            <a:ext cx="10515600" cy="1325563"/>
          </a:xfrm>
        </p:spPr>
        <p:txBody>
          <a:bodyPr>
            <a:normAutofit/>
          </a:bodyPr>
          <a:lstStyle/>
          <a:p>
            <a:r>
              <a:rPr lang="en-IN" sz="3200" dirty="0"/>
              <a:t>Data Preparation for Clustering Problem</a:t>
            </a:r>
          </a:p>
        </p:txBody>
      </p:sp>
      <p:sp>
        <p:nvSpPr>
          <p:cNvPr id="3" name="Content Placeholder 2">
            <a:extLst>
              <a:ext uri="{FF2B5EF4-FFF2-40B4-BE49-F238E27FC236}">
                <a16:creationId xmlns:a16="http://schemas.microsoft.com/office/drawing/2014/main" id="{AD82347E-1855-4AB6-B640-946E0D1C18F3}"/>
              </a:ext>
            </a:extLst>
          </p:cNvPr>
          <p:cNvSpPr>
            <a:spLocks noGrp="1"/>
          </p:cNvSpPr>
          <p:nvPr>
            <p:ph idx="1"/>
          </p:nvPr>
        </p:nvSpPr>
        <p:spPr>
          <a:xfrm>
            <a:off x="811674" y="1253331"/>
            <a:ext cx="10233800" cy="4351338"/>
          </a:xfrm>
        </p:spPr>
        <p:txBody>
          <a:bodyPr/>
          <a:lstStyle/>
          <a:p>
            <a:pPr marL="0" indent="0">
              <a:buNone/>
            </a:pPr>
            <a:r>
              <a:rPr lang="en-US" sz="2000" spc="-5" dirty="0">
                <a:solidFill>
                  <a:schemeClr val="tx1">
                    <a:lumMod val="95000"/>
                  </a:schemeClr>
                </a:solidFill>
                <a:effectLst/>
                <a:latin typeface="Calibri" panose="020F0502020204030204" pitchFamily="34" charset="0"/>
                <a:ea typeface="Times New Roman" panose="02020603050405020304" pitchFamily="18" charset="0"/>
              </a:rPr>
              <a:t>Algorithms require features with some specific characteristic to work properly. Here, the need for </a:t>
            </a:r>
            <a:r>
              <a:rPr lang="en-US" sz="2000" b="1" spc="-5" dirty="0">
                <a:solidFill>
                  <a:schemeClr val="tx1">
                    <a:lumMod val="95000"/>
                  </a:schemeClr>
                </a:solidFill>
                <a:effectLst/>
                <a:latin typeface="Calibri" panose="020F0502020204030204" pitchFamily="34" charset="0"/>
                <a:ea typeface="Times New Roman" panose="02020603050405020304" pitchFamily="18" charset="0"/>
              </a:rPr>
              <a:t>Feature Engineering</a:t>
            </a:r>
            <a:r>
              <a:rPr lang="en-US" sz="2000" spc="-5" dirty="0">
                <a:solidFill>
                  <a:schemeClr val="tx1">
                    <a:lumMod val="95000"/>
                  </a:schemeClr>
                </a:solidFill>
                <a:effectLst/>
                <a:latin typeface="Calibri" panose="020F0502020204030204" pitchFamily="34" charset="0"/>
                <a:ea typeface="Times New Roman" panose="02020603050405020304" pitchFamily="18" charset="0"/>
              </a:rPr>
              <a:t> arises. Feature engineering efforts mainly have two goals:</a:t>
            </a:r>
            <a:endParaRPr lang="en-IN" sz="2000" dirty="0">
              <a:solidFill>
                <a:schemeClr val="tx1">
                  <a:lumMod val="95000"/>
                </a:schemeClr>
              </a:solidFill>
              <a:effectLst/>
              <a:latin typeface="Times New Roman" panose="02020603050405020304" pitchFamily="18" charset="0"/>
              <a:ea typeface="Times New Roman" panose="02020603050405020304" pitchFamily="18" charset="0"/>
            </a:endParaRPr>
          </a:p>
          <a:p>
            <a:pPr marL="342900" lvl="0" indent="-342900">
              <a:lnSpc>
                <a:spcPct val="115000"/>
              </a:lnSpc>
              <a:buSzPts val="1000"/>
              <a:buFont typeface="Open Sans Semibold"/>
              <a:buChar char="•"/>
              <a:tabLst>
                <a:tab pos="228600" algn="l"/>
                <a:tab pos="3649980" algn="l"/>
              </a:tabLst>
            </a:pP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Preparing the proper input dataset, compatible with the machine learning algorithm requirements.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SzPts val="1000"/>
              <a:buFont typeface="Open Sans Semibold"/>
              <a:buChar char="•"/>
              <a:tabLst>
                <a:tab pos="228600" algn="l"/>
                <a:tab pos="3649980" algn="l"/>
              </a:tabLst>
            </a:pP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Improving the performance of machine learning models.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rPr>
              <a:t>In our dataset </a:t>
            </a:r>
            <a:r>
              <a:rPr lang="en-US" sz="2000" i="1" dirty="0">
                <a:effectLst/>
                <a:latin typeface="Calibri" panose="020F0502020204030204" pitchFamily="34" charset="0"/>
                <a:ea typeface="Times New Roman" panose="02020603050405020304" pitchFamily="18" charset="0"/>
              </a:rPr>
              <a:t>prepared_purchased_history.csv</a:t>
            </a:r>
            <a:r>
              <a:rPr lang="en-US" sz="2000" dirty="0">
                <a:effectLst/>
                <a:latin typeface="Calibri" panose="020F0502020204030204" pitchFamily="34" charset="0"/>
                <a:ea typeface="Times New Roman" panose="02020603050405020304" pitchFamily="18" charset="0"/>
              </a:rPr>
              <a:t> file:</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Calibri" panose="020F0502020204030204" pitchFamily="34" charset="0"/>
                <a:ea typeface="Times New Roman" panose="02020603050405020304" pitchFamily="18" charset="0"/>
              </a:rPr>
              <a:t>We have the first column representing the customer </a:t>
            </a:r>
            <a:r>
              <a:rPr lang="en-US" sz="2000" i="1" dirty="0">
                <a:effectLst/>
                <a:latin typeface="Calibri" panose="020F0502020204030204" pitchFamily="34" charset="0"/>
                <a:ea typeface="Times New Roman" panose="02020603050405020304" pitchFamily="18" charset="0"/>
              </a:rPr>
              <a:t>id</a:t>
            </a:r>
            <a:r>
              <a:rPr lang="en-US" sz="2000" dirty="0">
                <a:effectLst/>
                <a:latin typeface="Calibri" panose="020F0502020204030204" pitchFamily="34" charset="0"/>
                <a:ea typeface="Times New Roman" panose="02020603050405020304" pitchFamily="18" charset="0"/>
              </a:rPr>
              <a:t>. For forming clusters of the grocery items, we do not need the </a:t>
            </a:r>
            <a:r>
              <a:rPr lang="en-US" sz="2000" i="1" dirty="0">
                <a:effectLst/>
                <a:latin typeface="Calibri" panose="020F0502020204030204" pitchFamily="34" charset="0"/>
                <a:ea typeface="Times New Roman" panose="02020603050405020304" pitchFamily="18" charset="0"/>
              </a:rPr>
              <a:t>id</a:t>
            </a:r>
            <a:r>
              <a:rPr lang="en-US" sz="2000" dirty="0">
                <a:effectLst/>
                <a:latin typeface="Calibri" panose="020F0502020204030204" pitchFamily="34" charset="0"/>
                <a:ea typeface="Times New Roman" panose="02020603050405020304" pitchFamily="18" charset="0"/>
              </a:rPr>
              <a:t> column and hence this column needs to be removed.</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Calibri" panose="020F0502020204030204" pitchFamily="34" charset="0"/>
                <a:ea typeface="Times New Roman" panose="02020603050405020304" pitchFamily="18" charset="0"/>
              </a:rPr>
              <a:t>According to the problem statement, we need whether an item was bought by the customer or not. We do not need the quantity of the items bought. Hence we need a table representing value ‘1’ for item bought and ‘0’ for not bought</a:t>
            </a:r>
            <a:r>
              <a:rPr lang="en-US" sz="1800" dirty="0">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38669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106</TotalTime>
  <Words>1290</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Corbel</vt:lpstr>
      <vt:lpstr>Open Sans Semibold</vt:lpstr>
      <vt:lpstr>Times New Roman</vt:lpstr>
      <vt:lpstr>Depth</vt:lpstr>
      <vt:lpstr>Clustering Grocery Items</vt:lpstr>
      <vt:lpstr>Team members</vt:lpstr>
      <vt:lpstr>Abstract</vt:lpstr>
      <vt:lpstr>Introduction</vt:lpstr>
      <vt:lpstr>Procedure</vt:lpstr>
      <vt:lpstr>Data Collection</vt:lpstr>
      <vt:lpstr>Data Analysis</vt:lpstr>
      <vt:lpstr>PowerPoint Presentation</vt:lpstr>
      <vt:lpstr>Data Preparation for Clustering Problem</vt:lpstr>
      <vt:lpstr>Clustering</vt:lpstr>
      <vt:lpstr>PowerPoint Presentation</vt:lpstr>
      <vt:lpstr>Clusters of items likely to bought together</vt:lpstr>
      <vt:lpstr>Scattered plots of formed clusters by K-means clustering</vt:lpstr>
      <vt:lpstr>Verification using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Grocery Items</dc:title>
  <dc:creator>Windows User</dc:creator>
  <cp:lastModifiedBy>Windows User</cp:lastModifiedBy>
  <cp:revision>4</cp:revision>
  <dcterms:created xsi:type="dcterms:W3CDTF">2020-08-12T09:34:38Z</dcterms:created>
  <dcterms:modified xsi:type="dcterms:W3CDTF">2020-08-12T11:20:58Z</dcterms:modified>
</cp:coreProperties>
</file>