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Barlow"/>
      <p:regular r:id="rId17"/>
    </p:embeddedFont>
    <p:embeddedFont>
      <p:font typeface="Barlow"/>
      <p:regular r:id="rId18"/>
    </p:embeddedFont>
    <p:embeddedFont>
      <p:font typeface="Barlow"/>
      <p:regular r:id="rId19"/>
    </p:embeddedFont>
    <p:embeddedFont>
      <p:font typeface="Barlow"/>
      <p:regular r:id="rId20"/>
    </p:embeddedFont>
    <p:embeddedFont>
      <p:font typeface="Montserrat"/>
      <p:regular r:id="rId21"/>
    </p:embeddedFont>
    <p:embeddedFont>
      <p:font typeface="Montserrat"/>
      <p:regular r:id="rId22"/>
    </p:embeddedFont>
    <p:embeddedFont>
      <p:font typeface="Montserrat"/>
      <p:regular r:id="rId23"/>
    </p:embeddedFont>
    <p:embeddedFont>
      <p:font typeface="Montserrat"/>
      <p:regular r:id="rId24"/>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 Id="rId23" Type="http://schemas.openxmlformats.org/officeDocument/2006/relationships/font" Target="fonts/font7.fntdata"/><Relationship Id="rId24"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1-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82C32"/>
          </a:solidFill>
          <a:ln/>
        </p:spPr>
      </p:sp>
      <p:sp>
        <p:nvSpPr>
          <p:cNvPr id="3" name="Shape 1"/>
          <p:cNvSpPr/>
          <p:nvPr/>
        </p:nvSpPr>
        <p:spPr>
          <a:xfrm>
            <a:off x="0" y="0"/>
            <a:ext cx="14630400" cy="8229600"/>
          </a:xfrm>
          <a:prstGeom prst="rect">
            <a:avLst/>
          </a:prstGeom>
          <a:solidFill>
            <a:srgbClr val="28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5.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slideLayout" Target="../slideLayouts/slideLayout8.xml"/><Relationship Id="rId7"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1887974"/>
            <a:ext cx="7627382" cy="1425416"/>
          </a:xfrm>
          <a:prstGeom prst="rect">
            <a:avLst/>
          </a:prstGeom>
          <a:noFill/>
          <a:ln/>
        </p:spPr>
        <p:txBody>
          <a:bodyPr wrap="squar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Arabic Autocorrection NLP Project</a:t>
            </a:r>
            <a:endParaRPr lang="en-US" sz="4450" dirty="0"/>
          </a:p>
        </p:txBody>
      </p:sp>
      <p:sp>
        <p:nvSpPr>
          <p:cNvPr id="4" name="Text 1"/>
          <p:cNvSpPr/>
          <p:nvPr/>
        </p:nvSpPr>
        <p:spPr>
          <a:xfrm>
            <a:off x="6244709" y="3638312"/>
            <a:ext cx="7627382" cy="208026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This project focuses on developing an autocorrection system for Arabic text by fine-tuning a pre-trained neural machine translation model. The base model used is Helsinki-NLP/opus-mt-ar-en, adapted specifically for correction tasks. Implementation is carried out using the Hugging Face Transformers library, leveraging its powerful tools for natural language processing.</a:t>
            </a:r>
            <a:endParaRPr lang="en-US" sz="1700" dirty="0"/>
          </a:p>
        </p:txBody>
      </p:sp>
      <p:sp>
        <p:nvSpPr>
          <p:cNvPr id="5" name="Shape 2"/>
          <p:cNvSpPr/>
          <p:nvPr/>
        </p:nvSpPr>
        <p:spPr>
          <a:xfrm>
            <a:off x="6244709" y="5978485"/>
            <a:ext cx="346591" cy="346591"/>
          </a:xfrm>
          <a:prstGeom prst="roundRect">
            <a:avLst>
              <a:gd name="adj" fmla="val 26380043"/>
            </a:avLst>
          </a:prstGeom>
          <a:noFill/>
          <a:ln w="7620">
            <a:solidFill>
              <a:srgbClr val="4D4D51"/>
            </a:solidFill>
            <a:prstDash val="solid"/>
          </a:ln>
        </p:spPr>
      </p:sp>
      <p:pic>
        <p:nvPicPr>
          <p:cNvPr id="6" name="Image 1" descr="preencoded.png">    </p:cNvPr>
          <p:cNvPicPr>
            <a:picLocks noChangeAspect="1"/>
          </p:cNvPicPr>
          <p:nvPr/>
        </p:nvPicPr>
        <p:blipFill>
          <a:blip r:embed="rId2"/>
          <a:stretch>
            <a:fillRect/>
          </a:stretch>
        </p:blipFill>
        <p:spPr>
          <a:xfrm>
            <a:off x="6252329" y="5986105"/>
            <a:ext cx="331351" cy="331351"/>
          </a:xfrm>
          <a:prstGeom prst="rect">
            <a:avLst/>
          </a:prstGeom>
        </p:spPr>
      </p:pic>
      <p:sp>
        <p:nvSpPr>
          <p:cNvPr id="7" name="Text 3"/>
          <p:cNvSpPr/>
          <p:nvPr/>
        </p:nvSpPr>
        <p:spPr>
          <a:xfrm>
            <a:off x="6699528" y="5962293"/>
            <a:ext cx="2917388" cy="379214"/>
          </a:xfrm>
          <a:prstGeom prst="rect">
            <a:avLst/>
          </a:prstGeom>
          <a:noFill/>
          <a:ln/>
        </p:spPr>
        <p:txBody>
          <a:bodyPr wrap="none" lIns="0" tIns="0" rIns="0" bIns="0" rtlCol="0" anchor="t"/>
          <a:lstStyle/>
          <a:p>
            <a:pPr algn="l" indent="0" marL="0">
              <a:lnSpc>
                <a:spcPts val="2950"/>
              </a:lnSpc>
              <a:buNone/>
            </a:pPr>
            <a:r>
              <a:rPr lang="en-US" sz="2100" b="1" dirty="0">
                <a:solidFill>
                  <a:srgbClr val="EEEFF5"/>
                </a:solidFill>
                <a:latin typeface="Montserrat Bold" pitchFamily="34" charset="0"/>
                <a:ea typeface="Montserrat Bold" pitchFamily="34" charset="-122"/>
                <a:cs typeface="Montserrat Bold" pitchFamily="34" charset="-120"/>
              </a:rPr>
              <a:t>by Ahmed Abobaker</a:t>
            </a:r>
            <a:endParaRPr lang="en-US" sz="2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8309" y="1444943"/>
            <a:ext cx="6288524"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Challenges in Arabic NLP</a:t>
            </a:r>
            <a:endParaRPr lang="en-US" sz="4450" dirty="0"/>
          </a:p>
        </p:txBody>
      </p:sp>
      <p:sp>
        <p:nvSpPr>
          <p:cNvPr id="3" name="Text 1"/>
          <p:cNvSpPr/>
          <p:nvPr/>
        </p:nvSpPr>
        <p:spPr>
          <a:xfrm>
            <a:off x="758309" y="2699147"/>
            <a:ext cx="2881908" cy="712470"/>
          </a:xfrm>
          <a:prstGeom prst="rect">
            <a:avLst/>
          </a:prstGeom>
          <a:noFill/>
          <a:ln/>
        </p:spPr>
        <p:txBody>
          <a:bodyPr wrap="squar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Morphological Complexity</a:t>
            </a:r>
            <a:endParaRPr lang="en-US" sz="2200" dirty="0"/>
          </a:p>
        </p:txBody>
      </p:sp>
      <p:sp>
        <p:nvSpPr>
          <p:cNvPr id="4" name="Text 2"/>
          <p:cNvSpPr/>
          <p:nvPr/>
        </p:nvSpPr>
        <p:spPr>
          <a:xfrm>
            <a:off x="758309" y="3628192"/>
            <a:ext cx="2881908" cy="104013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Arabic's rich morphology poses challenges for NLP systems.</a:t>
            </a:r>
            <a:endParaRPr lang="en-US" sz="1700" dirty="0"/>
          </a:p>
        </p:txBody>
      </p:sp>
      <p:sp>
        <p:nvSpPr>
          <p:cNvPr id="5" name="Text 3"/>
          <p:cNvSpPr/>
          <p:nvPr/>
        </p:nvSpPr>
        <p:spPr>
          <a:xfrm>
            <a:off x="4176474" y="2699147"/>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Grammatical Rules</a:t>
            </a:r>
            <a:endParaRPr lang="en-US" sz="2200" dirty="0"/>
          </a:p>
        </p:txBody>
      </p:sp>
      <p:sp>
        <p:nvSpPr>
          <p:cNvPr id="6" name="Text 4"/>
          <p:cNvSpPr/>
          <p:nvPr/>
        </p:nvSpPr>
        <p:spPr>
          <a:xfrm>
            <a:off x="4176474" y="3271957"/>
            <a:ext cx="2881908" cy="104013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Complex grammar requires sophisticated correction methods.</a:t>
            </a:r>
            <a:endParaRPr lang="en-US" sz="1700" dirty="0"/>
          </a:p>
        </p:txBody>
      </p:sp>
      <p:sp>
        <p:nvSpPr>
          <p:cNvPr id="7" name="Text 5"/>
          <p:cNvSpPr/>
          <p:nvPr/>
        </p:nvSpPr>
        <p:spPr>
          <a:xfrm>
            <a:off x="7594640" y="2699147"/>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Diacritics</a:t>
            </a:r>
            <a:endParaRPr lang="en-US" sz="2200" dirty="0"/>
          </a:p>
        </p:txBody>
      </p:sp>
      <p:sp>
        <p:nvSpPr>
          <p:cNvPr id="8" name="Text 6"/>
          <p:cNvSpPr/>
          <p:nvPr/>
        </p:nvSpPr>
        <p:spPr>
          <a:xfrm>
            <a:off x="7594640" y="3271957"/>
            <a:ext cx="2881908" cy="104013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Diacritics change meaning and must be accurately handled.</a:t>
            </a:r>
            <a:endParaRPr lang="en-US" sz="1700" dirty="0"/>
          </a:p>
        </p:txBody>
      </p:sp>
      <p:sp>
        <p:nvSpPr>
          <p:cNvPr id="9" name="Text 7"/>
          <p:cNvSpPr/>
          <p:nvPr/>
        </p:nvSpPr>
        <p:spPr>
          <a:xfrm>
            <a:off x="11012805" y="2699147"/>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Dialectal Variations</a:t>
            </a:r>
            <a:endParaRPr lang="en-US" sz="2200" dirty="0"/>
          </a:p>
        </p:txBody>
      </p:sp>
      <p:sp>
        <p:nvSpPr>
          <p:cNvPr id="10" name="Text 8"/>
          <p:cNvSpPr/>
          <p:nvPr/>
        </p:nvSpPr>
        <p:spPr>
          <a:xfrm>
            <a:off x="11012805" y="3271957"/>
            <a:ext cx="2881908" cy="104013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Multiple dialects complicate model generalisation.</a:t>
            </a:r>
            <a:endParaRPr lang="en-US" sz="1700" dirty="0"/>
          </a:p>
        </p:txBody>
      </p:sp>
      <p:sp>
        <p:nvSpPr>
          <p:cNvPr id="11" name="Text 9"/>
          <p:cNvSpPr/>
          <p:nvPr/>
        </p:nvSpPr>
        <p:spPr>
          <a:xfrm>
            <a:off x="758309" y="5323523"/>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Text Direction</a:t>
            </a:r>
            <a:endParaRPr lang="en-US" sz="2200" dirty="0"/>
          </a:p>
        </p:txBody>
      </p:sp>
      <p:sp>
        <p:nvSpPr>
          <p:cNvPr id="12" name="Text 10"/>
          <p:cNvSpPr/>
          <p:nvPr/>
        </p:nvSpPr>
        <p:spPr>
          <a:xfrm>
            <a:off x="758309" y="5896332"/>
            <a:ext cx="6292572"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Right-to-left processing requires special technical considerations.</a:t>
            </a:r>
            <a:endParaRPr lang="en-US" sz="1700" dirty="0"/>
          </a:p>
        </p:txBody>
      </p:sp>
      <p:sp>
        <p:nvSpPr>
          <p:cNvPr id="13" name="Text 11"/>
          <p:cNvSpPr/>
          <p:nvPr/>
        </p:nvSpPr>
        <p:spPr>
          <a:xfrm>
            <a:off x="7587139" y="5323523"/>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Resource Limitations</a:t>
            </a:r>
            <a:endParaRPr lang="en-US" sz="2200" dirty="0"/>
          </a:p>
        </p:txBody>
      </p:sp>
      <p:sp>
        <p:nvSpPr>
          <p:cNvPr id="14" name="Text 12"/>
          <p:cNvSpPr/>
          <p:nvPr/>
        </p:nvSpPr>
        <p:spPr>
          <a:xfrm>
            <a:off x="7587139" y="5896332"/>
            <a:ext cx="6292572"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Fewer annotated datasets compared to English hinder progress.</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44709" y="1528286"/>
            <a:ext cx="5701546"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Dataset Information</a:t>
            </a:r>
            <a:endParaRPr lang="en-US" sz="4450" dirty="0"/>
          </a:p>
        </p:txBody>
      </p:sp>
      <p:sp>
        <p:nvSpPr>
          <p:cNvPr id="4" name="Shape 1"/>
          <p:cNvSpPr/>
          <p:nvPr/>
        </p:nvSpPr>
        <p:spPr>
          <a:xfrm>
            <a:off x="6244709" y="2565916"/>
            <a:ext cx="3705463" cy="2306122"/>
          </a:xfrm>
          <a:prstGeom prst="roundRect">
            <a:avLst>
              <a:gd name="adj" fmla="val 8456"/>
            </a:avLst>
          </a:prstGeom>
          <a:solidFill>
            <a:srgbClr val="282C32"/>
          </a:solidFill>
          <a:ln/>
          <a:effectLst>
            <a:outerShdw sx="100000" sy="100000" kx="0" ky="0" algn="bl" rotWithShape="0" blurRad="53340" dist="26670" dir="13500000">
              <a:srgbClr val="ffffff">
                <a:alpha val="10000"/>
              </a:srgbClr>
            </a:outerShdw>
          </a:effectLst>
        </p:spPr>
      </p:sp>
      <p:sp>
        <p:nvSpPr>
          <p:cNvPr id="5" name="Text 2"/>
          <p:cNvSpPr/>
          <p:nvPr/>
        </p:nvSpPr>
        <p:spPr>
          <a:xfrm>
            <a:off x="6461284" y="2782491"/>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Dataset Structure</a:t>
            </a:r>
            <a:endParaRPr lang="en-US" sz="2200" dirty="0"/>
          </a:p>
        </p:txBody>
      </p:sp>
      <p:sp>
        <p:nvSpPr>
          <p:cNvPr id="6" name="Text 3"/>
          <p:cNvSpPr/>
          <p:nvPr/>
        </p:nvSpPr>
        <p:spPr>
          <a:xfrm>
            <a:off x="6461284" y="3268623"/>
            <a:ext cx="3272314" cy="138684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The dataset is a parallel corpus containing incorrect Arabic text paired with its corrected version.</a:t>
            </a:r>
            <a:endParaRPr lang="en-US" sz="1700" dirty="0"/>
          </a:p>
        </p:txBody>
      </p:sp>
      <p:sp>
        <p:nvSpPr>
          <p:cNvPr id="7" name="Shape 4"/>
          <p:cNvSpPr/>
          <p:nvPr/>
        </p:nvSpPr>
        <p:spPr>
          <a:xfrm>
            <a:off x="10166747" y="2565916"/>
            <a:ext cx="3705463" cy="2306122"/>
          </a:xfrm>
          <a:prstGeom prst="roundRect">
            <a:avLst>
              <a:gd name="adj" fmla="val 8456"/>
            </a:avLst>
          </a:prstGeom>
          <a:solidFill>
            <a:srgbClr val="282C32"/>
          </a:solidFill>
          <a:ln/>
          <a:effectLst>
            <a:outerShdw sx="100000" sy="100000" kx="0" ky="0" algn="bl" rotWithShape="0" blurRad="53340" dist="26670" dir="13500000">
              <a:srgbClr val="ffffff">
                <a:alpha val="10000"/>
              </a:srgbClr>
            </a:outerShdw>
          </a:effectLst>
        </p:spPr>
      </p:sp>
      <p:sp>
        <p:nvSpPr>
          <p:cNvPr id="8" name="Text 5"/>
          <p:cNvSpPr/>
          <p:nvPr/>
        </p:nvSpPr>
        <p:spPr>
          <a:xfrm>
            <a:off x="10383322" y="2782491"/>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Data Columns</a:t>
            </a:r>
            <a:endParaRPr lang="en-US" sz="2200" dirty="0"/>
          </a:p>
        </p:txBody>
      </p:sp>
      <p:sp>
        <p:nvSpPr>
          <p:cNvPr id="9" name="Text 6"/>
          <p:cNvSpPr/>
          <p:nvPr/>
        </p:nvSpPr>
        <p:spPr>
          <a:xfrm>
            <a:off x="10383322" y="3268623"/>
            <a:ext cx="3272314"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wrong: Text with errors</a:t>
            </a:r>
            <a:endParaRPr lang="en-US" sz="1700" dirty="0"/>
          </a:p>
        </p:txBody>
      </p:sp>
      <p:sp>
        <p:nvSpPr>
          <p:cNvPr id="10" name="Text 7"/>
          <p:cNvSpPr/>
          <p:nvPr/>
        </p:nvSpPr>
        <p:spPr>
          <a:xfrm>
            <a:off x="10383322" y="3691057"/>
            <a:ext cx="3272314"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correct: Corrected text</a:t>
            </a:r>
            <a:endParaRPr lang="en-US" sz="1700" dirty="0"/>
          </a:p>
        </p:txBody>
      </p:sp>
      <p:sp>
        <p:nvSpPr>
          <p:cNvPr id="11" name="Shape 8"/>
          <p:cNvSpPr/>
          <p:nvPr/>
        </p:nvSpPr>
        <p:spPr>
          <a:xfrm>
            <a:off x="6244709" y="5088612"/>
            <a:ext cx="7627382" cy="1612702"/>
          </a:xfrm>
          <a:prstGeom prst="roundRect">
            <a:avLst>
              <a:gd name="adj" fmla="val 12091"/>
            </a:avLst>
          </a:prstGeom>
          <a:solidFill>
            <a:srgbClr val="282C32"/>
          </a:solidFill>
          <a:ln/>
          <a:effectLst>
            <a:outerShdw sx="100000" sy="100000" kx="0" ky="0" algn="bl" rotWithShape="0" blurRad="53340" dist="26670" dir="13500000">
              <a:srgbClr val="ffffff">
                <a:alpha val="10000"/>
              </a:srgbClr>
            </a:outerShdw>
          </a:effectLst>
        </p:spPr>
      </p:sp>
      <p:sp>
        <p:nvSpPr>
          <p:cNvPr id="12" name="Text 9"/>
          <p:cNvSpPr/>
          <p:nvPr/>
        </p:nvSpPr>
        <p:spPr>
          <a:xfrm>
            <a:off x="6461284" y="5305187"/>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Pre-processing</a:t>
            </a:r>
            <a:endParaRPr lang="en-US" sz="2200" dirty="0"/>
          </a:p>
        </p:txBody>
      </p:sp>
      <p:sp>
        <p:nvSpPr>
          <p:cNvPr id="13" name="Text 10"/>
          <p:cNvSpPr/>
          <p:nvPr/>
        </p:nvSpPr>
        <p:spPr>
          <a:xfrm>
            <a:off x="6461284" y="5791319"/>
            <a:ext cx="7194233"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Duplicates were removed, missing values dropped, and column names standardized to ensure data quality.</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2583775"/>
            <a:ext cx="5701546"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Model Architecture</a:t>
            </a:r>
            <a:endParaRPr lang="en-US" sz="4450" dirty="0"/>
          </a:p>
        </p:txBody>
      </p:sp>
      <p:sp>
        <p:nvSpPr>
          <p:cNvPr id="3" name="Text 1"/>
          <p:cNvSpPr/>
          <p:nvPr/>
        </p:nvSpPr>
        <p:spPr>
          <a:xfrm>
            <a:off x="758309" y="3837980"/>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Base Model</a:t>
            </a:r>
            <a:endParaRPr lang="en-US" sz="2200" dirty="0"/>
          </a:p>
        </p:txBody>
      </p:sp>
      <p:sp>
        <p:nvSpPr>
          <p:cNvPr id="4" name="Text 2"/>
          <p:cNvSpPr/>
          <p:nvPr/>
        </p:nvSpPr>
        <p:spPr>
          <a:xfrm>
            <a:off x="758309" y="4410789"/>
            <a:ext cx="4018359"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MarianMT, originally designed for Arabic to English translation.</a:t>
            </a:r>
            <a:endParaRPr lang="en-US" sz="1700" dirty="0"/>
          </a:p>
        </p:txBody>
      </p:sp>
      <p:sp>
        <p:nvSpPr>
          <p:cNvPr id="5" name="Text 3"/>
          <p:cNvSpPr/>
          <p:nvPr/>
        </p:nvSpPr>
        <p:spPr>
          <a:xfrm>
            <a:off x="5312926" y="3837980"/>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Adaptation</a:t>
            </a:r>
            <a:endParaRPr lang="en-US" sz="2200" dirty="0"/>
          </a:p>
        </p:txBody>
      </p:sp>
      <p:sp>
        <p:nvSpPr>
          <p:cNvPr id="6" name="Text 4"/>
          <p:cNvSpPr/>
          <p:nvPr/>
        </p:nvSpPr>
        <p:spPr>
          <a:xfrm>
            <a:off x="5312926" y="4410789"/>
            <a:ext cx="4018359" cy="104013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Repurposed for Arabic error correction, converting wrong text to correct Arabic.</a:t>
            </a:r>
            <a:endParaRPr lang="en-US" sz="1700" dirty="0"/>
          </a:p>
        </p:txBody>
      </p:sp>
      <p:sp>
        <p:nvSpPr>
          <p:cNvPr id="7" name="Text 5"/>
          <p:cNvSpPr/>
          <p:nvPr/>
        </p:nvSpPr>
        <p:spPr>
          <a:xfrm>
            <a:off x="9867543" y="3837980"/>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9998FF"/>
                </a:solidFill>
                <a:latin typeface="Barlow Bold" pitchFamily="34" charset="0"/>
                <a:ea typeface="Barlow Bold" pitchFamily="34" charset="-122"/>
                <a:cs typeface="Barlow Bold" pitchFamily="34" charset="-120"/>
              </a:rPr>
              <a:t>Tokenizer</a:t>
            </a:r>
            <a:endParaRPr lang="en-US" sz="2200" dirty="0"/>
          </a:p>
        </p:txBody>
      </p:sp>
      <p:sp>
        <p:nvSpPr>
          <p:cNvPr id="8" name="Text 6"/>
          <p:cNvSpPr/>
          <p:nvPr/>
        </p:nvSpPr>
        <p:spPr>
          <a:xfrm>
            <a:off x="9867543" y="4410789"/>
            <a:ext cx="4018359" cy="104013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Uses MarianTokenizer from Helsinki-NLP for tokenizing input and output sequences.</a:t>
            </a:r>
            <a:endParaRPr lang="en-US" sz="1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05922" y="555665"/>
            <a:ext cx="5807273" cy="663535"/>
          </a:xfrm>
          <a:prstGeom prst="rect">
            <a:avLst/>
          </a:prstGeom>
          <a:noFill/>
          <a:ln/>
        </p:spPr>
        <p:txBody>
          <a:bodyPr wrap="none" lIns="0" tIns="0" rIns="0" bIns="0" rtlCol="0" anchor="t"/>
          <a:lstStyle/>
          <a:p>
            <a:pPr algn="l" indent="0" marL="0">
              <a:lnSpc>
                <a:spcPts val="5200"/>
              </a:lnSpc>
              <a:buNone/>
            </a:pPr>
            <a:r>
              <a:rPr lang="en-US" sz="4150" b="1" dirty="0">
                <a:solidFill>
                  <a:srgbClr val="9998FF"/>
                </a:solidFill>
                <a:latin typeface="Barlow Bold" pitchFamily="34" charset="0"/>
                <a:ea typeface="Barlow Bold" pitchFamily="34" charset="-122"/>
                <a:cs typeface="Barlow Bold" pitchFamily="34" charset="-120"/>
              </a:rPr>
              <a:t>Data Processing Pipeline</a:t>
            </a:r>
            <a:endParaRPr lang="en-US" sz="4150" dirty="0"/>
          </a:p>
        </p:txBody>
      </p:sp>
      <p:pic>
        <p:nvPicPr>
          <p:cNvPr id="3" name="Image 0" descr="preencoded.png">    </p:cNvPr>
          <p:cNvPicPr>
            <a:picLocks noChangeAspect="1"/>
          </p:cNvPicPr>
          <p:nvPr/>
        </p:nvPicPr>
        <p:blipFill>
          <a:blip r:embed="rId1"/>
          <a:stretch>
            <a:fillRect/>
          </a:stretch>
        </p:blipFill>
        <p:spPr>
          <a:xfrm>
            <a:off x="705922" y="1622584"/>
            <a:ext cx="1008578" cy="1210270"/>
          </a:xfrm>
          <a:prstGeom prst="rect">
            <a:avLst/>
          </a:prstGeom>
        </p:spPr>
      </p:pic>
      <p:sp>
        <p:nvSpPr>
          <p:cNvPr id="4" name="Text 1"/>
          <p:cNvSpPr/>
          <p:nvPr/>
        </p:nvSpPr>
        <p:spPr>
          <a:xfrm>
            <a:off x="2017038" y="1824276"/>
            <a:ext cx="2654141" cy="331708"/>
          </a:xfrm>
          <a:prstGeom prst="rect">
            <a:avLst/>
          </a:prstGeom>
          <a:noFill/>
          <a:ln/>
        </p:spPr>
        <p:txBody>
          <a:bodyPr wrap="none" lIns="0" tIns="0" rIns="0" bIns="0" rtlCol="0" anchor="t"/>
          <a:lstStyle/>
          <a:p>
            <a:pPr algn="l" indent="0" marL="0">
              <a:lnSpc>
                <a:spcPts val="2600"/>
              </a:lnSpc>
              <a:buNone/>
            </a:pPr>
            <a:r>
              <a:rPr lang="en-US" sz="2050" b="1" dirty="0">
                <a:solidFill>
                  <a:srgbClr val="EEEFF5"/>
                </a:solidFill>
                <a:latin typeface="Barlow Bold" pitchFamily="34" charset="0"/>
                <a:ea typeface="Barlow Bold" pitchFamily="34" charset="-122"/>
                <a:cs typeface="Barlow Bold" pitchFamily="34" charset="-120"/>
              </a:rPr>
              <a:t>Load Dataset</a:t>
            </a:r>
            <a:endParaRPr lang="en-US" sz="2050" dirty="0"/>
          </a:p>
        </p:txBody>
      </p:sp>
      <p:sp>
        <p:nvSpPr>
          <p:cNvPr id="5" name="Text 2"/>
          <p:cNvSpPr/>
          <p:nvPr/>
        </p:nvSpPr>
        <p:spPr>
          <a:xfrm>
            <a:off x="2017038" y="2276951"/>
            <a:ext cx="11907441" cy="322659"/>
          </a:xfrm>
          <a:prstGeom prst="rect">
            <a:avLst/>
          </a:prstGeom>
          <a:noFill/>
          <a:ln/>
        </p:spPr>
        <p:txBody>
          <a:bodyPr wrap="none" lIns="0" tIns="0" rIns="0" bIns="0" rtlCol="0" anchor="t"/>
          <a:lstStyle/>
          <a:p>
            <a:pPr algn="l" indent="0" marL="0">
              <a:lnSpc>
                <a:spcPts val="2500"/>
              </a:lnSpc>
              <a:buNone/>
            </a:pPr>
            <a:r>
              <a:rPr lang="en-US" sz="1550" dirty="0">
                <a:solidFill>
                  <a:srgbClr val="EEEFF5"/>
                </a:solidFill>
                <a:latin typeface="Montserrat" pitchFamily="34" charset="0"/>
                <a:ea typeface="Montserrat" pitchFamily="34" charset="-122"/>
                <a:cs typeface="Montserrat" pitchFamily="34" charset="-120"/>
              </a:rPr>
              <a:t>Import data from CSV file.</a:t>
            </a:r>
            <a:endParaRPr lang="en-US" sz="1550" dirty="0"/>
          </a:p>
        </p:txBody>
      </p:sp>
      <p:pic>
        <p:nvPicPr>
          <p:cNvPr id="6" name="Image 1" descr="preencoded.png">    </p:cNvPr>
          <p:cNvPicPr>
            <a:picLocks noChangeAspect="1"/>
          </p:cNvPicPr>
          <p:nvPr/>
        </p:nvPicPr>
        <p:blipFill>
          <a:blip r:embed="rId2"/>
          <a:stretch>
            <a:fillRect/>
          </a:stretch>
        </p:blipFill>
        <p:spPr>
          <a:xfrm>
            <a:off x="705922" y="2832854"/>
            <a:ext cx="1008578" cy="1210270"/>
          </a:xfrm>
          <a:prstGeom prst="rect">
            <a:avLst/>
          </a:prstGeom>
        </p:spPr>
      </p:pic>
      <p:sp>
        <p:nvSpPr>
          <p:cNvPr id="7" name="Text 3"/>
          <p:cNvSpPr/>
          <p:nvPr/>
        </p:nvSpPr>
        <p:spPr>
          <a:xfrm>
            <a:off x="2017038" y="3034546"/>
            <a:ext cx="2654141" cy="331708"/>
          </a:xfrm>
          <a:prstGeom prst="rect">
            <a:avLst/>
          </a:prstGeom>
          <a:noFill/>
          <a:ln/>
        </p:spPr>
        <p:txBody>
          <a:bodyPr wrap="none" lIns="0" tIns="0" rIns="0" bIns="0" rtlCol="0" anchor="t"/>
          <a:lstStyle/>
          <a:p>
            <a:pPr algn="l" indent="0" marL="0">
              <a:lnSpc>
                <a:spcPts val="2600"/>
              </a:lnSpc>
              <a:buNone/>
            </a:pPr>
            <a:r>
              <a:rPr lang="en-US" sz="2050" b="1" dirty="0">
                <a:solidFill>
                  <a:srgbClr val="EEEFF5"/>
                </a:solidFill>
                <a:latin typeface="Barlow Bold" pitchFamily="34" charset="0"/>
                <a:ea typeface="Barlow Bold" pitchFamily="34" charset="-122"/>
                <a:cs typeface="Barlow Bold" pitchFamily="34" charset="-120"/>
              </a:rPr>
              <a:t>Clean Data</a:t>
            </a:r>
            <a:endParaRPr lang="en-US" sz="2050" dirty="0"/>
          </a:p>
        </p:txBody>
      </p:sp>
      <p:sp>
        <p:nvSpPr>
          <p:cNvPr id="8" name="Text 4"/>
          <p:cNvSpPr/>
          <p:nvPr/>
        </p:nvSpPr>
        <p:spPr>
          <a:xfrm>
            <a:off x="2017038" y="3487222"/>
            <a:ext cx="11907441" cy="322659"/>
          </a:xfrm>
          <a:prstGeom prst="rect">
            <a:avLst/>
          </a:prstGeom>
          <a:noFill/>
          <a:ln/>
        </p:spPr>
        <p:txBody>
          <a:bodyPr wrap="none" lIns="0" tIns="0" rIns="0" bIns="0" rtlCol="0" anchor="t"/>
          <a:lstStyle/>
          <a:p>
            <a:pPr algn="l" indent="0" marL="0">
              <a:lnSpc>
                <a:spcPts val="2500"/>
              </a:lnSpc>
              <a:buNone/>
            </a:pPr>
            <a:r>
              <a:rPr lang="en-US" sz="1550" dirty="0">
                <a:solidFill>
                  <a:srgbClr val="EEEFF5"/>
                </a:solidFill>
                <a:latin typeface="Montserrat" pitchFamily="34" charset="0"/>
                <a:ea typeface="Montserrat" pitchFamily="34" charset="-122"/>
                <a:cs typeface="Montserrat" pitchFamily="34" charset="-120"/>
              </a:rPr>
              <a:t>Remove duplicates and handle missing values.</a:t>
            </a:r>
            <a:endParaRPr lang="en-US" sz="1550" dirty="0"/>
          </a:p>
        </p:txBody>
      </p:sp>
      <p:pic>
        <p:nvPicPr>
          <p:cNvPr id="9" name="Image 2" descr="preencoded.png">    </p:cNvPr>
          <p:cNvPicPr>
            <a:picLocks noChangeAspect="1"/>
          </p:cNvPicPr>
          <p:nvPr/>
        </p:nvPicPr>
        <p:blipFill>
          <a:blip r:embed="rId3"/>
          <a:stretch>
            <a:fillRect/>
          </a:stretch>
        </p:blipFill>
        <p:spPr>
          <a:xfrm>
            <a:off x="705922" y="4043124"/>
            <a:ext cx="1008578" cy="1210270"/>
          </a:xfrm>
          <a:prstGeom prst="rect">
            <a:avLst/>
          </a:prstGeom>
        </p:spPr>
      </p:pic>
      <p:sp>
        <p:nvSpPr>
          <p:cNvPr id="10" name="Text 5"/>
          <p:cNvSpPr/>
          <p:nvPr/>
        </p:nvSpPr>
        <p:spPr>
          <a:xfrm>
            <a:off x="2017038" y="4244816"/>
            <a:ext cx="2654141" cy="331708"/>
          </a:xfrm>
          <a:prstGeom prst="rect">
            <a:avLst/>
          </a:prstGeom>
          <a:noFill/>
          <a:ln/>
        </p:spPr>
        <p:txBody>
          <a:bodyPr wrap="none" lIns="0" tIns="0" rIns="0" bIns="0" rtlCol="0" anchor="t"/>
          <a:lstStyle/>
          <a:p>
            <a:pPr algn="l" indent="0" marL="0">
              <a:lnSpc>
                <a:spcPts val="2600"/>
              </a:lnSpc>
              <a:buNone/>
            </a:pPr>
            <a:r>
              <a:rPr lang="en-US" sz="2050" b="1" dirty="0">
                <a:solidFill>
                  <a:srgbClr val="EEEFF5"/>
                </a:solidFill>
                <a:latin typeface="Barlow Bold" pitchFamily="34" charset="0"/>
                <a:ea typeface="Barlow Bold" pitchFamily="34" charset="-122"/>
                <a:cs typeface="Barlow Bold" pitchFamily="34" charset="-120"/>
              </a:rPr>
              <a:t>Format Data</a:t>
            </a:r>
            <a:endParaRPr lang="en-US" sz="2050" dirty="0"/>
          </a:p>
        </p:txBody>
      </p:sp>
      <p:sp>
        <p:nvSpPr>
          <p:cNvPr id="11" name="Text 6"/>
          <p:cNvSpPr/>
          <p:nvPr/>
        </p:nvSpPr>
        <p:spPr>
          <a:xfrm>
            <a:off x="2017038" y="4697492"/>
            <a:ext cx="11907441" cy="322659"/>
          </a:xfrm>
          <a:prstGeom prst="rect">
            <a:avLst/>
          </a:prstGeom>
          <a:noFill/>
          <a:ln/>
        </p:spPr>
        <p:txBody>
          <a:bodyPr wrap="none" lIns="0" tIns="0" rIns="0" bIns="0" rtlCol="0" anchor="t"/>
          <a:lstStyle/>
          <a:p>
            <a:pPr algn="l" indent="0" marL="0">
              <a:lnSpc>
                <a:spcPts val="2500"/>
              </a:lnSpc>
              <a:buNone/>
            </a:pPr>
            <a:r>
              <a:rPr lang="en-US" sz="1550" dirty="0">
                <a:solidFill>
                  <a:srgbClr val="EEEFF5"/>
                </a:solidFill>
                <a:latin typeface="Montserrat" pitchFamily="34" charset="0"/>
                <a:ea typeface="Montserrat" pitchFamily="34" charset="-122"/>
                <a:cs typeface="Montserrat" pitchFamily="34" charset="-120"/>
              </a:rPr>
              <a:t>Convert to HuggingFace Dataset format for compatibility.</a:t>
            </a:r>
            <a:endParaRPr lang="en-US" sz="1550" dirty="0"/>
          </a:p>
        </p:txBody>
      </p:sp>
      <p:pic>
        <p:nvPicPr>
          <p:cNvPr id="12" name="Image 3" descr="preencoded.png">    </p:cNvPr>
          <p:cNvPicPr>
            <a:picLocks noChangeAspect="1"/>
          </p:cNvPicPr>
          <p:nvPr/>
        </p:nvPicPr>
        <p:blipFill>
          <a:blip r:embed="rId4"/>
          <a:stretch>
            <a:fillRect/>
          </a:stretch>
        </p:blipFill>
        <p:spPr>
          <a:xfrm>
            <a:off x="705922" y="5253395"/>
            <a:ext cx="1008578" cy="1210270"/>
          </a:xfrm>
          <a:prstGeom prst="rect">
            <a:avLst/>
          </a:prstGeom>
        </p:spPr>
      </p:pic>
      <p:sp>
        <p:nvSpPr>
          <p:cNvPr id="13" name="Text 7"/>
          <p:cNvSpPr/>
          <p:nvPr/>
        </p:nvSpPr>
        <p:spPr>
          <a:xfrm>
            <a:off x="2017038" y="5455087"/>
            <a:ext cx="2654141" cy="331708"/>
          </a:xfrm>
          <a:prstGeom prst="rect">
            <a:avLst/>
          </a:prstGeom>
          <a:noFill/>
          <a:ln/>
        </p:spPr>
        <p:txBody>
          <a:bodyPr wrap="none" lIns="0" tIns="0" rIns="0" bIns="0" rtlCol="0" anchor="t"/>
          <a:lstStyle/>
          <a:p>
            <a:pPr algn="l" indent="0" marL="0">
              <a:lnSpc>
                <a:spcPts val="2600"/>
              </a:lnSpc>
              <a:buNone/>
            </a:pPr>
            <a:r>
              <a:rPr lang="en-US" sz="2050" b="1" dirty="0">
                <a:solidFill>
                  <a:srgbClr val="EEEFF5"/>
                </a:solidFill>
                <a:latin typeface="Barlow Bold" pitchFamily="34" charset="0"/>
                <a:ea typeface="Barlow Bold" pitchFamily="34" charset="-122"/>
                <a:cs typeface="Barlow Bold" pitchFamily="34" charset="-120"/>
              </a:rPr>
              <a:t>Tokenize</a:t>
            </a:r>
            <a:endParaRPr lang="en-US" sz="2050" dirty="0"/>
          </a:p>
        </p:txBody>
      </p:sp>
      <p:sp>
        <p:nvSpPr>
          <p:cNvPr id="14" name="Text 8"/>
          <p:cNvSpPr/>
          <p:nvPr/>
        </p:nvSpPr>
        <p:spPr>
          <a:xfrm>
            <a:off x="2017038" y="5907762"/>
            <a:ext cx="11907441" cy="322659"/>
          </a:xfrm>
          <a:prstGeom prst="rect">
            <a:avLst/>
          </a:prstGeom>
          <a:noFill/>
          <a:ln/>
        </p:spPr>
        <p:txBody>
          <a:bodyPr wrap="none" lIns="0" tIns="0" rIns="0" bIns="0" rtlCol="0" anchor="t"/>
          <a:lstStyle/>
          <a:p>
            <a:pPr algn="l" indent="0" marL="0">
              <a:lnSpc>
                <a:spcPts val="2500"/>
              </a:lnSpc>
              <a:buNone/>
            </a:pPr>
            <a:r>
              <a:rPr lang="en-US" sz="1550" dirty="0">
                <a:solidFill>
                  <a:srgbClr val="EEEFF5"/>
                </a:solidFill>
                <a:latin typeface="Montserrat" pitchFamily="34" charset="0"/>
                <a:ea typeface="Montserrat" pitchFamily="34" charset="-122"/>
                <a:cs typeface="Montserrat" pitchFamily="34" charset="-120"/>
              </a:rPr>
              <a:t>Apply tokenization with max length 64, padding, and truncation.</a:t>
            </a:r>
            <a:endParaRPr lang="en-US" sz="1550" dirty="0"/>
          </a:p>
        </p:txBody>
      </p:sp>
      <p:pic>
        <p:nvPicPr>
          <p:cNvPr id="15" name="Image 4" descr="preencoded.png">    </p:cNvPr>
          <p:cNvPicPr>
            <a:picLocks noChangeAspect="1"/>
          </p:cNvPicPr>
          <p:nvPr/>
        </p:nvPicPr>
        <p:blipFill>
          <a:blip r:embed="rId5"/>
          <a:stretch>
            <a:fillRect/>
          </a:stretch>
        </p:blipFill>
        <p:spPr>
          <a:xfrm>
            <a:off x="705922" y="6463665"/>
            <a:ext cx="1008578" cy="1210270"/>
          </a:xfrm>
          <a:prstGeom prst="rect">
            <a:avLst/>
          </a:prstGeom>
        </p:spPr>
      </p:pic>
      <p:sp>
        <p:nvSpPr>
          <p:cNvPr id="16" name="Text 9"/>
          <p:cNvSpPr/>
          <p:nvPr/>
        </p:nvSpPr>
        <p:spPr>
          <a:xfrm>
            <a:off x="2017038" y="6665357"/>
            <a:ext cx="2654141" cy="331708"/>
          </a:xfrm>
          <a:prstGeom prst="rect">
            <a:avLst/>
          </a:prstGeom>
          <a:noFill/>
          <a:ln/>
        </p:spPr>
        <p:txBody>
          <a:bodyPr wrap="none" lIns="0" tIns="0" rIns="0" bIns="0" rtlCol="0" anchor="t"/>
          <a:lstStyle/>
          <a:p>
            <a:pPr algn="l" indent="0" marL="0">
              <a:lnSpc>
                <a:spcPts val="2600"/>
              </a:lnSpc>
              <a:buNone/>
            </a:pPr>
            <a:r>
              <a:rPr lang="en-US" sz="2050" b="1" dirty="0">
                <a:solidFill>
                  <a:srgbClr val="EEEFF5"/>
                </a:solidFill>
                <a:latin typeface="Barlow Bold" pitchFamily="34" charset="0"/>
                <a:ea typeface="Barlow Bold" pitchFamily="34" charset="-122"/>
                <a:cs typeface="Barlow Bold" pitchFamily="34" charset="-120"/>
              </a:rPr>
              <a:t>Split Data</a:t>
            </a:r>
            <a:endParaRPr lang="en-US" sz="2050" dirty="0"/>
          </a:p>
        </p:txBody>
      </p:sp>
      <p:sp>
        <p:nvSpPr>
          <p:cNvPr id="17" name="Text 10"/>
          <p:cNvSpPr/>
          <p:nvPr/>
        </p:nvSpPr>
        <p:spPr>
          <a:xfrm>
            <a:off x="2017038" y="7118033"/>
            <a:ext cx="11907441" cy="322659"/>
          </a:xfrm>
          <a:prstGeom prst="rect">
            <a:avLst/>
          </a:prstGeom>
          <a:noFill/>
          <a:ln/>
        </p:spPr>
        <p:txBody>
          <a:bodyPr wrap="none" lIns="0" tIns="0" rIns="0" bIns="0" rtlCol="0" anchor="t"/>
          <a:lstStyle/>
          <a:p>
            <a:pPr algn="l" indent="0" marL="0">
              <a:lnSpc>
                <a:spcPts val="2500"/>
              </a:lnSpc>
              <a:buNone/>
            </a:pPr>
            <a:r>
              <a:rPr lang="en-US" sz="1550" dirty="0">
                <a:solidFill>
                  <a:srgbClr val="EEEFF5"/>
                </a:solidFill>
                <a:latin typeface="Montserrat" pitchFamily="34" charset="0"/>
                <a:ea typeface="Montserrat" pitchFamily="34" charset="-122"/>
                <a:cs typeface="Montserrat" pitchFamily="34" charset="-120"/>
              </a:rPr>
              <a:t>Divide into 90% training and 10% testing sets.</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1453872"/>
            <a:ext cx="5701546"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Training Configuration</a:t>
            </a:r>
            <a:endParaRPr lang="en-US" sz="4450" dirty="0"/>
          </a:p>
        </p:txBody>
      </p:sp>
      <p:sp>
        <p:nvSpPr>
          <p:cNvPr id="4" name="Shape 1"/>
          <p:cNvSpPr/>
          <p:nvPr/>
        </p:nvSpPr>
        <p:spPr>
          <a:xfrm>
            <a:off x="758309" y="2491502"/>
            <a:ext cx="487442" cy="487442"/>
          </a:xfrm>
          <a:prstGeom prst="roundRect">
            <a:avLst>
              <a:gd name="adj" fmla="val 40004"/>
            </a:avLst>
          </a:prstGeom>
          <a:solidFill>
            <a:srgbClr val="282C32"/>
          </a:solidFill>
          <a:ln/>
          <a:effectLst>
            <a:outerShdw sx="100000" sy="100000" kx="0" ky="0" algn="bl" rotWithShape="0" blurRad="53340" dist="26670" dir="13500000">
              <a:srgbClr val="ffffff">
                <a:alpha val="10000"/>
              </a:srgbClr>
            </a:outerShdw>
          </a:effectLst>
        </p:spPr>
      </p:sp>
      <p:sp>
        <p:nvSpPr>
          <p:cNvPr id="5" name="Text 2"/>
          <p:cNvSpPr/>
          <p:nvPr/>
        </p:nvSpPr>
        <p:spPr>
          <a:xfrm>
            <a:off x="1462326" y="2565916"/>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Framework</a:t>
            </a:r>
            <a:endParaRPr lang="en-US" sz="2200" dirty="0"/>
          </a:p>
        </p:txBody>
      </p:sp>
      <p:sp>
        <p:nvSpPr>
          <p:cNvPr id="6" name="Text 3"/>
          <p:cNvSpPr/>
          <p:nvPr/>
        </p:nvSpPr>
        <p:spPr>
          <a:xfrm>
            <a:off x="1462326" y="3052048"/>
            <a:ext cx="2974300" cy="138684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Training uses Hugging Face's Seq2SeqTrainer for sequence-to-sequence models.</a:t>
            </a:r>
            <a:endParaRPr lang="en-US" sz="1700" dirty="0"/>
          </a:p>
        </p:txBody>
      </p:sp>
      <p:sp>
        <p:nvSpPr>
          <p:cNvPr id="7" name="Shape 4"/>
          <p:cNvSpPr/>
          <p:nvPr/>
        </p:nvSpPr>
        <p:spPr>
          <a:xfrm>
            <a:off x="4707374" y="2491502"/>
            <a:ext cx="487442" cy="487442"/>
          </a:xfrm>
          <a:prstGeom prst="roundRect">
            <a:avLst>
              <a:gd name="adj" fmla="val 40004"/>
            </a:avLst>
          </a:prstGeom>
          <a:solidFill>
            <a:srgbClr val="282C32"/>
          </a:solidFill>
          <a:ln/>
          <a:effectLst>
            <a:outerShdw sx="100000" sy="100000" kx="0" ky="0" algn="bl" rotWithShape="0" blurRad="53340" dist="26670" dir="13500000">
              <a:srgbClr val="ffffff">
                <a:alpha val="10000"/>
              </a:srgbClr>
            </a:outerShdw>
          </a:effectLst>
        </p:spPr>
      </p:sp>
      <p:sp>
        <p:nvSpPr>
          <p:cNvPr id="8" name="Text 5"/>
          <p:cNvSpPr/>
          <p:nvPr/>
        </p:nvSpPr>
        <p:spPr>
          <a:xfrm>
            <a:off x="5411391" y="2565916"/>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Key Parameters</a:t>
            </a:r>
            <a:endParaRPr lang="en-US" sz="2200" dirty="0"/>
          </a:p>
        </p:txBody>
      </p:sp>
      <p:sp>
        <p:nvSpPr>
          <p:cNvPr id="9" name="Text 6"/>
          <p:cNvSpPr/>
          <p:nvPr/>
        </p:nvSpPr>
        <p:spPr>
          <a:xfrm>
            <a:off x="5411391" y="3052048"/>
            <a:ext cx="2974300"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Learning rate: 2e-5</a:t>
            </a:r>
            <a:endParaRPr lang="en-US" sz="1700" dirty="0"/>
          </a:p>
        </p:txBody>
      </p:sp>
      <p:sp>
        <p:nvSpPr>
          <p:cNvPr id="10" name="Text 7"/>
          <p:cNvSpPr/>
          <p:nvPr/>
        </p:nvSpPr>
        <p:spPr>
          <a:xfrm>
            <a:off x="5411391" y="3474482"/>
            <a:ext cx="2974300"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Batch size: 8 per device</a:t>
            </a:r>
            <a:endParaRPr lang="en-US" sz="1700" dirty="0"/>
          </a:p>
        </p:txBody>
      </p:sp>
      <p:sp>
        <p:nvSpPr>
          <p:cNvPr id="11" name="Text 8"/>
          <p:cNvSpPr/>
          <p:nvPr/>
        </p:nvSpPr>
        <p:spPr>
          <a:xfrm>
            <a:off x="5411391" y="3896916"/>
            <a:ext cx="2974300"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Weight decay: 0.01</a:t>
            </a:r>
            <a:endParaRPr lang="en-US" sz="1700" dirty="0"/>
          </a:p>
        </p:txBody>
      </p:sp>
      <p:sp>
        <p:nvSpPr>
          <p:cNvPr id="12" name="Text 9"/>
          <p:cNvSpPr/>
          <p:nvPr/>
        </p:nvSpPr>
        <p:spPr>
          <a:xfrm>
            <a:off x="5411391" y="4319349"/>
            <a:ext cx="2974300"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Epochs: 1</a:t>
            </a:r>
            <a:endParaRPr lang="en-US" sz="1700" dirty="0"/>
          </a:p>
        </p:txBody>
      </p:sp>
      <p:sp>
        <p:nvSpPr>
          <p:cNvPr id="13" name="Text 10"/>
          <p:cNvSpPr/>
          <p:nvPr/>
        </p:nvSpPr>
        <p:spPr>
          <a:xfrm>
            <a:off x="5411391" y="4741783"/>
            <a:ext cx="2974300" cy="346710"/>
          </a:xfrm>
          <a:prstGeom prst="rect">
            <a:avLst/>
          </a:prstGeom>
          <a:noFill/>
          <a:ln/>
        </p:spPr>
        <p:txBody>
          <a:bodyPr wrap="none" lIns="0" tIns="0" rIns="0" bIns="0" rtlCol="0" anchor="t"/>
          <a:lstStyle/>
          <a:p>
            <a:pPr algn="l" marL="342900" indent="-342900">
              <a:lnSpc>
                <a:spcPts val="2700"/>
              </a:lnSpc>
              <a:buSzPct val="100000"/>
              <a:buChar char="•"/>
            </a:pPr>
            <a:r>
              <a:rPr lang="en-US" sz="1700" dirty="0">
                <a:solidFill>
                  <a:srgbClr val="EEEFF5"/>
                </a:solidFill>
                <a:latin typeface="Montserrat" pitchFamily="34" charset="0"/>
                <a:ea typeface="Montserrat" pitchFamily="34" charset="-122"/>
                <a:cs typeface="Montserrat" pitchFamily="34" charset="-120"/>
              </a:rPr>
              <a:t>Checkpoint limit: 2</a:t>
            </a:r>
            <a:endParaRPr lang="en-US" sz="1700" dirty="0"/>
          </a:p>
        </p:txBody>
      </p:sp>
      <p:sp>
        <p:nvSpPr>
          <p:cNvPr id="14" name="Shape 11"/>
          <p:cNvSpPr/>
          <p:nvPr/>
        </p:nvSpPr>
        <p:spPr>
          <a:xfrm>
            <a:off x="758309" y="5521762"/>
            <a:ext cx="487442" cy="487442"/>
          </a:xfrm>
          <a:prstGeom prst="roundRect">
            <a:avLst>
              <a:gd name="adj" fmla="val 40004"/>
            </a:avLst>
          </a:prstGeom>
          <a:solidFill>
            <a:srgbClr val="282C32"/>
          </a:solidFill>
          <a:ln/>
          <a:effectLst>
            <a:outerShdw sx="100000" sy="100000" kx="0" ky="0" algn="bl" rotWithShape="0" blurRad="53340" dist="26670" dir="13500000">
              <a:srgbClr val="ffffff">
                <a:alpha val="10000"/>
              </a:srgbClr>
            </a:outerShdw>
          </a:effectLst>
        </p:spPr>
      </p:sp>
      <p:sp>
        <p:nvSpPr>
          <p:cNvPr id="15" name="Text 12"/>
          <p:cNvSpPr/>
          <p:nvPr/>
        </p:nvSpPr>
        <p:spPr>
          <a:xfrm>
            <a:off x="1462326" y="5596176"/>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Special Settings</a:t>
            </a:r>
            <a:endParaRPr lang="en-US" sz="2200" dirty="0"/>
          </a:p>
        </p:txBody>
      </p:sp>
      <p:sp>
        <p:nvSpPr>
          <p:cNvPr id="16" name="Text 13"/>
          <p:cNvSpPr/>
          <p:nvPr/>
        </p:nvSpPr>
        <p:spPr>
          <a:xfrm>
            <a:off x="1462326" y="6082308"/>
            <a:ext cx="6923365"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Enabled predict_with_generate for text generation during evaluation.</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1528286"/>
            <a:ext cx="5701546"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Model Performance</a:t>
            </a:r>
            <a:endParaRPr lang="en-US" sz="4450" dirty="0"/>
          </a:p>
        </p:txBody>
      </p:sp>
      <p:sp>
        <p:nvSpPr>
          <p:cNvPr id="4" name="Shape 1"/>
          <p:cNvSpPr/>
          <p:nvPr/>
        </p:nvSpPr>
        <p:spPr>
          <a:xfrm>
            <a:off x="758309" y="2565916"/>
            <a:ext cx="3705463" cy="2306122"/>
          </a:xfrm>
          <a:prstGeom prst="roundRect">
            <a:avLst>
              <a:gd name="adj" fmla="val 8456"/>
            </a:avLst>
          </a:prstGeom>
          <a:solidFill>
            <a:srgbClr val="282C32"/>
          </a:solidFill>
          <a:ln/>
          <a:effectLst>
            <a:outerShdw sx="100000" sy="100000" kx="0" ky="0" algn="bl" rotWithShape="0" blurRad="53340" dist="26670" dir="13500000">
              <a:srgbClr val="ffffff">
                <a:alpha val="10000"/>
              </a:srgbClr>
            </a:outerShdw>
          </a:effectLst>
        </p:spPr>
      </p:sp>
      <p:sp>
        <p:nvSpPr>
          <p:cNvPr id="5" name="Text 2"/>
          <p:cNvSpPr/>
          <p:nvPr/>
        </p:nvSpPr>
        <p:spPr>
          <a:xfrm>
            <a:off x="974884" y="2782491"/>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Evaluation Metric</a:t>
            </a:r>
            <a:endParaRPr lang="en-US" sz="2200" dirty="0"/>
          </a:p>
        </p:txBody>
      </p:sp>
      <p:sp>
        <p:nvSpPr>
          <p:cNvPr id="6" name="Text 3"/>
          <p:cNvSpPr/>
          <p:nvPr/>
        </p:nvSpPr>
        <p:spPr>
          <a:xfrm>
            <a:off x="974884" y="3268623"/>
            <a:ext cx="3272314" cy="138684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Performance measured using BLEU score via HuggingFace's evaluate library.</a:t>
            </a:r>
            <a:endParaRPr lang="en-US" sz="1700" dirty="0"/>
          </a:p>
        </p:txBody>
      </p:sp>
      <p:sp>
        <p:nvSpPr>
          <p:cNvPr id="7" name="Shape 4"/>
          <p:cNvSpPr/>
          <p:nvPr/>
        </p:nvSpPr>
        <p:spPr>
          <a:xfrm>
            <a:off x="4680347" y="2565916"/>
            <a:ext cx="3705463" cy="2306122"/>
          </a:xfrm>
          <a:prstGeom prst="roundRect">
            <a:avLst>
              <a:gd name="adj" fmla="val 8456"/>
            </a:avLst>
          </a:prstGeom>
          <a:solidFill>
            <a:srgbClr val="282C32"/>
          </a:solidFill>
          <a:ln/>
          <a:effectLst>
            <a:outerShdw sx="100000" sy="100000" kx="0" ky="0" algn="bl" rotWithShape="0" blurRad="53340" dist="26670" dir="13500000">
              <a:srgbClr val="ffffff">
                <a:alpha val="10000"/>
              </a:srgbClr>
            </a:outerShdw>
          </a:effectLst>
        </p:spPr>
      </p:sp>
      <p:sp>
        <p:nvSpPr>
          <p:cNvPr id="8" name="Text 5"/>
          <p:cNvSpPr/>
          <p:nvPr/>
        </p:nvSpPr>
        <p:spPr>
          <a:xfrm>
            <a:off x="4896922" y="2782491"/>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Test Results</a:t>
            </a:r>
            <a:endParaRPr lang="en-US" sz="2200" dirty="0"/>
          </a:p>
        </p:txBody>
      </p:sp>
      <p:sp>
        <p:nvSpPr>
          <p:cNvPr id="9" name="Text 6"/>
          <p:cNvSpPr/>
          <p:nvPr/>
        </p:nvSpPr>
        <p:spPr>
          <a:xfrm>
            <a:off x="4896922" y="3268623"/>
            <a:ext cx="3272314" cy="138684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Achieved a BLEU score of [value] on the test set, indicating correction accuracy.</a:t>
            </a:r>
            <a:endParaRPr lang="en-US" sz="1700" dirty="0"/>
          </a:p>
        </p:txBody>
      </p:sp>
      <p:sp>
        <p:nvSpPr>
          <p:cNvPr id="10" name="Shape 7"/>
          <p:cNvSpPr/>
          <p:nvPr/>
        </p:nvSpPr>
        <p:spPr>
          <a:xfrm>
            <a:off x="758309" y="5088612"/>
            <a:ext cx="7627382" cy="1612702"/>
          </a:xfrm>
          <a:prstGeom prst="roundRect">
            <a:avLst>
              <a:gd name="adj" fmla="val 12091"/>
            </a:avLst>
          </a:prstGeom>
          <a:solidFill>
            <a:srgbClr val="282C32"/>
          </a:solidFill>
          <a:ln/>
          <a:effectLst>
            <a:outerShdw sx="100000" sy="100000" kx="0" ky="0" algn="bl" rotWithShape="0" blurRad="53340" dist="26670" dir="13500000">
              <a:srgbClr val="ffffff">
                <a:alpha val="10000"/>
              </a:srgbClr>
            </a:outerShdw>
          </a:effectLst>
        </p:spPr>
      </p:sp>
      <p:sp>
        <p:nvSpPr>
          <p:cNvPr id="11" name="Text 8"/>
          <p:cNvSpPr/>
          <p:nvPr/>
        </p:nvSpPr>
        <p:spPr>
          <a:xfrm>
            <a:off x="974884" y="5305187"/>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Example Correction</a:t>
            </a:r>
            <a:endParaRPr lang="en-US" sz="2200" dirty="0"/>
          </a:p>
        </p:txBody>
      </p:sp>
      <p:sp>
        <p:nvSpPr>
          <p:cNvPr id="12" name="Text 9"/>
          <p:cNvSpPr/>
          <p:nvPr/>
        </p:nvSpPr>
        <p:spPr>
          <a:xfrm>
            <a:off x="974884" y="5791319"/>
            <a:ext cx="7194233"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Original: انا ذاهب الى المدرسه</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
</a:t>
            </a:r>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Corrected: أنا ذاهب إلى المدرسة</a:t>
            </a:r>
            <a:endParaRPr lang="en-US"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58309" y="1705928"/>
            <a:ext cx="5701546"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Model Capabilities</a:t>
            </a:r>
            <a:endParaRPr lang="en-US" sz="4450" dirty="0"/>
          </a:p>
        </p:txBody>
      </p:sp>
      <p:sp>
        <p:nvSpPr>
          <p:cNvPr id="3" name="Text 1"/>
          <p:cNvSpPr/>
          <p:nvPr/>
        </p:nvSpPr>
        <p:spPr>
          <a:xfrm>
            <a:off x="2303621" y="3098721"/>
            <a:ext cx="2850713" cy="356235"/>
          </a:xfrm>
          <a:prstGeom prst="rect">
            <a:avLst/>
          </a:prstGeom>
          <a:noFill/>
          <a:ln/>
        </p:spPr>
        <p:txBody>
          <a:bodyPr wrap="none" lIns="0" tIns="0" rIns="0" bIns="0" rtlCol="0" anchor="t"/>
          <a:lstStyle/>
          <a:p>
            <a:pPr algn="r"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Missing Diacritics</a:t>
            </a:r>
            <a:endParaRPr lang="en-US" sz="2200" dirty="0"/>
          </a:p>
        </p:txBody>
      </p:sp>
      <p:sp>
        <p:nvSpPr>
          <p:cNvPr id="4" name="Text 2"/>
          <p:cNvSpPr/>
          <p:nvPr/>
        </p:nvSpPr>
        <p:spPr>
          <a:xfrm>
            <a:off x="758309" y="3584853"/>
            <a:ext cx="4396026" cy="693420"/>
          </a:xfrm>
          <a:prstGeom prst="rect">
            <a:avLst/>
          </a:prstGeom>
          <a:noFill/>
          <a:ln/>
        </p:spPr>
        <p:txBody>
          <a:bodyPr wrap="square" lIns="0" tIns="0" rIns="0" bIns="0" rtlCol="0" anchor="t"/>
          <a:lstStyle/>
          <a:p>
            <a:pPr algn="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Corrects absence of تشكيل (diacritics) in text.</a:t>
            </a:r>
            <a:endParaRPr lang="en-US" sz="1700" dirty="0"/>
          </a:p>
        </p:txBody>
      </p:sp>
      <p:pic>
        <p:nvPicPr>
          <p:cNvPr id="5" name="Image 0" descr="preencoded.png">    </p:cNvPr>
          <p:cNvPicPr>
            <a:picLocks noChangeAspect="1"/>
          </p:cNvPicPr>
          <p:nvPr/>
        </p:nvPicPr>
        <p:blipFill>
          <a:blip r:embed="rId1"/>
          <a:stretch>
            <a:fillRect/>
          </a:stretch>
        </p:blipFill>
        <p:spPr>
          <a:xfrm>
            <a:off x="5479256" y="2851904"/>
            <a:ext cx="3671768" cy="3671768"/>
          </a:xfrm>
          <a:prstGeom prst="rect">
            <a:avLst/>
          </a:prstGeom>
        </p:spPr>
      </p:pic>
      <p:sp>
        <p:nvSpPr>
          <p:cNvPr id="6" name="Shape 3"/>
          <p:cNvSpPr/>
          <p:nvPr/>
        </p:nvSpPr>
        <p:spPr>
          <a:xfrm>
            <a:off x="5614690" y="3378339"/>
            <a:ext cx="541615" cy="541615"/>
          </a:xfrm>
          <a:prstGeom prst="roundRect">
            <a:avLst>
              <a:gd name="adj" fmla="val 1686596"/>
            </a:avLst>
          </a:prstGeom>
          <a:solidFill>
            <a:srgbClr val="282C32"/>
          </a:solidFill>
          <a:ln/>
          <a:effectLst>
            <a:outerShdw sx="100000" sy="100000" kx="0" ky="0" algn="bl" rotWithShape="0" blurRad="53340" dist="26670" dir="13500000">
              <a:srgbClr val="ffffff">
                <a:alpha val="10000"/>
              </a:srgbClr>
            </a:outerShdw>
          </a:effectLst>
        </p:spPr>
      </p:sp>
      <p:sp>
        <p:nvSpPr>
          <p:cNvPr id="7" name="Text 4"/>
          <p:cNvSpPr/>
          <p:nvPr/>
        </p:nvSpPr>
        <p:spPr>
          <a:xfrm>
            <a:off x="5763637" y="3496806"/>
            <a:ext cx="243721" cy="304681"/>
          </a:xfrm>
          <a:prstGeom prst="rect">
            <a:avLst/>
          </a:prstGeom>
          <a:noFill/>
          <a:ln/>
        </p:spPr>
        <p:txBody>
          <a:bodyPr wrap="none" lIns="0" tIns="0" rIns="0" bIns="0" rtlCol="0" anchor="t"/>
          <a:lstStyle/>
          <a:p>
            <a:pPr algn="l" indent="0" marL="0">
              <a:lnSpc>
                <a:spcPts val="3050"/>
              </a:lnSpc>
              <a:buNone/>
            </a:pPr>
            <a:r>
              <a:rPr lang="en-US" sz="1900" b="1" dirty="0">
                <a:solidFill>
                  <a:srgbClr val="EEEFF5"/>
                </a:solidFill>
                <a:latin typeface="Barlow Bold" pitchFamily="34" charset="0"/>
                <a:ea typeface="Barlow Bold" pitchFamily="34" charset="-122"/>
                <a:cs typeface="Barlow Bold" pitchFamily="34" charset="-120"/>
              </a:rPr>
              <a:t>1</a:t>
            </a:r>
            <a:endParaRPr lang="en-US" sz="1900" dirty="0"/>
          </a:p>
        </p:txBody>
      </p:sp>
      <p:sp>
        <p:nvSpPr>
          <p:cNvPr id="8" name="Text 5"/>
          <p:cNvSpPr/>
          <p:nvPr/>
        </p:nvSpPr>
        <p:spPr>
          <a:xfrm>
            <a:off x="9475946" y="2939058"/>
            <a:ext cx="3031450"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Character Substitutions</a:t>
            </a:r>
            <a:endParaRPr lang="en-US" sz="2200" dirty="0"/>
          </a:p>
        </p:txBody>
      </p:sp>
      <p:sp>
        <p:nvSpPr>
          <p:cNvPr id="9" name="Text 6"/>
          <p:cNvSpPr/>
          <p:nvPr/>
        </p:nvSpPr>
        <p:spPr>
          <a:xfrm>
            <a:off x="9475946" y="3425190"/>
            <a:ext cx="4396145" cy="346710"/>
          </a:xfrm>
          <a:prstGeom prst="rect">
            <a:avLst/>
          </a:prstGeom>
          <a:noFill/>
          <a:ln/>
        </p:spPr>
        <p:txBody>
          <a:bodyPr wrap="non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Fixes incorrect character replacements.</a:t>
            </a:r>
            <a:endParaRPr lang="en-US" sz="1700" dirty="0"/>
          </a:p>
        </p:txBody>
      </p:sp>
      <p:pic>
        <p:nvPicPr>
          <p:cNvPr id="10" name="Image 1" descr="preencoded.png">    </p:cNvPr>
          <p:cNvPicPr>
            <a:picLocks noChangeAspect="1"/>
          </p:cNvPicPr>
          <p:nvPr/>
        </p:nvPicPr>
        <p:blipFill>
          <a:blip r:embed="rId2"/>
          <a:stretch>
            <a:fillRect/>
          </a:stretch>
        </p:blipFill>
        <p:spPr>
          <a:xfrm>
            <a:off x="5479256" y="2851904"/>
            <a:ext cx="3671768" cy="3671768"/>
          </a:xfrm>
          <a:prstGeom prst="rect">
            <a:avLst/>
          </a:prstGeom>
        </p:spPr>
      </p:pic>
      <p:sp>
        <p:nvSpPr>
          <p:cNvPr id="11" name="Shape 7"/>
          <p:cNvSpPr/>
          <p:nvPr/>
        </p:nvSpPr>
        <p:spPr>
          <a:xfrm>
            <a:off x="7590294" y="2736354"/>
            <a:ext cx="541615" cy="541615"/>
          </a:xfrm>
          <a:prstGeom prst="roundRect">
            <a:avLst>
              <a:gd name="adj" fmla="val 1686596"/>
            </a:avLst>
          </a:prstGeom>
          <a:solidFill>
            <a:srgbClr val="282C32"/>
          </a:solidFill>
          <a:ln/>
          <a:effectLst>
            <a:outerShdw sx="100000" sy="100000" kx="0" ky="0" algn="bl" rotWithShape="0" blurRad="53340" dist="26670" dir="13500000">
              <a:srgbClr val="ffffff">
                <a:alpha val="10000"/>
              </a:srgbClr>
            </a:outerShdw>
          </a:effectLst>
        </p:spPr>
      </p:sp>
      <p:sp>
        <p:nvSpPr>
          <p:cNvPr id="12" name="Text 8"/>
          <p:cNvSpPr/>
          <p:nvPr/>
        </p:nvSpPr>
        <p:spPr>
          <a:xfrm>
            <a:off x="7739241" y="2854821"/>
            <a:ext cx="243721" cy="304681"/>
          </a:xfrm>
          <a:prstGeom prst="rect">
            <a:avLst/>
          </a:prstGeom>
          <a:noFill/>
          <a:ln/>
        </p:spPr>
        <p:txBody>
          <a:bodyPr wrap="none" lIns="0" tIns="0" rIns="0" bIns="0" rtlCol="0" anchor="t"/>
          <a:lstStyle/>
          <a:p>
            <a:pPr algn="l" indent="0" marL="0">
              <a:lnSpc>
                <a:spcPts val="3050"/>
              </a:lnSpc>
              <a:buNone/>
            </a:pPr>
            <a:r>
              <a:rPr lang="en-US" sz="1900" b="1" dirty="0">
                <a:solidFill>
                  <a:srgbClr val="EEEFF5"/>
                </a:solidFill>
                <a:latin typeface="Barlow Bold" pitchFamily="34" charset="0"/>
                <a:ea typeface="Barlow Bold" pitchFamily="34" charset="-122"/>
                <a:cs typeface="Barlow Bold" pitchFamily="34" charset="-120"/>
              </a:rPr>
              <a:t>2</a:t>
            </a:r>
            <a:endParaRPr lang="en-US" sz="1900" dirty="0"/>
          </a:p>
        </p:txBody>
      </p:sp>
      <p:sp>
        <p:nvSpPr>
          <p:cNvPr id="13" name="Text 9"/>
          <p:cNvSpPr/>
          <p:nvPr/>
        </p:nvSpPr>
        <p:spPr>
          <a:xfrm>
            <a:off x="9584293" y="4271248"/>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Missing Letters</a:t>
            </a:r>
            <a:endParaRPr lang="en-US" sz="2200" dirty="0"/>
          </a:p>
        </p:txBody>
      </p:sp>
      <p:sp>
        <p:nvSpPr>
          <p:cNvPr id="14" name="Text 10"/>
          <p:cNvSpPr/>
          <p:nvPr/>
        </p:nvSpPr>
        <p:spPr>
          <a:xfrm>
            <a:off x="9584293" y="4757380"/>
            <a:ext cx="4287798" cy="346710"/>
          </a:xfrm>
          <a:prstGeom prst="rect">
            <a:avLst/>
          </a:prstGeom>
          <a:noFill/>
          <a:ln/>
        </p:spPr>
        <p:txBody>
          <a:bodyPr wrap="non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Identifies and adds omitted letters.</a:t>
            </a:r>
            <a:endParaRPr lang="en-US" sz="1700" dirty="0"/>
          </a:p>
        </p:txBody>
      </p:sp>
      <p:pic>
        <p:nvPicPr>
          <p:cNvPr id="15" name="Image 2" descr="preencoded.png">    </p:cNvPr>
          <p:cNvPicPr>
            <a:picLocks noChangeAspect="1"/>
          </p:cNvPicPr>
          <p:nvPr/>
        </p:nvPicPr>
        <p:blipFill>
          <a:blip r:embed="rId3"/>
          <a:stretch>
            <a:fillRect/>
          </a:stretch>
        </p:blipFill>
        <p:spPr>
          <a:xfrm>
            <a:off x="5479256" y="2851904"/>
            <a:ext cx="3671768" cy="3671768"/>
          </a:xfrm>
          <a:prstGeom prst="rect">
            <a:avLst/>
          </a:prstGeom>
        </p:spPr>
      </p:pic>
      <p:sp>
        <p:nvSpPr>
          <p:cNvPr id="16" name="Shape 11"/>
          <p:cNvSpPr/>
          <p:nvPr/>
        </p:nvSpPr>
        <p:spPr>
          <a:xfrm>
            <a:off x="8811280" y="4416921"/>
            <a:ext cx="541615" cy="541615"/>
          </a:xfrm>
          <a:prstGeom prst="roundRect">
            <a:avLst>
              <a:gd name="adj" fmla="val 1686596"/>
            </a:avLst>
          </a:prstGeom>
          <a:solidFill>
            <a:srgbClr val="282C32"/>
          </a:solidFill>
          <a:ln/>
          <a:effectLst>
            <a:outerShdw sx="100000" sy="100000" kx="0" ky="0" algn="bl" rotWithShape="0" blurRad="53340" dist="26670" dir="13500000">
              <a:srgbClr val="ffffff">
                <a:alpha val="10000"/>
              </a:srgbClr>
            </a:outerShdw>
          </a:effectLst>
        </p:spPr>
      </p:sp>
      <p:sp>
        <p:nvSpPr>
          <p:cNvPr id="17" name="Text 12"/>
          <p:cNvSpPr/>
          <p:nvPr/>
        </p:nvSpPr>
        <p:spPr>
          <a:xfrm>
            <a:off x="8960227" y="4535388"/>
            <a:ext cx="243721" cy="304681"/>
          </a:xfrm>
          <a:prstGeom prst="rect">
            <a:avLst/>
          </a:prstGeom>
          <a:noFill/>
          <a:ln/>
        </p:spPr>
        <p:txBody>
          <a:bodyPr wrap="none" lIns="0" tIns="0" rIns="0" bIns="0" rtlCol="0" anchor="t"/>
          <a:lstStyle/>
          <a:p>
            <a:pPr algn="l" indent="0" marL="0">
              <a:lnSpc>
                <a:spcPts val="3050"/>
              </a:lnSpc>
              <a:buNone/>
            </a:pPr>
            <a:r>
              <a:rPr lang="en-US" sz="1900" b="1" dirty="0">
                <a:solidFill>
                  <a:srgbClr val="EEEFF5"/>
                </a:solidFill>
                <a:latin typeface="Barlow Bold" pitchFamily="34" charset="0"/>
                <a:ea typeface="Barlow Bold" pitchFamily="34" charset="-122"/>
                <a:cs typeface="Barlow Bold" pitchFamily="34" charset="-120"/>
              </a:rPr>
              <a:t>3</a:t>
            </a:r>
            <a:endParaRPr lang="en-US" sz="1900" dirty="0"/>
          </a:p>
        </p:txBody>
      </p:sp>
      <p:sp>
        <p:nvSpPr>
          <p:cNvPr id="18" name="Text 13"/>
          <p:cNvSpPr/>
          <p:nvPr/>
        </p:nvSpPr>
        <p:spPr>
          <a:xfrm>
            <a:off x="9475946" y="5603558"/>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Spelling Mistakes</a:t>
            </a:r>
            <a:endParaRPr lang="en-US" sz="2200" dirty="0"/>
          </a:p>
        </p:txBody>
      </p:sp>
      <p:sp>
        <p:nvSpPr>
          <p:cNvPr id="19" name="Text 14"/>
          <p:cNvSpPr/>
          <p:nvPr/>
        </p:nvSpPr>
        <p:spPr>
          <a:xfrm>
            <a:off x="9475946" y="6089690"/>
            <a:ext cx="4396145" cy="346710"/>
          </a:xfrm>
          <a:prstGeom prst="rect">
            <a:avLst/>
          </a:prstGeom>
          <a:noFill/>
          <a:ln/>
        </p:spPr>
        <p:txBody>
          <a:bodyPr wrap="non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Handles common spelling errors.</a:t>
            </a:r>
            <a:endParaRPr lang="en-US" sz="1700" dirty="0"/>
          </a:p>
        </p:txBody>
      </p:sp>
      <p:pic>
        <p:nvPicPr>
          <p:cNvPr id="20" name="Image 3" descr="preencoded.png">    </p:cNvPr>
          <p:cNvPicPr>
            <a:picLocks noChangeAspect="1"/>
          </p:cNvPicPr>
          <p:nvPr/>
        </p:nvPicPr>
        <p:blipFill>
          <a:blip r:embed="rId4"/>
          <a:stretch>
            <a:fillRect/>
          </a:stretch>
        </p:blipFill>
        <p:spPr>
          <a:xfrm>
            <a:off x="5479256" y="2851904"/>
            <a:ext cx="3671768" cy="3671768"/>
          </a:xfrm>
          <a:prstGeom prst="rect">
            <a:avLst/>
          </a:prstGeom>
        </p:spPr>
      </p:pic>
      <p:sp>
        <p:nvSpPr>
          <p:cNvPr id="21" name="Shape 15"/>
          <p:cNvSpPr/>
          <p:nvPr/>
        </p:nvSpPr>
        <p:spPr>
          <a:xfrm>
            <a:off x="7590294" y="6097488"/>
            <a:ext cx="541615" cy="541615"/>
          </a:xfrm>
          <a:prstGeom prst="roundRect">
            <a:avLst>
              <a:gd name="adj" fmla="val 1686596"/>
            </a:avLst>
          </a:prstGeom>
          <a:solidFill>
            <a:srgbClr val="282C32"/>
          </a:solidFill>
          <a:ln/>
          <a:effectLst>
            <a:outerShdw sx="100000" sy="100000" kx="0" ky="0" algn="bl" rotWithShape="0" blurRad="53340" dist="26670" dir="13500000">
              <a:srgbClr val="ffffff">
                <a:alpha val="10000"/>
              </a:srgbClr>
            </a:outerShdw>
          </a:effectLst>
        </p:spPr>
      </p:sp>
      <p:sp>
        <p:nvSpPr>
          <p:cNvPr id="22" name="Text 16"/>
          <p:cNvSpPr/>
          <p:nvPr/>
        </p:nvSpPr>
        <p:spPr>
          <a:xfrm>
            <a:off x="7739241" y="6215955"/>
            <a:ext cx="243721" cy="304681"/>
          </a:xfrm>
          <a:prstGeom prst="rect">
            <a:avLst/>
          </a:prstGeom>
          <a:noFill/>
          <a:ln/>
        </p:spPr>
        <p:txBody>
          <a:bodyPr wrap="none" lIns="0" tIns="0" rIns="0" bIns="0" rtlCol="0" anchor="t"/>
          <a:lstStyle/>
          <a:p>
            <a:pPr algn="l" indent="0" marL="0">
              <a:lnSpc>
                <a:spcPts val="3050"/>
              </a:lnSpc>
              <a:buNone/>
            </a:pPr>
            <a:r>
              <a:rPr lang="en-US" sz="1900" b="1" dirty="0">
                <a:solidFill>
                  <a:srgbClr val="EEEFF5"/>
                </a:solidFill>
                <a:latin typeface="Barlow Bold" pitchFamily="34" charset="0"/>
                <a:ea typeface="Barlow Bold" pitchFamily="34" charset="-122"/>
                <a:cs typeface="Barlow Bold" pitchFamily="34" charset="-120"/>
              </a:rPr>
              <a:t>4</a:t>
            </a:r>
            <a:endParaRPr lang="en-US" sz="1900" dirty="0"/>
          </a:p>
        </p:txBody>
      </p:sp>
      <p:sp>
        <p:nvSpPr>
          <p:cNvPr id="23" name="Text 17"/>
          <p:cNvSpPr/>
          <p:nvPr/>
        </p:nvSpPr>
        <p:spPr>
          <a:xfrm>
            <a:off x="2303621" y="5270421"/>
            <a:ext cx="2850713" cy="356235"/>
          </a:xfrm>
          <a:prstGeom prst="rect">
            <a:avLst/>
          </a:prstGeom>
          <a:noFill/>
          <a:ln/>
        </p:spPr>
        <p:txBody>
          <a:bodyPr wrap="none" lIns="0" tIns="0" rIns="0" bIns="0" rtlCol="0" anchor="t"/>
          <a:lstStyle/>
          <a:p>
            <a:pPr algn="r"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Basic Grammar</a:t>
            </a:r>
            <a:endParaRPr lang="en-US" sz="2200" dirty="0"/>
          </a:p>
        </p:txBody>
      </p:sp>
      <p:sp>
        <p:nvSpPr>
          <p:cNvPr id="24" name="Text 18"/>
          <p:cNvSpPr/>
          <p:nvPr/>
        </p:nvSpPr>
        <p:spPr>
          <a:xfrm>
            <a:off x="758309" y="5756553"/>
            <a:ext cx="4396026" cy="346710"/>
          </a:xfrm>
          <a:prstGeom prst="rect">
            <a:avLst/>
          </a:prstGeom>
          <a:noFill/>
          <a:ln/>
        </p:spPr>
        <p:txBody>
          <a:bodyPr wrap="none" lIns="0" tIns="0" rIns="0" bIns="0" rtlCol="0" anchor="t"/>
          <a:lstStyle/>
          <a:p>
            <a:pPr algn="r"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Corrects simple grammatical mistakes.</a:t>
            </a:r>
            <a:endParaRPr lang="en-US" sz="1700" dirty="0"/>
          </a:p>
        </p:txBody>
      </p:sp>
      <p:pic>
        <p:nvPicPr>
          <p:cNvPr id="25" name="Image 4" descr="preencoded.png">    </p:cNvPr>
          <p:cNvPicPr>
            <a:picLocks noChangeAspect="1"/>
          </p:cNvPicPr>
          <p:nvPr/>
        </p:nvPicPr>
        <p:blipFill>
          <a:blip r:embed="rId5"/>
          <a:stretch>
            <a:fillRect/>
          </a:stretch>
        </p:blipFill>
        <p:spPr>
          <a:xfrm>
            <a:off x="5479256" y="2851904"/>
            <a:ext cx="3671768" cy="3671768"/>
          </a:xfrm>
          <a:prstGeom prst="rect">
            <a:avLst/>
          </a:prstGeom>
        </p:spPr>
      </p:pic>
      <p:sp>
        <p:nvSpPr>
          <p:cNvPr id="26" name="Shape 19"/>
          <p:cNvSpPr/>
          <p:nvPr/>
        </p:nvSpPr>
        <p:spPr>
          <a:xfrm>
            <a:off x="5614690" y="5455503"/>
            <a:ext cx="541615" cy="541615"/>
          </a:xfrm>
          <a:prstGeom prst="roundRect">
            <a:avLst>
              <a:gd name="adj" fmla="val 1686596"/>
            </a:avLst>
          </a:prstGeom>
          <a:solidFill>
            <a:srgbClr val="282C32"/>
          </a:solidFill>
          <a:ln/>
          <a:effectLst>
            <a:outerShdw sx="100000" sy="100000" kx="0" ky="0" algn="bl" rotWithShape="0" blurRad="53340" dist="26670" dir="13500000">
              <a:srgbClr val="ffffff">
                <a:alpha val="10000"/>
              </a:srgbClr>
            </a:outerShdw>
          </a:effectLst>
        </p:spPr>
      </p:sp>
      <p:sp>
        <p:nvSpPr>
          <p:cNvPr id="27" name="Text 20"/>
          <p:cNvSpPr/>
          <p:nvPr/>
        </p:nvSpPr>
        <p:spPr>
          <a:xfrm>
            <a:off x="5763637" y="5573970"/>
            <a:ext cx="243721" cy="304681"/>
          </a:xfrm>
          <a:prstGeom prst="rect">
            <a:avLst/>
          </a:prstGeom>
          <a:noFill/>
          <a:ln/>
        </p:spPr>
        <p:txBody>
          <a:bodyPr wrap="none" lIns="0" tIns="0" rIns="0" bIns="0" rtlCol="0" anchor="t"/>
          <a:lstStyle/>
          <a:p>
            <a:pPr algn="l" indent="0" marL="0">
              <a:lnSpc>
                <a:spcPts val="3050"/>
              </a:lnSpc>
              <a:buNone/>
            </a:pPr>
            <a:r>
              <a:rPr lang="en-US" sz="1900" b="1" dirty="0">
                <a:solidFill>
                  <a:srgbClr val="EEEFF5"/>
                </a:solidFill>
                <a:latin typeface="Barlow Bold" pitchFamily="34" charset="0"/>
                <a:ea typeface="Barlow Bold" pitchFamily="34" charset="-122"/>
                <a:cs typeface="Barlow Bold" pitchFamily="34" charset="-120"/>
              </a:rPr>
              <a:t>5</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58309" y="2729151"/>
            <a:ext cx="6532483"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Technical Implementation</a:t>
            </a:r>
            <a:endParaRPr lang="en-US" sz="4450" dirty="0"/>
          </a:p>
        </p:txBody>
      </p:sp>
      <p:sp>
        <p:nvSpPr>
          <p:cNvPr id="4" name="Text 1"/>
          <p:cNvSpPr/>
          <p:nvPr/>
        </p:nvSpPr>
        <p:spPr>
          <a:xfrm>
            <a:off x="758309" y="3766780"/>
            <a:ext cx="7627382" cy="173355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The core function correct_sentence(text) tokenizes the input Arabic text, generates corrected output using the model, and decodes it back to readable Arabic. It uses padding and truncation to handle input sequences up to 64 tokens, ensuring efficient processing within the model's constraints.</a:t>
            </a:r>
            <a:endParaRPr lang="en-US"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58309" y="1897856"/>
            <a:ext cx="5701546" cy="712708"/>
          </a:xfrm>
          <a:prstGeom prst="rect">
            <a:avLst/>
          </a:prstGeom>
          <a:noFill/>
          <a:ln/>
        </p:spPr>
        <p:txBody>
          <a:bodyPr wrap="none" lIns="0" tIns="0" rIns="0" bIns="0" rtlCol="0" anchor="t"/>
          <a:lstStyle/>
          <a:p>
            <a:pPr algn="l" indent="0" marL="0">
              <a:lnSpc>
                <a:spcPts val="5600"/>
              </a:lnSpc>
              <a:buNone/>
            </a:pPr>
            <a:r>
              <a:rPr lang="en-US" sz="4450" b="1" dirty="0">
                <a:solidFill>
                  <a:srgbClr val="9998FF"/>
                </a:solidFill>
                <a:latin typeface="Barlow Bold" pitchFamily="34" charset="0"/>
                <a:ea typeface="Barlow Bold" pitchFamily="34" charset="-122"/>
                <a:cs typeface="Barlow Bold" pitchFamily="34" charset="-120"/>
              </a:rPr>
              <a:t>Model Limitations</a:t>
            </a:r>
            <a:endParaRPr lang="en-US" sz="4450" dirty="0"/>
          </a:p>
        </p:txBody>
      </p:sp>
      <p:sp>
        <p:nvSpPr>
          <p:cNvPr id="3" name="Shape 1"/>
          <p:cNvSpPr/>
          <p:nvPr/>
        </p:nvSpPr>
        <p:spPr>
          <a:xfrm>
            <a:off x="758309" y="3043833"/>
            <a:ext cx="487442" cy="487442"/>
          </a:xfrm>
          <a:prstGeom prst="roundRect">
            <a:avLst>
              <a:gd name="adj" fmla="val 40004"/>
            </a:avLst>
          </a:prstGeom>
          <a:solidFill>
            <a:srgbClr val="282C32"/>
          </a:solidFill>
          <a:ln/>
          <a:effectLst>
            <a:outerShdw sx="100000" sy="100000" kx="0" ky="0" algn="bl" rotWithShape="0" blurRad="53340" dist="26670" dir="13500000">
              <a:srgbClr val="ffffff">
                <a:alpha val="10000"/>
              </a:srgbClr>
            </a:outerShdw>
          </a:effectLst>
        </p:spPr>
      </p:sp>
      <p:sp>
        <p:nvSpPr>
          <p:cNvPr id="4" name="Text 2"/>
          <p:cNvSpPr/>
          <p:nvPr/>
        </p:nvSpPr>
        <p:spPr>
          <a:xfrm>
            <a:off x="1462326" y="3118247"/>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Limited Context</a:t>
            </a:r>
            <a:endParaRPr lang="en-US" sz="2200" dirty="0"/>
          </a:p>
        </p:txBody>
      </p:sp>
      <p:sp>
        <p:nvSpPr>
          <p:cNvPr id="5" name="Text 3"/>
          <p:cNvSpPr/>
          <p:nvPr/>
        </p:nvSpPr>
        <p:spPr>
          <a:xfrm>
            <a:off x="1462326" y="3604379"/>
            <a:ext cx="3486745" cy="104013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Maximum sequence length of 64 tokens restricts context understanding.</a:t>
            </a:r>
            <a:endParaRPr lang="en-US" sz="1700" dirty="0"/>
          </a:p>
        </p:txBody>
      </p:sp>
      <p:sp>
        <p:nvSpPr>
          <p:cNvPr id="6" name="Shape 4"/>
          <p:cNvSpPr/>
          <p:nvPr/>
        </p:nvSpPr>
        <p:spPr>
          <a:xfrm>
            <a:off x="5219819" y="3043833"/>
            <a:ext cx="487442" cy="487442"/>
          </a:xfrm>
          <a:prstGeom prst="roundRect">
            <a:avLst>
              <a:gd name="adj" fmla="val 40004"/>
            </a:avLst>
          </a:prstGeom>
          <a:solidFill>
            <a:srgbClr val="282C32"/>
          </a:solidFill>
          <a:ln/>
          <a:effectLst>
            <a:outerShdw sx="100000" sy="100000" kx="0" ky="0" algn="bl" rotWithShape="0" blurRad="53340" dist="26670" dir="13500000">
              <a:srgbClr val="ffffff">
                <a:alpha val="10000"/>
              </a:srgbClr>
            </a:outerShdw>
          </a:effectLst>
        </p:spPr>
      </p:sp>
      <p:sp>
        <p:nvSpPr>
          <p:cNvPr id="7" name="Text 5"/>
          <p:cNvSpPr/>
          <p:nvPr/>
        </p:nvSpPr>
        <p:spPr>
          <a:xfrm>
            <a:off x="5923836" y="3118247"/>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Domain Adaptation</a:t>
            </a:r>
            <a:endParaRPr lang="en-US" sz="2200" dirty="0"/>
          </a:p>
        </p:txBody>
      </p:sp>
      <p:sp>
        <p:nvSpPr>
          <p:cNvPr id="8" name="Text 6"/>
          <p:cNvSpPr/>
          <p:nvPr/>
        </p:nvSpPr>
        <p:spPr>
          <a:xfrm>
            <a:off x="5923836" y="3604379"/>
            <a:ext cx="3486745"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Performance varies depending on text domain and style.</a:t>
            </a:r>
            <a:endParaRPr lang="en-US" sz="1700" dirty="0"/>
          </a:p>
        </p:txBody>
      </p:sp>
      <p:sp>
        <p:nvSpPr>
          <p:cNvPr id="9" name="Shape 7"/>
          <p:cNvSpPr/>
          <p:nvPr/>
        </p:nvSpPr>
        <p:spPr>
          <a:xfrm>
            <a:off x="9681329" y="3043833"/>
            <a:ext cx="487442" cy="487442"/>
          </a:xfrm>
          <a:prstGeom prst="roundRect">
            <a:avLst>
              <a:gd name="adj" fmla="val 40004"/>
            </a:avLst>
          </a:prstGeom>
          <a:solidFill>
            <a:srgbClr val="282C32"/>
          </a:solidFill>
          <a:ln/>
          <a:effectLst>
            <a:outerShdw sx="100000" sy="100000" kx="0" ky="0" algn="bl" rotWithShape="0" blurRad="53340" dist="26670" dir="13500000">
              <a:srgbClr val="ffffff">
                <a:alpha val="10000"/>
              </a:srgbClr>
            </a:outerShdw>
          </a:effectLst>
        </p:spPr>
      </p:sp>
      <p:sp>
        <p:nvSpPr>
          <p:cNvPr id="10" name="Text 8"/>
          <p:cNvSpPr/>
          <p:nvPr/>
        </p:nvSpPr>
        <p:spPr>
          <a:xfrm>
            <a:off x="10385346" y="3118247"/>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Complex Errors</a:t>
            </a:r>
            <a:endParaRPr lang="en-US" sz="2200" dirty="0"/>
          </a:p>
        </p:txBody>
      </p:sp>
      <p:sp>
        <p:nvSpPr>
          <p:cNvPr id="11" name="Text 9"/>
          <p:cNvSpPr/>
          <p:nvPr/>
        </p:nvSpPr>
        <p:spPr>
          <a:xfrm>
            <a:off x="10385346" y="3604379"/>
            <a:ext cx="3486745"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Struggles with complex grammatical structures.</a:t>
            </a:r>
            <a:endParaRPr lang="en-US" sz="1700" dirty="0"/>
          </a:p>
        </p:txBody>
      </p:sp>
      <p:sp>
        <p:nvSpPr>
          <p:cNvPr id="12" name="Shape 10"/>
          <p:cNvSpPr/>
          <p:nvPr/>
        </p:nvSpPr>
        <p:spPr>
          <a:xfrm>
            <a:off x="758309" y="5077778"/>
            <a:ext cx="487442" cy="487442"/>
          </a:xfrm>
          <a:prstGeom prst="roundRect">
            <a:avLst>
              <a:gd name="adj" fmla="val 40004"/>
            </a:avLst>
          </a:prstGeom>
          <a:solidFill>
            <a:srgbClr val="282C32"/>
          </a:solidFill>
          <a:ln/>
          <a:effectLst>
            <a:outerShdw sx="100000" sy="100000" kx="0" ky="0" algn="bl" rotWithShape="0" blurRad="53340" dist="26670" dir="13500000">
              <a:srgbClr val="ffffff">
                <a:alpha val="10000"/>
              </a:srgbClr>
            </a:outerShdw>
          </a:effectLst>
        </p:spPr>
      </p:sp>
      <p:sp>
        <p:nvSpPr>
          <p:cNvPr id="13" name="Text 11"/>
          <p:cNvSpPr/>
          <p:nvPr/>
        </p:nvSpPr>
        <p:spPr>
          <a:xfrm>
            <a:off x="1462326" y="5152192"/>
            <a:ext cx="2850713"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Dialectal Arabic</a:t>
            </a:r>
            <a:endParaRPr lang="en-US" sz="2200" dirty="0"/>
          </a:p>
        </p:txBody>
      </p:sp>
      <p:sp>
        <p:nvSpPr>
          <p:cNvPr id="14" name="Text 12"/>
          <p:cNvSpPr/>
          <p:nvPr/>
        </p:nvSpPr>
        <p:spPr>
          <a:xfrm>
            <a:off x="1462326" y="5638324"/>
            <a:ext cx="5717500"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Primarily trained on Modern Standard Arabic, less effective on dialects.</a:t>
            </a:r>
            <a:endParaRPr lang="en-US" sz="1700" dirty="0"/>
          </a:p>
        </p:txBody>
      </p:sp>
      <p:sp>
        <p:nvSpPr>
          <p:cNvPr id="15" name="Shape 13"/>
          <p:cNvSpPr/>
          <p:nvPr/>
        </p:nvSpPr>
        <p:spPr>
          <a:xfrm>
            <a:off x="7450574" y="5077778"/>
            <a:ext cx="487442" cy="487442"/>
          </a:xfrm>
          <a:prstGeom prst="roundRect">
            <a:avLst>
              <a:gd name="adj" fmla="val 40004"/>
            </a:avLst>
          </a:prstGeom>
          <a:solidFill>
            <a:srgbClr val="282C32"/>
          </a:solidFill>
          <a:ln/>
          <a:effectLst>
            <a:outerShdw sx="100000" sy="100000" kx="0" ky="0" algn="bl" rotWithShape="0" blurRad="53340" dist="26670" dir="13500000">
              <a:srgbClr val="ffffff">
                <a:alpha val="10000"/>
              </a:srgbClr>
            </a:outerShdw>
          </a:effectLst>
        </p:spPr>
      </p:sp>
      <p:sp>
        <p:nvSpPr>
          <p:cNvPr id="16" name="Text 14"/>
          <p:cNvSpPr/>
          <p:nvPr/>
        </p:nvSpPr>
        <p:spPr>
          <a:xfrm>
            <a:off x="8154591" y="5152192"/>
            <a:ext cx="3124081" cy="356235"/>
          </a:xfrm>
          <a:prstGeom prst="rect">
            <a:avLst/>
          </a:prstGeom>
          <a:noFill/>
          <a:ln/>
        </p:spPr>
        <p:txBody>
          <a:bodyPr wrap="none" lIns="0" tIns="0" rIns="0" bIns="0" rtlCol="0" anchor="t"/>
          <a:lstStyle/>
          <a:p>
            <a:pPr algn="l" indent="0" marL="0">
              <a:lnSpc>
                <a:spcPts val="2800"/>
              </a:lnSpc>
              <a:buNone/>
            </a:pPr>
            <a:r>
              <a:rPr lang="en-US" sz="2200" b="1" dirty="0">
                <a:solidFill>
                  <a:srgbClr val="EEEFF5"/>
                </a:solidFill>
                <a:latin typeface="Barlow Bold" pitchFamily="34" charset="0"/>
                <a:ea typeface="Barlow Bold" pitchFamily="34" charset="-122"/>
                <a:cs typeface="Barlow Bold" pitchFamily="34" charset="-120"/>
              </a:rPr>
              <a:t>Semantic Understanding</a:t>
            </a:r>
            <a:endParaRPr lang="en-US" sz="2200" dirty="0"/>
          </a:p>
        </p:txBody>
      </p:sp>
      <p:sp>
        <p:nvSpPr>
          <p:cNvPr id="17" name="Text 15"/>
          <p:cNvSpPr/>
          <p:nvPr/>
        </p:nvSpPr>
        <p:spPr>
          <a:xfrm>
            <a:off x="8154591" y="5638324"/>
            <a:ext cx="5717500" cy="693420"/>
          </a:xfrm>
          <a:prstGeom prst="rect">
            <a:avLst/>
          </a:prstGeom>
          <a:noFill/>
          <a:ln/>
        </p:spPr>
        <p:txBody>
          <a:bodyPr wrap="square" lIns="0" tIns="0" rIns="0" bIns="0" rtlCol="0" anchor="t"/>
          <a:lstStyle/>
          <a:p>
            <a:pPr algn="l" indent="0" marL="0">
              <a:lnSpc>
                <a:spcPts val="2700"/>
              </a:lnSpc>
              <a:buNone/>
            </a:pPr>
            <a:r>
              <a:rPr lang="en-US" sz="1700" dirty="0">
                <a:solidFill>
                  <a:srgbClr val="EEEFF5"/>
                </a:solidFill>
                <a:latin typeface="Montserrat" pitchFamily="34" charset="0"/>
                <a:ea typeface="Montserrat" pitchFamily="34" charset="-122"/>
                <a:cs typeface="Montserrat" pitchFamily="34" charset="-120"/>
              </a:rPr>
              <a:t>Focuses on form correction rather than meaning comprehension.</a:t>
            </a:r>
            <a:endParaRPr lang="en-US" sz="17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2025-05-13T02:12:07Z</dcterms:created>
  <dcterms:modified xsi:type="dcterms:W3CDTF">2025-05-13T02:12:07Z</dcterms:modified>
</cp:coreProperties>
</file>