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8" r:id="rId3"/>
    <p:sldId id="260" r:id="rId4"/>
    <p:sldId id="261" r:id="rId5"/>
    <p:sldId id="305" r:id="rId6"/>
    <p:sldId id="307" r:id="rId7"/>
    <p:sldId id="300" r:id="rId8"/>
    <p:sldId id="308" r:id="rId9"/>
    <p:sldId id="309" r:id="rId10"/>
    <p:sldId id="310" r:id="rId11"/>
    <p:sldId id="301" r:id="rId12"/>
    <p:sldId id="311" r:id="rId13"/>
    <p:sldId id="312" r:id="rId14"/>
    <p:sldId id="302" r:id="rId15"/>
    <p:sldId id="314" r:id="rId16"/>
    <p:sldId id="313" r:id="rId17"/>
    <p:sldId id="303" r:id="rId18"/>
    <p:sldId id="315" r:id="rId19"/>
    <p:sldId id="316" r:id="rId20"/>
    <p:sldId id="318" r:id="rId21"/>
    <p:sldId id="319" r:id="rId22"/>
    <p:sldId id="304" r:id="rId23"/>
    <p:sldId id="275" r:id="rId24"/>
  </p:sldIdLst>
  <p:sldSz cx="9144000" cy="5143500" type="screen16x9"/>
  <p:notesSz cx="6858000" cy="9144000"/>
  <p:embeddedFontLst>
    <p:embeddedFont>
      <p:font typeface="Anaheim" panose="020B0604020202020204" charset="0"/>
      <p:regular r:id="rId26"/>
    </p:embeddedFont>
    <p:embeddedFont>
      <p:font typeface="Inter Medium" panose="020B0604020202020204" charset="0"/>
      <p:regular r:id="rId27"/>
      <p:bold r:id="rId28"/>
    </p:embeddedFont>
    <p:embeddedFont>
      <p:font typeface="JetBrains Mono" panose="020B0604020202020204" charset="0"/>
      <p:regular r:id="rId29"/>
      <p:bold r:id="rId30"/>
      <p:italic r:id="rId31"/>
      <p:boldItalic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B68D96-866C-4FBE-8988-CA4F14D985ED}">
  <a:tblStyle styleId="{62B68D96-866C-4FBE-8988-CA4F14D985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FA3855-CA33-43F1-AF63-B2F6657DC59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60"/>
  </p:normalViewPr>
  <p:slideViewPr>
    <p:cSldViewPr snapToGrid="0">
      <p:cViewPr varScale="1">
        <p:scale>
          <a:sx n="138" d="100"/>
          <a:sy n="138" d="100"/>
        </p:scale>
        <p:origin x="9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71066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71066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1CFB8E9A-D016-F46A-0D7F-CDA90F5AF34C}"/>
            </a:ext>
          </a:extLst>
        </p:cNvPr>
        <p:cNvGrpSpPr/>
        <p:nvPr/>
      </p:nvGrpSpPr>
      <p:grpSpPr>
        <a:xfrm>
          <a:off x="0" y="0"/>
          <a:ext cx="0" cy="0"/>
          <a:chOff x="0" y="0"/>
          <a:chExt cx="0" cy="0"/>
        </a:xfrm>
      </p:grpSpPr>
      <p:sp>
        <p:nvSpPr>
          <p:cNvPr id="236" name="Google Shape;236;g54dda1946d_6_308:notes">
            <a:extLst>
              <a:ext uri="{FF2B5EF4-FFF2-40B4-BE49-F238E27FC236}">
                <a16:creationId xmlns:a16="http://schemas.microsoft.com/office/drawing/2014/main" id="{36DAEEAA-9E63-7EE8-A73F-B32D854E35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a:extLst>
              <a:ext uri="{FF2B5EF4-FFF2-40B4-BE49-F238E27FC236}">
                <a16:creationId xmlns:a16="http://schemas.microsoft.com/office/drawing/2014/main" id="{57AACDB5-56BD-CFB4-182C-A60AB5E3D3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72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D24B9E2C-6B03-1D9A-61A7-F8D24B2305A1}"/>
            </a:ext>
          </a:extLst>
        </p:cNvPr>
        <p:cNvGrpSpPr/>
        <p:nvPr/>
      </p:nvGrpSpPr>
      <p:grpSpPr>
        <a:xfrm>
          <a:off x="0" y="0"/>
          <a:ext cx="0" cy="0"/>
          <a:chOff x="0" y="0"/>
          <a:chExt cx="0" cy="0"/>
        </a:xfrm>
      </p:grpSpPr>
      <p:sp>
        <p:nvSpPr>
          <p:cNvPr id="236" name="Google Shape;236;g54dda1946d_6_308:notes">
            <a:extLst>
              <a:ext uri="{FF2B5EF4-FFF2-40B4-BE49-F238E27FC236}">
                <a16:creationId xmlns:a16="http://schemas.microsoft.com/office/drawing/2014/main" id="{A7DCEC3C-CBA4-6994-DFAF-C864114DD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a:extLst>
              <a:ext uri="{FF2B5EF4-FFF2-40B4-BE49-F238E27FC236}">
                <a16:creationId xmlns:a16="http://schemas.microsoft.com/office/drawing/2014/main" id="{3650CFE6-24F1-27D3-8A6C-13C83869D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12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4C217B55-BAF6-F6FC-2747-F80BBA9E8186}"/>
            </a:ext>
          </a:extLst>
        </p:cNvPr>
        <p:cNvGrpSpPr/>
        <p:nvPr/>
      </p:nvGrpSpPr>
      <p:grpSpPr>
        <a:xfrm>
          <a:off x="0" y="0"/>
          <a:ext cx="0" cy="0"/>
          <a:chOff x="0" y="0"/>
          <a:chExt cx="0" cy="0"/>
        </a:xfrm>
      </p:grpSpPr>
      <p:sp>
        <p:nvSpPr>
          <p:cNvPr id="236" name="Google Shape;236;g54dda1946d_6_308:notes">
            <a:extLst>
              <a:ext uri="{FF2B5EF4-FFF2-40B4-BE49-F238E27FC236}">
                <a16:creationId xmlns:a16="http://schemas.microsoft.com/office/drawing/2014/main" id="{AAE5B8D9-3577-E9F0-AE3C-6050D60BB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a:extLst>
              <a:ext uri="{FF2B5EF4-FFF2-40B4-BE49-F238E27FC236}">
                <a16:creationId xmlns:a16="http://schemas.microsoft.com/office/drawing/2014/main" id="{003800EC-4338-1A06-0CAD-47B4B22A1A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68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BFBE95FA-5E31-705C-B1B7-DBD3F1CBBF03}"/>
            </a:ext>
          </a:extLst>
        </p:cNvPr>
        <p:cNvGrpSpPr/>
        <p:nvPr/>
      </p:nvGrpSpPr>
      <p:grpSpPr>
        <a:xfrm>
          <a:off x="0" y="0"/>
          <a:ext cx="0" cy="0"/>
          <a:chOff x="0" y="0"/>
          <a:chExt cx="0" cy="0"/>
        </a:xfrm>
      </p:grpSpPr>
      <p:sp>
        <p:nvSpPr>
          <p:cNvPr id="236" name="Google Shape;236;g54dda1946d_6_308:notes">
            <a:extLst>
              <a:ext uri="{FF2B5EF4-FFF2-40B4-BE49-F238E27FC236}">
                <a16:creationId xmlns:a16="http://schemas.microsoft.com/office/drawing/2014/main" id="{74F86045-2ABC-1239-15A2-83E120A959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a:extLst>
              <a:ext uri="{FF2B5EF4-FFF2-40B4-BE49-F238E27FC236}">
                <a16:creationId xmlns:a16="http://schemas.microsoft.com/office/drawing/2014/main" id="{C47D1CCC-CE81-FB6C-297F-57EEC3A9EA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32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0E2990C8-5A17-EA14-5935-917CC19687A2}"/>
            </a:ext>
          </a:extLst>
        </p:cNvPr>
        <p:cNvGrpSpPr/>
        <p:nvPr/>
      </p:nvGrpSpPr>
      <p:grpSpPr>
        <a:xfrm>
          <a:off x="0" y="0"/>
          <a:ext cx="0" cy="0"/>
          <a:chOff x="0" y="0"/>
          <a:chExt cx="0" cy="0"/>
        </a:xfrm>
      </p:grpSpPr>
      <p:sp>
        <p:nvSpPr>
          <p:cNvPr id="236" name="Google Shape;236;g54dda1946d_6_308:notes">
            <a:extLst>
              <a:ext uri="{FF2B5EF4-FFF2-40B4-BE49-F238E27FC236}">
                <a16:creationId xmlns:a16="http://schemas.microsoft.com/office/drawing/2014/main" id="{9A29B7FB-48C7-2C9A-F173-2618F100DC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a:extLst>
              <a:ext uri="{FF2B5EF4-FFF2-40B4-BE49-F238E27FC236}">
                <a16:creationId xmlns:a16="http://schemas.microsoft.com/office/drawing/2014/main" id="{9BCA12A4-81AF-DC89-285C-FDCE8826E7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1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65125"/>
            <a:ext cx="5494500" cy="3513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flipH="1">
            <a:off x="-72484" y="-9375"/>
            <a:ext cx="2620800" cy="35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1016942" y="92425"/>
            <a:ext cx="1531341" cy="147700"/>
            <a:chOff x="715650" y="4605350"/>
            <a:chExt cx="2809800" cy="147700"/>
          </a:xfrm>
        </p:grpSpPr>
        <p:sp>
          <p:nvSpPr>
            <p:cNvPr id="13" name="Google Shape;13;p2"/>
            <p:cNvSpPr/>
            <p:nvPr/>
          </p:nvSpPr>
          <p:spPr>
            <a:xfrm>
              <a:off x="715650" y="46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650" y="47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txBox="1">
            <a:spLocks noGrp="1"/>
          </p:cNvSpPr>
          <p:nvPr>
            <p:ph type="title" idx="2" hasCustomPrompt="1"/>
          </p:nvPr>
        </p:nvSpPr>
        <p:spPr>
          <a:xfrm>
            <a:off x="716613"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69" name="Google Shape;69;p13"/>
          <p:cNvSpPr txBox="1">
            <a:spLocks noGrp="1"/>
          </p:cNvSpPr>
          <p:nvPr>
            <p:ph type="title" idx="3" hasCustomPrompt="1"/>
          </p:nvPr>
        </p:nvSpPr>
        <p:spPr>
          <a:xfrm>
            <a:off x="716613"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0" name="Google Shape;70;p13"/>
          <p:cNvSpPr txBox="1">
            <a:spLocks noGrp="1"/>
          </p:cNvSpPr>
          <p:nvPr>
            <p:ph type="title" idx="4" hasCustomPrompt="1"/>
          </p:nvPr>
        </p:nvSpPr>
        <p:spPr>
          <a:xfrm>
            <a:off x="3294000" y="1480875"/>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1" name="Google Shape;71;p13"/>
          <p:cNvSpPr txBox="1">
            <a:spLocks noGrp="1"/>
          </p:cNvSpPr>
          <p:nvPr>
            <p:ph type="title" idx="5" hasCustomPrompt="1"/>
          </p:nvPr>
        </p:nvSpPr>
        <p:spPr>
          <a:xfrm>
            <a:off x="3294000" y="3066697"/>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2" name="Google Shape;72;p13"/>
          <p:cNvSpPr txBox="1">
            <a:spLocks noGrp="1"/>
          </p:cNvSpPr>
          <p:nvPr>
            <p:ph type="title" idx="6" hasCustomPrompt="1"/>
          </p:nvPr>
        </p:nvSpPr>
        <p:spPr>
          <a:xfrm>
            <a:off x="5871388"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3" name="Google Shape;73;p13"/>
          <p:cNvSpPr txBox="1">
            <a:spLocks noGrp="1"/>
          </p:cNvSpPr>
          <p:nvPr>
            <p:ph type="title" idx="7" hasCustomPrompt="1"/>
          </p:nvPr>
        </p:nvSpPr>
        <p:spPr>
          <a:xfrm>
            <a:off x="5871388"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4" name="Google Shape;74;p13"/>
          <p:cNvSpPr txBox="1">
            <a:spLocks noGrp="1"/>
          </p:cNvSpPr>
          <p:nvPr>
            <p:ph type="subTitle" idx="1"/>
          </p:nvPr>
        </p:nvSpPr>
        <p:spPr>
          <a:xfrm>
            <a:off x="716611" y="2041075"/>
            <a:ext cx="2315400" cy="394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5" name="Google Shape;75;p13"/>
          <p:cNvSpPr txBox="1">
            <a:spLocks noGrp="1"/>
          </p:cNvSpPr>
          <p:nvPr>
            <p:ph type="subTitle" idx="8"/>
          </p:nvPr>
        </p:nvSpPr>
        <p:spPr>
          <a:xfrm>
            <a:off x="3293999"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6" name="Google Shape;76;p13"/>
          <p:cNvSpPr txBox="1">
            <a:spLocks noGrp="1"/>
          </p:cNvSpPr>
          <p:nvPr>
            <p:ph type="subTitle" idx="9"/>
          </p:nvPr>
        </p:nvSpPr>
        <p:spPr>
          <a:xfrm>
            <a:off x="5871375"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7" name="Google Shape;77;p13"/>
          <p:cNvSpPr txBox="1">
            <a:spLocks noGrp="1"/>
          </p:cNvSpPr>
          <p:nvPr>
            <p:ph type="subTitle" idx="13"/>
          </p:nvPr>
        </p:nvSpPr>
        <p:spPr>
          <a:xfrm>
            <a:off x="716624"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8" name="Google Shape;78;p13"/>
          <p:cNvSpPr txBox="1">
            <a:spLocks noGrp="1"/>
          </p:cNvSpPr>
          <p:nvPr>
            <p:ph type="subTitle" idx="14"/>
          </p:nvPr>
        </p:nvSpPr>
        <p:spPr>
          <a:xfrm>
            <a:off x="3294010"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9" name="Google Shape;79;p13"/>
          <p:cNvSpPr txBox="1">
            <a:spLocks noGrp="1"/>
          </p:cNvSpPr>
          <p:nvPr>
            <p:ph type="subTitle" idx="15"/>
          </p:nvPr>
        </p:nvSpPr>
        <p:spPr>
          <a:xfrm>
            <a:off x="5871375"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80" name="Google Shape;80;p1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3"/>
          <p:cNvGrpSpPr/>
          <p:nvPr/>
        </p:nvGrpSpPr>
        <p:grpSpPr>
          <a:xfrm rot="-5400000" flipH="1">
            <a:off x="8478555" y="4213434"/>
            <a:ext cx="705541" cy="147700"/>
            <a:chOff x="715650" y="4605350"/>
            <a:chExt cx="2809800" cy="147700"/>
          </a:xfrm>
        </p:grpSpPr>
        <p:sp>
          <p:nvSpPr>
            <p:cNvPr id="82" name="Google Shape;82;p1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5"/>
          <p:cNvSpPr txBox="1">
            <a:spLocks noGrp="1"/>
          </p:cNvSpPr>
          <p:nvPr>
            <p:ph type="subTitle" idx="1"/>
          </p:nvPr>
        </p:nvSpPr>
        <p:spPr>
          <a:xfrm>
            <a:off x="1047751" y="1889477"/>
            <a:ext cx="33135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5"/>
          <p:cNvSpPr txBox="1">
            <a:spLocks noGrp="1"/>
          </p:cNvSpPr>
          <p:nvPr>
            <p:ph type="subTitle" idx="2"/>
          </p:nvPr>
        </p:nvSpPr>
        <p:spPr>
          <a:xfrm>
            <a:off x="4864575" y="1879550"/>
            <a:ext cx="32847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5"/>
          <p:cNvSpPr txBox="1">
            <a:spLocks noGrp="1"/>
          </p:cNvSpPr>
          <p:nvPr>
            <p:ph type="subTitle" idx="3"/>
          </p:nvPr>
        </p:nvSpPr>
        <p:spPr>
          <a:xfrm>
            <a:off x="1047750" y="3565300"/>
            <a:ext cx="33135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5"/>
          <p:cNvSpPr txBox="1">
            <a:spLocks noGrp="1"/>
          </p:cNvSpPr>
          <p:nvPr>
            <p:ph type="subTitle" idx="4"/>
          </p:nvPr>
        </p:nvSpPr>
        <p:spPr>
          <a:xfrm>
            <a:off x="4864577" y="3565300"/>
            <a:ext cx="32847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5"/>
          <p:cNvSpPr txBox="1">
            <a:spLocks noGrp="1"/>
          </p:cNvSpPr>
          <p:nvPr>
            <p:ph type="subTitle" idx="5"/>
          </p:nvPr>
        </p:nvSpPr>
        <p:spPr>
          <a:xfrm>
            <a:off x="1047751" y="1375800"/>
            <a:ext cx="33135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9" name="Google Shape;99;p15"/>
          <p:cNvSpPr txBox="1">
            <a:spLocks noGrp="1"/>
          </p:cNvSpPr>
          <p:nvPr>
            <p:ph type="subTitle" idx="6"/>
          </p:nvPr>
        </p:nvSpPr>
        <p:spPr>
          <a:xfrm>
            <a:off x="1047751" y="3037775"/>
            <a:ext cx="33135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0" name="Google Shape;100;p15"/>
          <p:cNvSpPr txBox="1">
            <a:spLocks noGrp="1"/>
          </p:cNvSpPr>
          <p:nvPr>
            <p:ph type="subTitle" idx="7"/>
          </p:nvPr>
        </p:nvSpPr>
        <p:spPr>
          <a:xfrm>
            <a:off x="4864550" y="1375800"/>
            <a:ext cx="32847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1" name="Google Shape;101;p15"/>
          <p:cNvSpPr txBox="1">
            <a:spLocks noGrp="1"/>
          </p:cNvSpPr>
          <p:nvPr>
            <p:ph type="subTitle" idx="8"/>
          </p:nvPr>
        </p:nvSpPr>
        <p:spPr>
          <a:xfrm>
            <a:off x="4864550" y="3037775"/>
            <a:ext cx="3284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2" name="Google Shape;102;p15"/>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2347950" y="749000"/>
            <a:ext cx="4448100" cy="10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21"/>
          <p:cNvSpPr txBox="1">
            <a:spLocks noGrp="1"/>
          </p:cNvSpPr>
          <p:nvPr>
            <p:ph type="subTitle" idx="1"/>
          </p:nvPr>
        </p:nvSpPr>
        <p:spPr>
          <a:xfrm>
            <a:off x="2347950" y="1810400"/>
            <a:ext cx="4448100" cy="9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61" name="Google Shape;161;p21"/>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162" name="Google Shape;162;p21"/>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p:nvPr/>
        </p:nvSpPr>
        <p:spPr>
          <a:xfrm>
            <a:off x="2347950" y="3929300"/>
            <a:ext cx="4448100" cy="446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Inter Medium"/>
                <a:ea typeface="Inter Medium"/>
                <a:cs typeface="Inter Medium"/>
                <a:sym typeface="Inter Medium"/>
              </a:rPr>
              <a:t>CREDITS: This presentation template was created by </a:t>
            </a:r>
            <a:r>
              <a:rPr lang="en" sz="1000" u="sng">
                <a:solidFill>
                  <a:schemeClr val="dk1"/>
                </a:solidFill>
                <a:latin typeface="Inter Medium"/>
                <a:ea typeface="Inter Medium"/>
                <a:cs typeface="Inter Medium"/>
                <a:sym typeface="Inter Medium"/>
                <a:hlinkClick r:id="rId3">
                  <a:extLst>
                    <a:ext uri="{A12FA001-AC4F-418D-AE19-62706E023703}">
                      <ahyp:hlinkClr xmlns:ahyp="http://schemas.microsoft.com/office/drawing/2018/hyperlinkcolor" val="tx"/>
                    </a:ext>
                  </a:extLst>
                </a:hlinkClick>
              </a:rPr>
              <a:t>Slidesgo</a:t>
            </a:r>
            <a:r>
              <a:rPr lang="en" sz="1000">
                <a:solidFill>
                  <a:schemeClr val="dk1"/>
                </a:solidFill>
                <a:latin typeface="Inter Medium"/>
                <a:ea typeface="Inter Medium"/>
                <a:cs typeface="Inter Medium"/>
                <a:sym typeface="Inter Medium"/>
              </a:rPr>
              <a:t>, and includes icons by </a:t>
            </a:r>
            <a:r>
              <a:rPr lang="en" sz="1000" u="sng">
                <a:solidFill>
                  <a:schemeClr val="dk1"/>
                </a:solidFill>
                <a:latin typeface="Inter Medium"/>
                <a:ea typeface="Inter Medium"/>
                <a:cs typeface="Inter Medium"/>
                <a:sym typeface="Inter Medium"/>
                <a:hlinkClick r:id="rId4">
                  <a:extLst>
                    <a:ext uri="{A12FA001-AC4F-418D-AE19-62706E023703}">
                      <ahyp:hlinkClr xmlns:ahyp="http://schemas.microsoft.com/office/drawing/2018/hyperlinkcolor" val="tx"/>
                    </a:ext>
                  </a:extLst>
                </a:hlinkClick>
              </a:rPr>
              <a:t>Flaticon</a:t>
            </a:r>
            <a:r>
              <a:rPr lang="en" sz="1000">
                <a:solidFill>
                  <a:schemeClr val="dk1"/>
                </a:solidFill>
                <a:latin typeface="Inter Medium"/>
                <a:ea typeface="Inter Medium"/>
                <a:cs typeface="Inter Medium"/>
                <a:sym typeface="Inter Medium"/>
              </a:rPr>
              <a:t>, and infographics &amp; images by </a:t>
            </a:r>
            <a:r>
              <a:rPr lang="en" sz="1000" u="sng">
                <a:solidFill>
                  <a:schemeClr val="dk1"/>
                </a:solidFill>
                <a:latin typeface="Inter Medium"/>
                <a:ea typeface="Inter Medium"/>
                <a:cs typeface="Inter Medium"/>
                <a:sym typeface="Inter Medium"/>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Inter Medium"/>
                <a:ea typeface="Inter Medium"/>
                <a:cs typeface="Inter Medium"/>
                <a:sym typeface="Inter Medium"/>
              </a:rPr>
              <a:t> </a:t>
            </a:r>
            <a:endParaRPr sz="1000" u="sng">
              <a:solidFill>
                <a:schemeClr val="dk1"/>
              </a:solidFill>
              <a:latin typeface="Inter Medium"/>
              <a:ea typeface="Inter Medium"/>
              <a:cs typeface="Inter Medium"/>
              <a:sym typeface="Inter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grpSp>
        <p:nvGrpSpPr>
          <p:cNvPr id="167" name="Google Shape;167;p22"/>
          <p:cNvGrpSpPr/>
          <p:nvPr/>
        </p:nvGrpSpPr>
        <p:grpSpPr>
          <a:xfrm rot="5400000">
            <a:off x="-224747" y="4494568"/>
            <a:ext cx="970041" cy="126300"/>
            <a:chOff x="6435928" y="2154143"/>
            <a:chExt cx="970041" cy="126300"/>
          </a:xfrm>
        </p:grpSpPr>
        <p:sp>
          <p:nvSpPr>
            <p:cNvPr id="168" name="Google Shape;168;p22"/>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2"/>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2"/>
          <p:cNvGrpSpPr/>
          <p:nvPr/>
        </p:nvGrpSpPr>
        <p:grpSpPr>
          <a:xfrm>
            <a:off x="8529855" y="84450"/>
            <a:ext cx="516900" cy="516900"/>
            <a:chOff x="8172330" y="2673275"/>
            <a:chExt cx="516900" cy="516900"/>
          </a:xfrm>
        </p:grpSpPr>
        <p:sp>
          <p:nvSpPr>
            <p:cNvPr id="174" name="Google Shape;174;p22"/>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sp>
        <p:nvSpPr>
          <p:cNvPr id="177" name="Google Shape;177;p2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3"/>
          <p:cNvGrpSpPr/>
          <p:nvPr/>
        </p:nvGrpSpPr>
        <p:grpSpPr>
          <a:xfrm rot="-5400000" flipH="1">
            <a:off x="8478555" y="4213434"/>
            <a:ext cx="705541" cy="147700"/>
            <a:chOff x="715650" y="4605350"/>
            <a:chExt cx="2809800" cy="147700"/>
          </a:xfrm>
        </p:grpSpPr>
        <p:sp>
          <p:nvSpPr>
            <p:cNvPr id="179" name="Google Shape;179;p2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p:nvPr/>
        </p:nvSpPr>
        <p:spPr>
          <a:xfrm flipH="1">
            <a:off x="0" y="0"/>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256975" y="4540500"/>
            <a:ext cx="970200" cy="970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8631465" y="363850"/>
            <a:ext cx="351300" cy="35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47175" y="1798950"/>
            <a:ext cx="1235700" cy="841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920200" y="769850"/>
            <a:ext cx="2604300" cy="3834300"/>
          </a:xfrm>
          <a:prstGeom prst="rect">
            <a:avLst/>
          </a:prstGeom>
          <a:noFill/>
          <a:ln>
            <a:noFill/>
          </a:ln>
        </p:spPr>
      </p:sp>
      <p:sp>
        <p:nvSpPr>
          <p:cNvPr id="19" name="Google Shape;19;p3"/>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1985700" cy="1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144114"/>
            <a:ext cx="7704000" cy="400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25" name="Google Shape;25;p4"/>
          <p:cNvPicPr preferRelativeResize="0"/>
          <p:nvPr/>
        </p:nvPicPr>
        <p:blipFill rotWithShape="1">
          <a:blip r:embed="rId2">
            <a:alphaModFix/>
          </a:blip>
          <a:srcRect t="55820"/>
          <a:stretch/>
        </p:blipFill>
        <p:spPr>
          <a:xfrm>
            <a:off x="-232075" y="108902"/>
            <a:ext cx="1394674" cy="240699"/>
          </a:xfrm>
          <a:prstGeom prst="rect">
            <a:avLst/>
          </a:prstGeom>
          <a:noFill/>
          <a:ln>
            <a:noFill/>
          </a:ln>
        </p:spPr>
      </p:pic>
      <p:pic>
        <p:nvPicPr>
          <p:cNvPr id="26" name="Google Shape;26;p4"/>
          <p:cNvPicPr preferRelativeResize="0"/>
          <p:nvPr/>
        </p:nvPicPr>
        <p:blipFill rotWithShape="1">
          <a:blip r:embed="rId2">
            <a:alphaModFix/>
          </a:blip>
          <a:srcRect t="55820"/>
          <a:stretch/>
        </p:blipFill>
        <p:spPr>
          <a:xfrm>
            <a:off x="8024500" y="4777552"/>
            <a:ext cx="1394674" cy="2406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subTitle" idx="1"/>
          </p:nvPr>
        </p:nvSpPr>
        <p:spPr>
          <a:xfrm>
            <a:off x="5010738"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140763"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140762"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5"/>
          <p:cNvSpPr txBox="1">
            <a:spLocks noGrp="1"/>
          </p:cNvSpPr>
          <p:nvPr>
            <p:ph type="subTitle" idx="4"/>
          </p:nvPr>
        </p:nvSpPr>
        <p:spPr>
          <a:xfrm>
            <a:off x="5010737"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pic>
        <p:nvPicPr>
          <p:cNvPr id="33" name="Google Shape;33;p5"/>
          <p:cNvPicPr preferRelativeResize="0"/>
          <p:nvPr/>
        </p:nvPicPr>
        <p:blipFill rotWithShape="1">
          <a:blip r:embed="rId2">
            <a:alphaModFix/>
          </a:blip>
          <a:srcRect t="55820"/>
          <a:stretch/>
        </p:blipFill>
        <p:spPr>
          <a:xfrm>
            <a:off x="-224475" y="138625"/>
            <a:ext cx="1113350" cy="192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6" name="Google Shape;36;p6"/>
          <p:cNvPicPr preferRelativeResize="0"/>
          <p:nvPr/>
        </p:nvPicPr>
        <p:blipFill rotWithShape="1">
          <a:blip r:embed="rId2">
            <a:alphaModFix/>
          </a:blip>
          <a:srcRect t="55820"/>
          <a:stretch/>
        </p:blipFill>
        <p:spPr>
          <a:xfrm>
            <a:off x="-224475" y="4792850"/>
            <a:ext cx="1113350" cy="192150"/>
          </a:xfrm>
          <a:prstGeom prst="rect">
            <a:avLst/>
          </a:prstGeom>
          <a:noFill/>
          <a:ln>
            <a:noFill/>
          </a:ln>
        </p:spPr>
      </p:pic>
      <p:sp>
        <p:nvSpPr>
          <p:cNvPr id="37" name="Google Shape;37;p6"/>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0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8" name="Google Shape;48;p8"/>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49" name="Google Shape;49;p8"/>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5550" y="1189100"/>
            <a:ext cx="4872900" cy="17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9"/>
          <p:cNvSpPr txBox="1">
            <a:spLocks noGrp="1"/>
          </p:cNvSpPr>
          <p:nvPr>
            <p:ph type="subTitle" idx="1"/>
          </p:nvPr>
        </p:nvSpPr>
        <p:spPr>
          <a:xfrm>
            <a:off x="2135550" y="3153500"/>
            <a:ext cx="4872900" cy="4449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9"/>
          <p:cNvSpPr/>
          <p:nvPr/>
        </p:nvSpPr>
        <p:spPr>
          <a:xfrm rot="-5400000">
            <a:off x="8265000" y="594900"/>
            <a:ext cx="14739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9"/>
          <p:cNvGrpSpPr/>
          <p:nvPr/>
        </p:nvGrpSpPr>
        <p:grpSpPr>
          <a:xfrm>
            <a:off x="212876" y="4827445"/>
            <a:ext cx="867371" cy="83100"/>
            <a:chOff x="81151" y="4950070"/>
            <a:chExt cx="867371" cy="83100"/>
          </a:xfrm>
        </p:grpSpPr>
        <p:sp>
          <p:nvSpPr>
            <p:cNvPr id="56" name="Google Shape;56;p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1pPr>
            <a:lvl2pPr lvl="1"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2pPr>
            <a:lvl3pPr lvl="2"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3pPr>
            <a:lvl4pPr lvl="3"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4pPr>
            <a:lvl5pPr lvl="4"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5pPr>
            <a:lvl6pPr lvl="5"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6pPr>
            <a:lvl7pPr lvl="6"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7pPr>
            <a:lvl8pPr lvl="7"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8pPr>
            <a:lvl9pPr lvl="8"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1" r:id="rId11"/>
    <p:sldLayoutId id="2147483667"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University Data Management Case Study </a:t>
            </a:r>
            <a:endParaRPr sz="4000" dirty="0"/>
          </a:p>
        </p:txBody>
      </p:sp>
      <p:sp>
        <p:nvSpPr>
          <p:cNvPr id="195" name="Google Shape;195;p27"/>
          <p:cNvSpPr txBox="1">
            <a:spLocks noGrp="1"/>
          </p:cNvSpPr>
          <p:nvPr>
            <p:ph type="subTitle" idx="1"/>
          </p:nvPr>
        </p:nvSpPr>
        <p:spPr>
          <a:xfrm>
            <a:off x="713225" y="3165125"/>
            <a:ext cx="5494500" cy="3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By Ahmed Atef Mahmoud</a:t>
            </a:r>
            <a:endParaRPr dirty="0"/>
          </a:p>
        </p:txBody>
      </p:sp>
      <p:pic>
        <p:nvPicPr>
          <p:cNvPr id="196" name="Google Shape;196;p27"/>
          <p:cNvPicPr preferRelativeResize="0"/>
          <p:nvPr/>
        </p:nvPicPr>
        <p:blipFill rotWithShape="1">
          <a:blip r:embed="rId3">
            <a:alphaModFix/>
          </a:blip>
          <a:srcRect l="-1588" t="20678" r="14790" b="-5045"/>
          <a:stretch/>
        </p:blipFill>
        <p:spPr>
          <a:xfrm>
            <a:off x="6934000" y="-424750"/>
            <a:ext cx="2518449" cy="2405751"/>
          </a:xfrm>
          <a:prstGeom prst="rect">
            <a:avLst/>
          </a:prstGeom>
          <a:noFill/>
          <a:ln>
            <a:noFill/>
          </a:ln>
        </p:spPr>
      </p:pic>
      <p:sp>
        <p:nvSpPr>
          <p:cNvPr id="197" name="Google Shape;197;p27"/>
          <p:cNvSpPr/>
          <p:nvPr/>
        </p:nvSpPr>
        <p:spPr>
          <a:xfrm>
            <a:off x="-295325" y="4113700"/>
            <a:ext cx="1783800" cy="17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4">
            <a:alphaModFix/>
          </a:blip>
          <a:stretch>
            <a:fillRect/>
          </a:stretch>
        </p:blipFill>
        <p:spPr>
          <a:xfrm>
            <a:off x="7424913" y="4275931"/>
            <a:ext cx="1947677" cy="760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9844-08FA-1395-CD44-D3A7D8391FE2}"/>
              </a:ext>
            </a:extLst>
          </p:cNvPr>
          <p:cNvSpPr>
            <a:spLocks noGrp="1"/>
          </p:cNvSpPr>
          <p:nvPr>
            <p:ph type="title"/>
          </p:nvPr>
        </p:nvSpPr>
        <p:spPr>
          <a:xfrm>
            <a:off x="720000" y="445025"/>
            <a:ext cx="5085055" cy="477023"/>
          </a:xfrm>
        </p:spPr>
        <p:txBody>
          <a:bodyPr/>
          <a:lstStyle/>
          <a:p>
            <a:r>
              <a:rPr lang="en-US" sz="2000" dirty="0"/>
              <a:t>So, the data will be like this </a:t>
            </a:r>
          </a:p>
        </p:txBody>
      </p:sp>
      <p:pic>
        <p:nvPicPr>
          <p:cNvPr id="10" name="Picture 9">
            <a:extLst>
              <a:ext uri="{FF2B5EF4-FFF2-40B4-BE49-F238E27FC236}">
                <a16:creationId xmlns:a16="http://schemas.microsoft.com/office/drawing/2014/main" id="{16F5D41A-482C-1B1E-9670-30DD433D927E}"/>
              </a:ext>
            </a:extLst>
          </p:cNvPr>
          <p:cNvPicPr>
            <a:picLocks noChangeAspect="1"/>
          </p:cNvPicPr>
          <p:nvPr/>
        </p:nvPicPr>
        <p:blipFill rotWithShape="1">
          <a:blip r:embed="rId2"/>
          <a:srcRect t="30957" r="11015"/>
          <a:stretch/>
        </p:blipFill>
        <p:spPr>
          <a:xfrm>
            <a:off x="4869762" y="995959"/>
            <a:ext cx="3796255" cy="28902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D17ED82-148D-EB57-229F-AE2F57D2FF2D}"/>
              </a:ext>
            </a:extLst>
          </p:cNvPr>
          <p:cNvPicPr>
            <a:picLocks noChangeAspect="1"/>
          </p:cNvPicPr>
          <p:nvPr/>
        </p:nvPicPr>
        <p:blipFill rotWithShape="1">
          <a:blip r:embed="rId3"/>
          <a:srcRect t="49547" r="33397"/>
          <a:stretch/>
        </p:blipFill>
        <p:spPr>
          <a:xfrm>
            <a:off x="791612" y="1017906"/>
            <a:ext cx="2859357" cy="1344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9AC7C19-4C11-921F-0A6C-41D0441CBE1D}"/>
              </a:ext>
            </a:extLst>
          </p:cNvPr>
          <p:cNvPicPr>
            <a:picLocks noChangeAspect="1"/>
          </p:cNvPicPr>
          <p:nvPr/>
        </p:nvPicPr>
        <p:blipFill rotWithShape="1">
          <a:blip r:embed="rId4"/>
          <a:srcRect t="24141"/>
          <a:stretch/>
        </p:blipFill>
        <p:spPr>
          <a:xfrm>
            <a:off x="791612" y="2027773"/>
            <a:ext cx="6045606" cy="2722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44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B5869A8E-87F8-E84C-2181-DF317DBBB601}"/>
            </a:ext>
          </a:extLst>
        </p:cNvPr>
        <p:cNvGrpSpPr/>
        <p:nvPr/>
      </p:nvGrpSpPr>
      <p:grpSpPr>
        <a:xfrm>
          <a:off x="0" y="0"/>
          <a:ext cx="0" cy="0"/>
          <a:chOff x="0" y="0"/>
          <a:chExt cx="0" cy="0"/>
        </a:xfrm>
      </p:grpSpPr>
      <p:pic>
        <p:nvPicPr>
          <p:cNvPr id="239" name="Google Shape;239;p31">
            <a:extLst>
              <a:ext uri="{FF2B5EF4-FFF2-40B4-BE49-F238E27FC236}">
                <a16:creationId xmlns:a16="http://schemas.microsoft.com/office/drawing/2014/main" id="{2884C042-1B0A-63C0-7FED-E73130E98F7A}"/>
              </a:ext>
            </a:extLst>
          </p:cNvPr>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a:extLst>
              <a:ext uri="{FF2B5EF4-FFF2-40B4-BE49-F238E27FC236}">
                <a16:creationId xmlns:a16="http://schemas.microsoft.com/office/drawing/2014/main" id="{4D73C859-ECF4-8889-76B3-F11E73AD285B}"/>
              </a:ext>
            </a:extLst>
          </p:cNvPr>
          <p:cNvSpPr txBox="1">
            <a:spLocks noGrp="1"/>
          </p:cNvSpPr>
          <p:nvPr>
            <p:ph type="title"/>
          </p:nvPr>
        </p:nvSpPr>
        <p:spPr>
          <a:xfrm>
            <a:off x="625102" y="1558088"/>
            <a:ext cx="7098807" cy="1634012"/>
          </a:xfrm>
          <a:prstGeom prst="rect">
            <a:avLst/>
          </a:prstGeom>
        </p:spPr>
        <p:txBody>
          <a:bodyPr spcFirstLastPara="1" wrap="square" lIns="91425" tIns="91425" rIns="91425" bIns="91425" anchor="t" anchorCtr="0">
            <a:noAutofit/>
          </a:bodyPr>
          <a:lstStyle/>
          <a:p>
            <a:pPr marL="0" indent="0"/>
            <a:r>
              <a:rPr lang="en-US" dirty="0"/>
              <a:t>SQL &amp; </a:t>
            </a:r>
            <a:r>
              <a:rPr lang="en" dirty="0"/>
              <a:t>PlSQL </a:t>
            </a:r>
            <a:r>
              <a:rPr lang="en-US" dirty="0"/>
              <a:t>Implementation </a:t>
            </a:r>
          </a:p>
        </p:txBody>
      </p:sp>
      <p:sp>
        <p:nvSpPr>
          <p:cNvPr id="241" name="Google Shape;241;p31">
            <a:extLst>
              <a:ext uri="{FF2B5EF4-FFF2-40B4-BE49-F238E27FC236}">
                <a16:creationId xmlns:a16="http://schemas.microsoft.com/office/drawing/2014/main" id="{8EF19337-B09B-3D0C-EA48-AF728123344D}"/>
              </a:ext>
            </a:extLst>
          </p:cNvPr>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3" name="Google Shape;243;p31">
            <a:extLst>
              <a:ext uri="{FF2B5EF4-FFF2-40B4-BE49-F238E27FC236}">
                <a16:creationId xmlns:a16="http://schemas.microsoft.com/office/drawing/2014/main" id="{8FD6EA78-4869-9F56-C32F-FD7E00BBADAD}"/>
              </a:ext>
            </a:extLst>
          </p:cNvPr>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3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64FB-6DAA-DDDD-E84F-820491DA3FFD}"/>
              </a:ext>
            </a:extLst>
          </p:cNvPr>
          <p:cNvSpPr>
            <a:spLocks noGrp="1"/>
          </p:cNvSpPr>
          <p:nvPr>
            <p:ph type="title"/>
          </p:nvPr>
        </p:nvSpPr>
        <p:spPr/>
        <p:txBody>
          <a:bodyPr/>
          <a:lstStyle/>
          <a:p>
            <a:r>
              <a:rPr lang="en-US" dirty="0"/>
              <a:t>SQL &amp; </a:t>
            </a:r>
            <a:r>
              <a:rPr lang="en" dirty="0"/>
              <a:t>PlSQL </a:t>
            </a:r>
            <a:r>
              <a:rPr lang="en-US" dirty="0"/>
              <a:t>Implementation </a:t>
            </a:r>
          </a:p>
        </p:txBody>
      </p:sp>
      <p:sp>
        <p:nvSpPr>
          <p:cNvPr id="3" name="Text Placeholder 2">
            <a:extLst>
              <a:ext uri="{FF2B5EF4-FFF2-40B4-BE49-F238E27FC236}">
                <a16:creationId xmlns:a16="http://schemas.microsoft.com/office/drawing/2014/main" id="{C6317044-A353-5D57-1AA0-F3EE81BE1E39}"/>
              </a:ext>
            </a:extLst>
          </p:cNvPr>
          <p:cNvSpPr>
            <a:spLocks noGrp="1"/>
          </p:cNvSpPr>
          <p:nvPr>
            <p:ph type="body" idx="1"/>
          </p:nvPr>
        </p:nvSpPr>
        <p:spPr/>
        <p:txBody>
          <a:bodyPr/>
          <a:lstStyle/>
          <a:p>
            <a:pPr marL="152400" indent="0">
              <a:buNone/>
            </a:pPr>
            <a:r>
              <a:rPr lang="en-US" dirty="0"/>
              <a:t>Using MYSQL Workbench , here is some screenshots to show the database from different aspects </a:t>
            </a:r>
          </a:p>
        </p:txBody>
      </p:sp>
      <p:pic>
        <p:nvPicPr>
          <p:cNvPr id="7" name="Picture 6">
            <a:extLst>
              <a:ext uri="{FF2B5EF4-FFF2-40B4-BE49-F238E27FC236}">
                <a16:creationId xmlns:a16="http://schemas.microsoft.com/office/drawing/2014/main" id="{F94B8DF8-6E24-BFCF-F43E-6E48655C6BE6}"/>
              </a:ext>
            </a:extLst>
          </p:cNvPr>
          <p:cNvPicPr>
            <a:picLocks noChangeAspect="1"/>
          </p:cNvPicPr>
          <p:nvPr/>
        </p:nvPicPr>
        <p:blipFill>
          <a:blip r:embed="rId2"/>
          <a:stretch>
            <a:fillRect/>
          </a:stretch>
        </p:blipFill>
        <p:spPr>
          <a:xfrm>
            <a:off x="900545" y="1544914"/>
            <a:ext cx="5085747" cy="2760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FCA3F74-2FEB-D3F1-6997-19CD701D7159}"/>
              </a:ext>
            </a:extLst>
          </p:cNvPr>
          <p:cNvPicPr>
            <a:picLocks noChangeAspect="1"/>
          </p:cNvPicPr>
          <p:nvPr/>
        </p:nvPicPr>
        <p:blipFill>
          <a:blip r:embed="rId3"/>
          <a:stretch>
            <a:fillRect/>
          </a:stretch>
        </p:blipFill>
        <p:spPr>
          <a:xfrm>
            <a:off x="3479050" y="2125261"/>
            <a:ext cx="5014484" cy="2328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0981557-06C7-3F0F-FA75-CA54004244F0}"/>
              </a:ext>
            </a:extLst>
          </p:cNvPr>
          <p:cNvPicPr>
            <a:picLocks noChangeAspect="1"/>
          </p:cNvPicPr>
          <p:nvPr/>
        </p:nvPicPr>
        <p:blipFill>
          <a:blip r:embed="rId4"/>
          <a:stretch>
            <a:fillRect/>
          </a:stretch>
        </p:blipFill>
        <p:spPr>
          <a:xfrm>
            <a:off x="1226128" y="2237508"/>
            <a:ext cx="3773890" cy="2400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52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E96B-0E91-53EB-DB62-320A119313D0}"/>
              </a:ext>
            </a:extLst>
          </p:cNvPr>
          <p:cNvSpPr>
            <a:spLocks noGrp="1"/>
          </p:cNvSpPr>
          <p:nvPr>
            <p:ph type="title"/>
          </p:nvPr>
        </p:nvSpPr>
        <p:spPr/>
        <p:txBody>
          <a:bodyPr/>
          <a:lstStyle/>
          <a:p>
            <a:r>
              <a:rPr lang="en-US" dirty="0"/>
              <a:t>SQL &amp; </a:t>
            </a:r>
            <a:r>
              <a:rPr lang="en" dirty="0"/>
              <a:t>PlSQL </a:t>
            </a:r>
            <a:r>
              <a:rPr lang="en-US" dirty="0"/>
              <a:t>Implementation Cont.</a:t>
            </a:r>
          </a:p>
        </p:txBody>
      </p:sp>
      <p:pic>
        <p:nvPicPr>
          <p:cNvPr id="7" name="Picture 6">
            <a:extLst>
              <a:ext uri="{FF2B5EF4-FFF2-40B4-BE49-F238E27FC236}">
                <a16:creationId xmlns:a16="http://schemas.microsoft.com/office/drawing/2014/main" id="{E6494F99-8606-C2E5-7820-481F8A728B8F}"/>
              </a:ext>
            </a:extLst>
          </p:cNvPr>
          <p:cNvPicPr>
            <a:picLocks noChangeAspect="1"/>
          </p:cNvPicPr>
          <p:nvPr/>
        </p:nvPicPr>
        <p:blipFill>
          <a:blip r:embed="rId2"/>
          <a:stretch>
            <a:fillRect/>
          </a:stretch>
        </p:blipFill>
        <p:spPr>
          <a:xfrm>
            <a:off x="719999" y="1108364"/>
            <a:ext cx="3065827" cy="3435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256B38E4-8E0D-FC19-1152-AA2159538BDB}"/>
              </a:ext>
            </a:extLst>
          </p:cNvPr>
          <p:cNvPicPr>
            <a:picLocks noChangeAspect="1"/>
          </p:cNvPicPr>
          <p:nvPr/>
        </p:nvPicPr>
        <p:blipFill>
          <a:blip r:embed="rId3"/>
          <a:stretch>
            <a:fillRect/>
          </a:stretch>
        </p:blipFill>
        <p:spPr>
          <a:xfrm>
            <a:off x="4572000" y="1108364"/>
            <a:ext cx="3118884" cy="3435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A8EFE58-87AA-12EA-0957-9969DF884166}"/>
              </a:ext>
            </a:extLst>
          </p:cNvPr>
          <p:cNvPicPr>
            <a:picLocks noChangeAspect="1"/>
          </p:cNvPicPr>
          <p:nvPr/>
        </p:nvPicPr>
        <p:blipFill>
          <a:blip r:embed="rId4"/>
          <a:stretch>
            <a:fillRect/>
          </a:stretch>
        </p:blipFill>
        <p:spPr>
          <a:xfrm>
            <a:off x="2056440" y="1017725"/>
            <a:ext cx="4244946" cy="3903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31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F76AEA32-92F2-4EA9-B51F-31B902A22C05}"/>
            </a:ext>
          </a:extLst>
        </p:cNvPr>
        <p:cNvGrpSpPr/>
        <p:nvPr/>
      </p:nvGrpSpPr>
      <p:grpSpPr>
        <a:xfrm>
          <a:off x="0" y="0"/>
          <a:ext cx="0" cy="0"/>
          <a:chOff x="0" y="0"/>
          <a:chExt cx="0" cy="0"/>
        </a:xfrm>
      </p:grpSpPr>
      <p:pic>
        <p:nvPicPr>
          <p:cNvPr id="239" name="Google Shape;239;p31">
            <a:extLst>
              <a:ext uri="{FF2B5EF4-FFF2-40B4-BE49-F238E27FC236}">
                <a16:creationId xmlns:a16="http://schemas.microsoft.com/office/drawing/2014/main" id="{283FF78D-EA3C-C27A-5ECC-67EED88CF1D3}"/>
              </a:ext>
            </a:extLst>
          </p:cNvPr>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a:extLst>
              <a:ext uri="{FF2B5EF4-FFF2-40B4-BE49-F238E27FC236}">
                <a16:creationId xmlns:a16="http://schemas.microsoft.com/office/drawing/2014/main" id="{86353EE7-5477-6D46-72A0-0AA870713C8E}"/>
              </a:ext>
            </a:extLst>
          </p:cNvPr>
          <p:cNvSpPr txBox="1">
            <a:spLocks noGrp="1"/>
          </p:cNvSpPr>
          <p:nvPr>
            <p:ph type="title"/>
          </p:nvPr>
        </p:nvSpPr>
        <p:spPr>
          <a:xfrm>
            <a:off x="625102" y="1558088"/>
            <a:ext cx="7098807" cy="1634012"/>
          </a:xfrm>
          <a:prstGeom prst="rect">
            <a:avLst/>
          </a:prstGeom>
        </p:spPr>
        <p:txBody>
          <a:bodyPr spcFirstLastPara="1" wrap="square" lIns="91425" tIns="91425" rIns="91425" bIns="91425" anchor="t" anchorCtr="0">
            <a:noAutofit/>
          </a:bodyPr>
          <a:lstStyle/>
          <a:p>
            <a:pPr marL="0" indent="0"/>
            <a:r>
              <a:rPr lang="en-US" dirty="0"/>
              <a:t>Automation Using Bash</a:t>
            </a:r>
          </a:p>
        </p:txBody>
      </p:sp>
      <p:sp>
        <p:nvSpPr>
          <p:cNvPr id="241" name="Google Shape;241;p31">
            <a:extLst>
              <a:ext uri="{FF2B5EF4-FFF2-40B4-BE49-F238E27FC236}">
                <a16:creationId xmlns:a16="http://schemas.microsoft.com/office/drawing/2014/main" id="{43057F22-354F-80CD-5E4D-A2AFA2A497E9}"/>
              </a:ext>
            </a:extLst>
          </p:cNvPr>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43" name="Google Shape;243;p31">
            <a:extLst>
              <a:ext uri="{FF2B5EF4-FFF2-40B4-BE49-F238E27FC236}">
                <a16:creationId xmlns:a16="http://schemas.microsoft.com/office/drawing/2014/main" id="{D5E51B78-5F30-FAF0-67DC-3DDB0FA83130}"/>
              </a:ext>
            </a:extLst>
          </p:cNvPr>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58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FA8D5-9651-AFB3-DD71-EFD3D4906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EE175-1F6D-8B64-651A-17A0AAC1103E}"/>
              </a:ext>
            </a:extLst>
          </p:cNvPr>
          <p:cNvSpPr>
            <a:spLocks noGrp="1"/>
          </p:cNvSpPr>
          <p:nvPr>
            <p:ph type="title"/>
          </p:nvPr>
        </p:nvSpPr>
        <p:spPr/>
        <p:txBody>
          <a:bodyPr/>
          <a:lstStyle/>
          <a:p>
            <a:r>
              <a:rPr lang="en-US" dirty="0"/>
              <a:t>Automation Using Bash Cont.</a:t>
            </a:r>
          </a:p>
        </p:txBody>
      </p:sp>
      <p:sp>
        <p:nvSpPr>
          <p:cNvPr id="4" name="Subtitle 3">
            <a:extLst>
              <a:ext uri="{FF2B5EF4-FFF2-40B4-BE49-F238E27FC236}">
                <a16:creationId xmlns:a16="http://schemas.microsoft.com/office/drawing/2014/main" id="{042F67BE-6F37-3F7C-B6CF-4D10573A0FA8}"/>
              </a:ext>
            </a:extLst>
          </p:cNvPr>
          <p:cNvSpPr>
            <a:spLocks noGrp="1"/>
          </p:cNvSpPr>
          <p:nvPr>
            <p:ph type="subTitle" idx="2"/>
          </p:nvPr>
        </p:nvSpPr>
        <p:spPr>
          <a:xfrm>
            <a:off x="720000" y="1673111"/>
            <a:ext cx="7488817" cy="456900"/>
          </a:xfrm>
        </p:spPr>
        <p:txBody>
          <a:bodyPr/>
          <a:lstStyle/>
          <a:p>
            <a:r>
              <a:rPr lang="en-US" dirty="0"/>
              <a:t>Performs a backup of a MySQL database.</a:t>
            </a:r>
          </a:p>
        </p:txBody>
      </p:sp>
      <p:sp>
        <p:nvSpPr>
          <p:cNvPr id="5" name="Subtitle 4">
            <a:extLst>
              <a:ext uri="{FF2B5EF4-FFF2-40B4-BE49-F238E27FC236}">
                <a16:creationId xmlns:a16="http://schemas.microsoft.com/office/drawing/2014/main" id="{48792639-0B6E-0FD2-8E46-7E17AEA6B2F3}"/>
              </a:ext>
            </a:extLst>
          </p:cNvPr>
          <p:cNvSpPr>
            <a:spLocks noGrp="1"/>
          </p:cNvSpPr>
          <p:nvPr>
            <p:ph type="subTitle" idx="3"/>
          </p:nvPr>
        </p:nvSpPr>
        <p:spPr>
          <a:xfrm>
            <a:off x="720000" y="1153761"/>
            <a:ext cx="2992500" cy="456900"/>
          </a:xfrm>
        </p:spPr>
        <p:txBody>
          <a:bodyPr/>
          <a:lstStyle/>
          <a:p>
            <a:r>
              <a:rPr lang="en-US" dirty="0"/>
              <a:t>MySQL Database Backup</a:t>
            </a:r>
          </a:p>
        </p:txBody>
      </p:sp>
      <p:pic>
        <p:nvPicPr>
          <p:cNvPr id="3" name="Picture 2" descr="A computer screen shot of a computer program&#10;&#10;Description automatically generated">
            <a:extLst>
              <a:ext uri="{FF2B5EF4-FFF2-40B4-BE49-F238E27FC236}">
                <a16:creationId xmlns:a16="http://schemas.microsoft.com/office/drawing/2014/main" id="{B72471AD-C1C6-B86C-34CA-6DF5CA2BC100}"/>
              </a:ext>
            </a:extLst>
          </p:cNvPr>
          <p:cNvPicPr>
            <a:picLocks noChangeAspect="1"/>
          </p:cNvPicPr>
          <p:nvPr/>
        </p:nvPicPr>
        <p:blipFill>
          <a:blip r:embed="rId2"/>
          <a:stretch>
            <a:fillRect/>
          </a:stretch>
        </p:blipFill>
        <p:spPr>
          <a:xfrm>
            <a:off x="928025" y="2192461"/>
            <a:ext cx="5568950" cy="2413635"/>
          </a:xfrm>
          <a:prstGeom prst="rect">
            <a:avLst/>
          </a:prstGeom>
        </p:spPr>
      </p:pic>
    </p:spTree>
    <p:extLst>
      <p:ext uri="{BB962C8B-B14F-4D97-AF65-F5344CB8AC3E}">
        <p14:creationId xmlns:p14="http://schemas.microsoft.com/office/powerpoint/2010/main" val="54064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41BA-E7A7-E61F-7F00-F9C05D05C5E1}"/>
              </a:ext>
            </a:extLst>
          </p:cNvPr>
          <p:cNvSpPr>
            <a:spLocks noGrp="1"/>
          </p:cNvSpPr>
          <p:nvPr>
            <p:ph type="title"/>
          </p:nvPr>
        </p:nvSpPr>
        <p:spPr/>
        <p:txBody>
          <a:bodyPr/>
          <a:lstStyle/>
          <a:p>
            <a:r>
              <a:rPr lang="en-US" dirty="0"/>
              <a:t>Automation Using Bash</a:t>
            </a:r>
          </a:p>
        </p:txBody>
      </p:sp>
      <p:sp>
        <p:nvSpPr>
          <p:cNvPr id="4" name="Subtitle 3">
            <a:extLst>
              <a:ext uri="{FF2B5EF4-FFF2-40B4-BE49-F238E27FC236}">
                <a16:creationId xmlns:a16="http://schemas.microsoft.com/office/drawing/2014/main" id="{5F19CBEE-6465-C52B-958D-98D31453EC25}"/>
              </a:ext>
            </a:extLst>
          </p:cNvPr>
          <p:cNvSpPr>
            <a:spLocks noGrp="1"/>
          </p:cNvSpPr>
          <p:nvPr>
            <p:ph type="subTitle" idx="2"/>
          </p:nvPr>
        </p:nvSpPr>
        <p:spPr>
          <a:xfrm>
            <a:off x="720000" y="1673111"/>
            <a:ext cx="7488817" cy="456900"/>
          </a:xfrm>
        </p:spPr>
        <p:txBody>
          <a:bodyPr/>
          <a:lstStyle/>
          <a:p>
            <a:r>
              <a:rPr lang="en-US" dirty="0"/>
              <a:t>Monitors disk space usage and sends an alert if it exceeds a specified threshold.</a:t>
            </a:r>
          </a:p>
        </p:txBody>
      </p:sp>
      <p:sp>
        <p:nvSpPr>
          <p:cNvPr id="5" name="Subtitle 4">
            <a:extLst>
              <a:ext uri="{FF2B5EF4-FFF2-40B4-BE49-F238E27FC236}">
                <a16:creationId xmlns:a16="http://schemas.microsoft.com/office/drawing/2014/main" id="{B7660EC8-0FC7-021D-0BAA-BADF84E16DBE}"/>
              </a:ext>
            </a:extLst>
          </p:cNvPr>
          <p:cNvSpPr>
            <a:spLocks noGrp="1"/>
          </p:cNvSpPr>
          <p:nvPr>
            <p:ph type="subTitle" idx="3"/>
          </p:nvPr>
        </p:nvSpPr>
        <p:spPr>
          <a:xfrm>
            <a:off x="720000" y="1153761"/>
            <a:ext cx="2992500" cy="456900"/>
          </a:xfrm>
        </p:spPr>
        <p:txBody>
          <a:bodyPr/>
          <a:lstStyle/>
          <a:p>
            <a:r>
              <a:rPr lang="en-US" dirty="0"/>
              <a:t>Disk Space Monitoring</a:t>
            </a:r>
          </a:p>
        </p:txBody>
      </p:sp>
      <p:pic>
        <p:nvPicPr>
          <p:cNvPr id="7" name="Picture 6" descr="A computer screen shot of a black screen&#10;&#10;Description automatically generated">
            <a:extLst>
              <a:ext uri="{FF2B5EF4-FFF2-40B4-BE49-F238E27FC236}">
                <a16:creationId xmlns:a16="http://schemas.microsoft.com/office/drawing/2014/main" id="{67849E22-E55D-4A29-BFFF-035D1032C2B4}"/>
              </a:ext>
            </a:extLst>
          </p:cNvPr>
          <p:cNvPicPr>
            <a:picLocks noChangeAspect="1"/>
          </p:cNvPicPr>
          <p:nvPr/>
        </p:nvPicPr>
        <p:blipFill>
          <a:blip r:embed="rId2"/>
          <a:stretch>
            <a:fillRect/>
          </a:stretch>
        </p:blipFill>
        <p:spPr>
          <a:xfrm>
            <a:off x="935183" y="2070215"/>
            <a:ext cx="5859145" cy="2042160"/>
          </a:xfrm>
          <a:prstGeom prst="rect">
            <a:avLst/>
          </a:prstGeom>
        </p:spPr>
      </p:pic>
    </p:spTree>
    <p:extLst>
      <p:ext uri="{BB962C8B-B14F-4D97-AF65-F5344CB8AC3E}">
        <p14:creationId xmlns:p14="http://schemas.microsoft.com/office/powerpoint/2010/main" val="34099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528F9B5F-FED5-0234-5E5B-680B55564620}"/>
            </a:ext>
          </a:extLst>
        </p:cNvPr>
        <p:cNvGrpSpPr/>
        <p:nvPr/>
      </p:nvGrpSpPr>
      <p:grpSpPr>
        <a:xfrm>
          <a:off x="0" y="0"/>
          <a:ext cx="0" cy="0"/>
          <a:chOff x="0" y="0"/>
          <a:chExt cx="0" cy="0"/>
        </a:xfrm>
      </p:grpSpPr>
      <p:pic>
        <p:nvPicPr>
          <p:cNvPr id="239" name="Google Shape;239;p31">
            <a:extLst>
              <a:ext uri="{FF2B5EF4-FFF2-40B4-BE49-F238E27FC236}">
                <a16:creationId xmlns:a16="http://schemas.microsoft.com/office/drawing/2014/main" id="{8F1C00DF-D03F-2430-1335-1CA34ADAFE50}"/>
              </a:ext>
            </a:extLst>
          </p:cNvPr>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a:extLst>
              <a:ext uri="{FF2B5EF4-FFF2-40B4-BE49-F238E27FC236}">
                <a16:creationId xmlns:a16="http://schemas.microsoft.com/office/drawing/2014/main" id="{1B282FED-882B-6D3A-7E0D-2E586D8262B1}"/>
              </a:ext>
            </a:extLst>
          </p:cNvPr>
          <p:cNvSpPr txBox="1">
            <a:spLocks noGrp="1"/>
          </p:cNvSpPr>
          <p:nvPr>
            <p:ph type="title"/>
          </p:nvPr>
        </p:nvSpPr>
        <p:spPr>
          <a:xfrm>
            <a:off x="625102" y="1558088"/>
            <a:ext cx="7098807" cy="1634012"/>
          </a:xfrm>
          <a:prstGeom prst="rect">
            <a:avLst/>
          </a:prstGeom>
        </p:spPr>
        <p:txBody>
          <a:bodyPr spcFirstLastPara="1" wrap="square" lIns="91425" tIns="91425" rIns="91425" bIns="91425" anchor="t" anchorCtr="0">
            <a:noAutofit/>
          </a:bodyPr>
          <a:lstStyle/>
          <a:p>
            <a:pPr marL="0" indent="0"/>
            <a:r>
              <a:rPr lang="en-US" dirty="0"/>
              <a:t>Java App Development </a:t>
            </a:r>
          </a:p>
        </p:txBody>
      </p:sp>
      <p:sp>
        <p:nvSpPr>
          <p:cNvPr id="241" name="Google Shape;241;p31">
            <a:extLst>
              <a:ext uri="{FF2B5EF4-FFF2-40B4-BE49-F238E27FC236}">
                <a16:creationId xmlns:a16="http://schemas.microsoft.com/office/drawing/2014/main" id="{BFFE8FA5-31BF-D955-13DD-7E298BB4340C}"/>
              </a:ext>
            </a:extLst>
          </p:cNvPr>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43" name="Google Shape;243;p31">
            <a:extLst>
              <a:ext uri="{FF2B5EF4-FFF2-40B4-BE49-F238E27FC236}">
                <a16:creationId xmlns:a16="http://schemas.microsoft.com/office/drawing/2014/main" id="{46F63E66-FE94-D1D9-D4BE-2EE58E25B5D4}"/>
              </a:ext>
            </a:extLst>
          </p:cNvPr>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0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144E-30CB-C710-FF6A-060175DFCB29}"/>
              </a:ext>
            </a:extLst>
          </p:cNvPr>
          <p:cNvSpPr>
            <a:spLocks noGrp="1"/>
          </p:cNvSpPr>
          <p:nvPr>
            <p:ph type="title"/>
          </p:nvPr>
        </p:nvSpPr>
        <p:spPr/>
        <p:txBody>
          <a:bodyPr/>
          <a:lstStyle/>
          <a:p>
            <a:r>
              <a:rPr lang="en-US" dirty="0"/>
              <a:t>Java App Development </a:t>
            </a:r>
          </a:p>
        </p:txBody>
      </p:sp>
      <p:sp>
        <p:nvSpPr>
          <p:cNvPr id="4" name="TextBox 3">
            <a:extLst>
              <a:ext uri="{FF2B5EF4-FFF2-40B4-BE49-F238E27FC236}">
                <a16:creationId xmlns:a16="http://schemas.microsoft.com/office/drawing/2014/main" id="{4EFD7921-A425-3273-9484-4A0C852F3C55}"/>
              </a:ext>
            </a:extLst>
          </p:cNvPr>
          <p:cNvSpPr txBox="1"/>
          <p:nvPr/>
        </p:nvSpPr>
        <p:spPr>
          <a:xfrm>
            <a:off x="720000" y="1090696"/>
            <a:ext cx="7704000" cy="3074368"/>
          </a:xfrm>
          <a:prstGeom prst="rect">
            <a:avLst/>
          </a:prstGeom>
          <a:noFill/>
        </p:spPr>
        <p:txBody>
          <a:bodyPr wrap="square">
            <a:spAutoFit/>
          </a:bodyPr>
          <a:lstStyle/>
          <a:p>
            <a:pPr marL="0" marR="0">
              <a:lnSpc>
                <a:spcPct val="107000"/>
              </a:lnSpc>
              <a:spcBef>
                <a:spcPts val="0"/>
              </a:spcBef>
              <a:spcAft>
                <a:spcPts val="0"/>
              </a:spcAft>
            </a:pPr>
            <a:r>
              <a:rPr lang="en-US" b="1" kern="100" dirty="0">
                <a:effectLst/>
                <a:latin typeface="Inter Medium" panose="020B0604020202020204" charset="0"/>
                <a:ea typeface="Inter Medium" panose="020B0604020202020204" charset="0"/>
                <a:cs typeface="Arial" panose="020B0604020202020204" pitchFamily="34" charset="0"/>
              </a:rPr>
              <a:t>Overview</a:t>
            </a:r>
            <a:endParaRPr lang="en-US" kern="100" dirty="0">
              <a:effectLst/>
              <a:latin typeface="Inter Medium" panose="020B0604020202020204" charset="0"/>
              <a:ea typeface="Inter Medium" panose="020B0604020202020204" charset="0"/>
              <a:cs typeface="Arial" panose="020B0604020202020204" pitchFamily="34" charset="0"/>
            </a:endParaRPr>
          </a:p>
          <a:p>
            <a:pPr marL="0" marR="0">
              <a:lnSpc>
                <a:spcPct val="107000"/>
              </a:lnSpc>
              <a:spcBef>
                <a:spcPts val="0"/>
              </a:spcBef>
              <a:spcAft>
                <a:spcPts val="0"/>
              </a:spcAft>
            </a:pPr>
            <a:r>
              <a:rPr lang="en-US" kern="100" dirty="0">
                <a:effectLst/>
                <a:latin typeface="Inter Medium" panose="020B0604020202020204" charset="0"/>
                <a:ea typeface="Inter Medium" panose="020B0604020202020204" charset="0"/>
                <a:cs typeface="Arial" panose="020B0604020202020204" pitchFamily="34" charset="0"/>
              </a:rPr>
              <a:t>The Student Management System allows users to perform operations such as adding, updating, and selecting information related to students, courses, grades, and departments. It also supports the assignment of courses to students.</a:t>
            </a:r>
          </a:p>
          <a:p>
            <a:pPr marL="0" marR="0">
              <a:lnSpc>
                <a:spcPct val="107000"/>
              </a:lnSpc>
              <a:spcBef>
                <a:spcPts val="0"/>
              </a:spcBef>
              <a:spcAft>
                <a:spcPts val="0"/>
              </a:spcAft>
            </a:pPr>
            <a:r>
              <a:rPr lang="en-US" b="1" kern="100" dirty="0">
                <a:effectLst/>
                <a:latin typeface="Inter Medium" panose="020B0604020202020204" charset="0"/>
                <a:ea typeface="Inter Medium" panose="020B0604020202020204" charset="0"/>
                <a:cs typeface="Arial" panose="020B0604020202020204" pitchFamily="34" charset="0"/>
              </a:rPr>
              <a:t>Features</a:t>
            </a:r>
            <a:endParaRPr lang="en-US" kern="100" dirty="0">
              <a:effectLst/>
              <a:latin typeface="Inter Medium" panose="020B0604020202020204" charset="0"/>
              <a:ea typeface="Inter Medium" panose="020B060402020202020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Student Management:</a:t>
            </a:r>
            <a:r>
              <a:rPr lang="en-US" kern="100" dirty="0">
                <a:effectLst/>
                <a:latin typeface="Inter Medium" panose="020B0604020202020204" charset="0"/>
                <a:ea typeface="Inter Medium" panose="020B0604020202020204" charset="0"/>
                <a:cs typeface="Arial" panose="020B0604020202020204" pitchFamily="34" charset="0"/>
              </a:rPr>
              <a:t> Add, update, and view student information.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Course Management:</a:t>
            </a:r>
            <a:r>
              <a:rPr lang="en-US" kern="100" dirty="0">
                <a:effectLst/>
                <a:latin typeface="Inter Medium" panose="020B0604020202020204" charset="0"/>
                <a:ea typeface="Inter Medium" panose="020B0604020202020204" charset="0"/>
                <a:cs typeface="Arial" panose="020B0604020202020204" pitchFamily="34" charset="0"/>
              </a:rPr>
              <a:t> Add, update, and view course information.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Grade Management:</a:t>
            </a:r>
            <a:r>
              <a:rPr lang="en-US" kern="100" dirty="0">
                <a:effectLst/>
                <a:latin typeface="Inter Medium" panose="020B0604020202020204" charset="0"/>
                <a:ea typeface="Inter Medium" panose="020B0604020202020204" charset="0"/>
                <a:cs typeface="Arial" panose="020B0604020202020204" pitchFamily="34" charset="0"/>
              </a:rPr>
              <a:t> Add, update, and view student grades for courses.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Department Management:</a:t>
            </a:r>
            <a:r>
              <a:rPr lang="en-US" kern="100" dirty="0">
                <a:effectLst/>
                <a:latin typeface="Inter Medium" panose="020B0604020202020204" charset="0"/>
                <a:ea typeface="Inter Medium" panose="020B0604020202020204" charset="0"/>
                <a:cs typeface="Arial" panose="020B0604020202020204" pitchFamily="34" charset="0"/>
              </a:rPr>
              <a:t> Add, update, and view department information.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Course Assignment:</a:t>
            </a:r>
            <a:r>
              <a:rPr lang="en-US" kern="100" dirty="0">
                <a:effectLst/>
                <a:latin typeface="Inter Medium" panose="020B0604020202020204" charset="0"/>
                <a:ea typeface="Inter Medium" panose="020B0604020202020204" charset="0"/>
                <a:cs typeface="Arial" panose="020B0604020202020204" pitchFamily="34" charset="0"/>
              </a:rPr>
              <a:t> Assign courses to students.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Graphical User Interface:</a:t>
            </a:r>
            <a:r>
              <a:rPr lang="en-US" kern="100" dirty="0">
                <a:effectLst/>
                <a:latin typeface="Inter Medium" panose="020B0604020202020204" charset="0"/>
                <a:ea typeface="Inter Medium" panose="020B0604020202020204" charset="0"/>
                <a:cs typeface="Arial" panose="020B0604020202020204" pitchFamily="34" charset="0"/>
              </a:rPr>
              <a:t> Intuitive UI for easy navigation.</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Charts:</a:t>
            </a:r>
            <a:r>
              <a:rPr lang="en-US" kern="100" dirty="0">
                <a:effectLst/>
                <a:latin typeface="Inter Medium" panose="020B0604020202020204" charset="0"/>
                <a:ea typeface="Inter Medium" panose="020B0604020202020204" charset="0"/>
                <a:cs typeface="Arial" panose="020B0604020202020204" pitchFamily="34" charset="0"/>
              </a:rPr>
              <a:t> Visual representation of student age, average grades per course, and average grades per department.</a:t>
            </a:r>
          </a:p>
        </p:txBody>
      </p:sp>
    </p:spTree>
    <p:extLst>
      <p:ext uri="{BB962C8B-B14F-4D97-AF65-F5344CB8AC3E}">
        <p14:creationId xmlns:p14="http://schemas.microsoft.com/office/powerpoint/2010/main" val="212892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27764-2DB8-1039-EFE6-67D73210C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66456-1702-A927-6276-8F286BB8372E}"/>
              </a:ext>
            </a:extLst>
          </p:cNvPr>
          <p:cNvSpPr>
            <a:spLocks noGrp="1"/>
          </p:cNvSpPr>
          <p:nvPr>
            <p:ph type="title"/>
          </p:nvPr>
        </p:nvSpPr>
        <p:spPr/>
        <p:txBody>
          <a:bodyPr/>
          <a:lstStyle/>
          <a:p>
            <a:r>
              <a:rPr lang="en-US" dirty="0"/>
              <a:t>Java App Development Cont.</a:t>
            </a:r>
          </a:p>
        </p:txBody>
      </p:sp>
      <p:sp>
        <p:nvSpPr>
          <p:cNvPr id="4" name="TextBox 3">
            <a:extLst>
              <a:ext uri="{FF2B5EF4-FFF2-40B4-BE49-F238E27FC236}">
                <a16:creationId xmlns:a16="http://schemas.microsoft.com/office/drawing/2014/main" id="{216CF878-8F63-C7C9-2C04-48F6FB405001}"/>
              </a:ext>
            </a:extLst>
          </p:cNvPr>
          <p:cNvSpPr txBox="1"/>
          <p:nvPr/>
        </p:nvSpPr>
        <p:spPr>
          <a:xfrm>
            <a:off x="720000" y="1090696"/>
            <a:ext cx="7704000" cy="2962991"/>
          </a:xfrm>
          <a:prstGeom prst="rect">
            <a:avLst/>
          </a:prstGeom>
          <a:noFill/>
        </p:spPr>
        <p:txBody>
          <a:bodyPr wrap="square">
            <a:spAutoFit/>
          </a:bodyPr>
          <a:lstStyle/>
          <a:p>
            <a:pPr marL="0" marR="0">
              <a:lnSpc>
                <a:spcPct val="150000"/>
              </a:lnSpc>
              <a:spcBef>
                <a:spcPts val="0"/>
              </a:spcBef>
              <a:spcAft>
                <a:spcPts val="0"/>
              </a:spcAft>
            </a:pPr>
            <a:r>
              <a:rPr lang="en-US" b="1" kern="100" dirty="0">
                <a:effectLst/>
                <a:latin typeface="Inter Medium" panose="020B0604020202020204" charset="0"/>
                <a:ea typeface="Inter Medium" panose="020B0604020202020204" charset="0"/>
                <a:cs typeface="Arial" panose="020B0604020202020204" pitchFamily="34" charset="0"/>
              </a:rPr>
              <a:t>Code Structure</a:t>
            </a:r>
            <a:endParaRPr lang="en-US" kern="100" dirty="0">
              <a:effectLst/>
              <a:latin typeface="Inter Medium" panose="020B0604020202020204" charset="0"/>
              <a:ea typeface="Inter Medium" panose="020B0604020202020204" charset="0"/>
              <a:cs typeface="Arial" panose="020B0604020202020204" pitchFamily="34" charset="0"/>
            </a:endParaRPr>
          </a:p>
          <a:p>
            <a:pPr marL="0" marR="0">
              <a:lnSpc>
                <a:spcPct val="150000"/>
              </a:lnSpc>
              <a:spcBef>
                <a:spcPts val="0"/>
              </a:spcBef>
              <a:spcAft>
                <a:spcPts val="0"/>
              </a:spcAft>
            </a:pPr>
            <a:r>
              <a:rPr lang="en-US" kern="100" dirty="0">
                <a:effectLst/>
                <a:latin typeface="Inter Medium" panose="020B0604020202020204" charset="0"/>
                <a:ea typeface="Inter Medium" panose="020B0604020202020204" charset="0"/>
                <a:cs typeface="Arial" panose="020B0604020202020204" pitchFamily="34" charset="0"/>
              </a:rPr>
              <a:t>The code is structured into various methods and functions, each responsible for specific tasks. The main sections include:</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StudentScene:</a:t>
            </a:r>
            <a:r>
              <a:rPr lang="en-US" kern="100" dirty="0">
                <a:effectLst/>
                <a:latin typeface="Inter Medium" panose="020B0604020202020204" charset="0"/>
                <a:ea typeface="Inter Medium" panose="020B0604020202020204" charset="0"/>
                <a:cs typeface="Arial" panose="020B0604020202020204" pitchFamily="34" charset="0"/>
              </a:rPr>
              <a:t> Manages student-related functionalities.</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CourseScene:</a:t>
            </a:r>
            <a:r>
              <a:rPr lang="en-US" kern="100" dirty="0">
                <a:effectLst/>
                <a:latin typeface="Inter Medium" panose="020B0604020202020204" charset="0"/>
                <a:ea typeface="Inter Medium" panose="020B0604020202020204" charset="0"/>
                <a:cs typeface="Arial" panose="020B0604020202020204" pitchFamily="34" charset="0"/>
              </a:rPr>
              <a:t> Manages course-related functionalities.</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GradeScene:</a:t>
            </a:r>
            <a:r>
              <a:rPr lang="en-US" kern="100" dirty="0">
                <a:effectLst/>
                <a:latin typeface="Inter Medium" panose="020B0604020202020204" charset="0"/>
                <a:ea typeface="Inter Medium" panose="020B0604020202020204" charset="0"/>
                <a:cs typeface="Arial" panose="020B0604020202020204" pitchFamily="34" charset="0"/>
              </a:rPr>
              <a:t> Manages grade-related functionalities.</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DepartmentScene:</a:t>
            </a:r>
            <a:r>
              <a:rPr lang="en-US" kern="100" dirty="0">
                <a:effectLst/>
                <a:latin typeface="Inter Medium" panose="020B0604020202020204" charset="0"/>
                <a:ea typeface="Inter Medium" panose="020B0604020202020204" charset="0"/>
                <a:cs typeface="Arial" panose="020B0604020202020204" pitchFamily="34" charset="0"/>
              </a:rPr>
              <a:t> Manages department-related functionalities.</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MainController:</a:t>
            </a:r>
            <a:r>
              <a:rPr lang="en-US" kern="100" dirty="0">
                <a:effectLst/>
                <a:latin typeface="Inter Medium" panose="020B0604020202020204" charset="0"/>
                <a:ea typeface="Inter Medium" panose="020B0604020202020204" charset="0"/>
                <a:cs typeface="Arial" panose="020B0604020202020204" pitchFamily="34" charset="0"/>
              </a:rPr>
              <a:t> Controls the main functionality and GUI switching.</a:t>
            </a: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b="1" kern="100" dirty="0">
                <a:effectLst/>
                <a:latin typeface="Inter Medium" panose="020B0604020202020204" charset="0"/>
                <a:ea typeface="Inter Medium" panose="020B0604020202020204" charset="0"/>
                <a:cs typeface="Arial" panose="020B0604020202020204" pitchFamily="34" charset="0"/>
              </a:rPr>
              <a:t>DatabaseAccessLayer:</a:t>
            </a:r>
            <a:r>
              <a:rPr lang="en-US" kern="100" dirty="0">
                <a:effectLst/>
                <a:latin typeface="Inter Medium" panose="020B0604020202020204" charset="0"/>
                <a:ea typeface="Inter Medium" panose="020B0604020202020204" charset="0"/>
                <a:cs typeface="Arial" panose="020B0604020202020204" pitchFamily="34" charset="0"/>
              </a:rPr>
              <a:t> Provides database connectivity and SQL operations.</a:t>
            </a:r>
          </a:p>
        </p:txBody>
      </p:sp>
    </p:spTree>
    <p:extLst>
      <p:ext uri="{BB962C8B-B14F-4D97-AF65-F5344CB8AC3E}">
        <p14:creationId xmlns:p14="http://schemas.microsoft.com/office/powerpoint/2010/main" val="38549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29"/>
          <p:cNvSpPr txBox="1">
            <a:spLocks noGrp="1"/>
          </p:cNvSpPr>
          <p:nvPr>
            <p:ph type="title" idx="2"/>
          </p:nvPr>
        </p:nvSpPr>
        <p:spPr>
          <a:xfrm>
            <a:off x="716613"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4" name="Google Shape;214;p29"/>
          <p:cNvSpPr txBox="1">
            <a:spLocks noGrp="1"/>
          </p:cNvSpPr>
          <p:nvPr>
            <p:ph type="title" idx="3"/>
          </p:nvPr>
        </p:nvSpPr>
        <p:spPr>
          <a:xfrm>
            <a:off x="716600" y="28588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5" name="Google Shape;215;p29"/>
          <p:cNvSpPr txBox="1">
            <a:spLocks noGrp="1"/>
          </p:cNvSpPr>
          <p:nvPr>
            <p:ph type="title" idx="4"/>
          </p:nvPr>
        </p:nvSpPr>
        <p:spPr>
          <a:xfrm>
            <a:off x="3216945" y="148357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6" name="Google Shape;216;p29"/>
          <p:cNvSpPr txBox="1">
            <a:spLocks noGrp="1"/>
          </p:cNvSpPr>
          <p:nvPr>
            <p:ph type="title" idx="5"/>
          </p:nvPr>
        </p:nvSpPr>
        <p:spPr>
          <a:xfrm>
            <a:off x="3216932" y="28615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17" name="Google Shape;217;p29"/>
          <p:cNvSpPr txBox="1">
            <a:spLocks noGrp="1"/>
          </p:cNvSpPr>
          <p:nvPr>
            <p:ph type="title" idx="6"/>
          </p:nvPr>
        </p:nvSpPr>
        <p:spPr>
          <a:xfrm>
            <a:off x="5871388"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8" name="Google Shape;218;p29"/>
          <p:cNvSpPr txBox="1">
            <a:spLocks noGrp="1"/>
          </p:cNvSpPr>
          <p:nvPr>
            <p:ph type="title" idx="7"/>
          </p:nvPr>
        </p:nvSpPr>
        <p:spPr>
          <a:xfrm>
            <a:off x="5871375" y="28588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19" name="Google Shape;219;p29"/>
          <p:cNvSpPr txBox="1">
            <a:spLocks noGrp="1"/>
          </p:cNvSpPr>
          <p:nvPr>
            <p:ph type="subTitle" idx="1"/>
          </p:nvPr>
        </p:nvSpPr>
        <p:spPr>
          <a:xfrm>
            <a:off x="716611" y="2041075"/>
            <a:ext cx="23154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20" name="Google Shape;220;p29"/>
          <p:cNvSpPr txBox="1">
            <a:spLocks noGrp="1"/>
          </p:cNvSpPr>
          <p:nvPr>
            <p:ph type="subTitle" idx="13"/>
          </p:nvPr>
        </p:nvSpPr>
        <p:spPr>
          <a:xfrm>
            <a:off x="562530" y="3404832"/>
            <a:ext cx="2469481"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Automation Using Bash</a:t>
            </a:r>
          </a:p>
        </p:txBody>
      </p:sp>
      <p:sp>
        <p:nvSpPr>
          <p:cNvPr id="221" name="Google Shape;221;p29"/>
          <p:cNvSpPr txBox="1">
            <a:spLocks noGrp="1"/>
          </p:cNvSpPr>
          <p:nvPr>
            <p:ph type="subTitle" idx="14"/>
          </p:nvPr>
        </p:nvSpPr>
        <p:spPr>
          <a:xfrm>
            <a:off x="3216941" y="3407533"/>
            <a:ext cx="2469481"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App Development </a:t>
            </a:r>
          </a:p>
        </p:txBody>
      </p:sp>
      <p:sp>
        <p:nvSpPr>
          <p:cNvPr id="222" name="Google Shape;222;p29"/>
          <p:cNvSpPr txBox="1">
            <a:spLocks noGrp="1"/>
          </p:cNvSpPr>
          <p:nvPr>
            <p:ph type="subTitle" idx="1"/>
          </p:nvPr>
        </p:nvSpPr>
        <p:spPr>
          <a:xfrm>
            <a:off x="562530" y="2041075"/>
            <a:ext cx="2469481"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Case Study Overview</a:t>
            </a:r>
          </a:p>
        </p:txBody>
      </p:sp>
      <p:sp>
        <p:nvSpPr>
          <p:cNvPr id="223" name="Google Shape;223;p29"/>
          <p:cNvSpPr txBox="1">
            <a:spLocks noGrp="1"/>
          </p:cNvSpPr>
          <p:nvPr>
            <p:ph type="subTitle" idx="8"/>
          </p:nvPr>
        </p:nvSpPr>
        <p:spPr>
          <a:xfrm>
            <a:off x="3216937" y="2043776"/>
            <a:ext cx="2469481" cy="3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Database Design </a:t>
            </a:r>
          </a:p>
        </p:txBody>
      </p:sp>
      <p:sp>
        <p:nvSpPr>
          <p:cNvPr id="224" name="Google Shape;224;p29"/>
          <p:cNvSpPr txBox="1">
            <a:spLocks noGrp="1"/>
          </p:cNvSpPr>
          <p:nvPr>
            <p:ph type="subTitle" idx="9"/>
          </p:nvPr>
        </p:nvSpPr>
        <p:spPr>
          <a:xfrm>
            <a:off x="5871374" y="2041075"/>
            <a:ext cx="3009389" cy="394200"/>
          </a:xfrm>
          <a:prstGeom prst="rect">
            <a:avLst/>
          </a:prstGeom>
        </p:spPr>
        <p:txBody>
          <a:bodyPr spcFirstLastPara="1" wrap="square" lIns="91425" tIns="91425" rIns="91425" bIns="91425" anchor="t" anchorCtr="0">
            <a:noAutofit/>
          </a:bodyPr>
          <a:lstStyle/>
          <a:p>
            <a:pPr marL="0" indent="0"/>
            <a:r>
              <a:rPr lang="en-US" dirty="0"/>
              <a:t>SQL &amp; </a:t>
            </a:r>
            <a:r>
              <a:rPr lang="en" dirty="0"/>
              <a:t>PlSQL </a:t>
            </a:r>
            <a:r>
              <a:rPr lang="en-US" dirty="0"/>
              <a:t>Implementation </a:t>
            </a:r>
          </a:p>
        </p:txBody>
      </p:sp>
      <p:sp>
        <p:nvSpPr>
          <p:cNvPr id="225" name="Google Shape;225;p29"/>
          <p:cNvSpPr txBox="1">
            <a:spLocks noGrp="1"/>
          </p:cNvSpPr>
          <p:nvPr>
            <p:ph type="subTitle" idx="15"/>
          </p:nvPr>
        </p:nvSpPr>
        <p:spPr>
          <a:xfrm>
            <a:off x="5871362" y="3404832"/>
            <a:ext cx="3009388" cy="447600"/>
          </a:xfrm>
          <a:prstGeom prst="rect">
            <a:avLst/>
          </a:prstGeom>
        </p:spPr>
        <p:txBody>
          <a:bodyPr spcFirstLastPara="1" wrap="square" lIns="91425" tIns="91425" rIns="91425" bIns="91425" anchor="t" anchorCtr="0">
            <a:noAutofit/>
          </a:bodyPr>
          <a:lstStyle/>
          <a:p>
            <a:pPr marL="0" indent="0"/>
            <a:r>
              <a:rPr lang="en-US" dirty="0"/>
              <a:t>Q&amp;A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326AF-8861-EC80-E56C-0638B8AF7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2A3E7-6174-47E6-2477-D063FC0A2C14}"/>
              </a:ext>
            </a:extLst>
          </p:cNvPr>
          <p:cNvSpPr>
            <a:spLocks noGrp="1"/>
          </p:cNvSpPr>
          <p:nvPr>
            <p:ph type="title"/>
          </p:nvPr>
        </p:nvSpPr>
        <p:spPr>
          <a:xfrm>
            <a:off x="720000" y="373637"/>
            <a:ext cx="7704000" cy="572700"/>
          </a:xfrm>
        </p:spPr>
        <p:txBody>
          <a:bodyPr/>
          <a:lstStyle/>
          <a:p>
            <a:r>
              <a:rPr lang="en-US" dirty="0"/>
              <a:t>Java App Development Cont.</a:t>
            </a:r>
          </a:p>
        </p:txBody>
      </p:sp>
      <p:pic>
        <p:nvPicPr>
          <p:cNvPr id="3" name="Picture 2" descr="A screenshot of a computer&#10;&#10;Description automatically generated">
            <a:extLst>
              <a:ext uri="{FF2B5EF4-FFF2-40B4-BE49-F238E27FC236}">
                <a16:creationId xmlns:a16="http://schemas.microsoft.com/office/drawing/2014/main" id="{764293D2-7854-B08C-AECE-0E690E236B54}"/>
              </a:ext>
            </a:extLst>
          </p:cNvPr>
          <p:cNvPicPr>
            <a:picLocks noChangeAspect="1"/>
          </p:cNvPicPr>
          <p:nvPr/>
        </p:nvPicPr>
        <p:blipFill>
          <a:blip r:embed="rId2"/>
          <a:stretch>
            <a:fillRect/>
          </a:stretch>
        </p:blipFill>
        <p:spPr>
          <a:xfrm>
            <a:off x="720000" y="1080068"/>
            <a:ext cx="4625340" cy="33947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B2C88D5-820B-1D8C-5438-B757A4908347}"/>
              </a:ext>
            </a:extLst>
          </p:cNvPr>
          <p:cNvPicPr>
            <a:picLocks noChangeAspect="1"/>
          </p:cNvPicPr>
          <p:nvPr/>
        </p:nvPicPr>
        <p:blipFill rotWithShape="1">
          <a:blip r:embed="rId3"/>
          <a:srcRect t="538"/>
          <a:stretch/>
        </p:blipFill>
        <p:spPr bwMode="auto">
          <a:xfrm>
            <a:off x="2246793" y="1080068"/>
            <a:ext cx="4553422" cy="3323907"/>
          </a:xfrm>
          <a:prstGeom prst="rect">
            <a:avLst/>
          </a:prstGeom>
          <a:ln>
            <a:noFill/>
          </a:ln>
          <a:extLst>
            <a:ext uri="{53640926-AAD7-44D8-BBD7-CCE9431645EC}">
              <a14:shadowObscured xmlns:a14="http://schemas.microsoft.com/office/drawing/2010/main"/>
            </a:ext>
          </a:extLst>
        </p:spPr>
      </p:pic>
      <p:pic>
        <p:nvPicPr>
          <p:cNvPr id="6" name="Picture 5" descr="A screenshot of a computer&#10;&#10;Description automatically generated">
            <a:extLst>
              <a:ext uri="{FF2B5EF4-FFF2-40B4-BE49-F238E27FC236}">
                <a16:creationId xmlns:a16="http://schemas.microsoft.com/office/drawing/2014/main" id="{231B9B16-CD58-2075-CE42-512606569A19}"/>
              </a:ext>
            </a:extLst>
          </p:cNvPr>
          <p:cNvPicPr>
            <a:picLocks noChangeAspect="1"/>
          </p:cNvPicPr>
          <p:nvPr/>
        </p:nvPicPr>
        <p:blipFill rotWithShape="1">
          <a:blip r:embed="rId4"/>
          <a:srcRect t="542" b="1"/>
          <a:stretch/>
        </p:blipFill>
        <p:spPr bwMode="auto">
          <a:xfrm>
            <a:off x="4243099" y="1115469"/>
            <a:ext cx="4515361" cy="33239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730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1DA5E-BFB7-47AD-0D16-58CABBD17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FB8D4-9341-2BB7-6850-E9FDE3390394}"/>
              </a:ext>
            </a:extLst>
          </p:cNvPr>
          <p:cNvSpPr>
            <a:spLocks noGrp="1"/>
          </p:cNvSpPr>
          <p:nvPr>
            <p:ph type="title"/>
          </p:nvPr>
        </p:nvSpPr>
        <p:spPr>
          <a:xfrm>
            <a:off x="720000" y="373637"/>
            <a:ext cx="7704000" cy="572700"/>
          </a:xfrm>
        </p:spPr>
        <p:txBody>
          <a:bodyPr/>
          <a:lstStyle/>
          <a:p>
            <a:r>
              <a:rPr lang="en-US" dirty="0"/>
              <a:t>Java App Development Cont.</a:t>
            </a:r>
          </a:p>
        </p:txBody>
      </p:sp>
      <p:pic>
        <p:nvPicPr>
          <p:cNvPr id="4" name="Picture 3" descr="A screenshot of a computer&#10;&#10;Description automatically generated">
            <a:extLst>
              <a:ext uri="{FF2B5EF4-FFF2-40B4-BE49-F238E27FC236}">
                <a16:creationId xmlns:a16="http://schemas.microsoft.com/office/drawing/2014/main" id="{642F9C85-4F32-CA5C-50E5-31121A30A8F2}"/>
              </a:ext>
            </a:extLst>
          </p:cNvPr>
          <p:cNvPicPr>
            <a:picLocks noChangeAspect="1"/>
          </p:cNvPicPr>
          <p:nvPr/>
        </p:nvPicPr>
        <p:blipFill>
          <a:blip r:embed="rId2"/>
          <a:stretch>
            <a:fillRect/>
          </a:stretch>
        </p:blipFill>
        <p:spPr>
          <a:xfrm>
            <a:off x="773776" y="946337"/>
            <a:ext cx="4770120" cy="34969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521359A-35B5-60DC-C042-BC80C1EB627F}"/>
              </a:ext>
            </a:extLst>
          </p:cNvPr>
          <p:cNvPicPr>
            <a:picLocks noChangeAspect="1"/>
          </p:cNvPicPr>
          <p:nvPr/>
        </p:nvPicPr>
        <p:blipFill rotWithShape="1">
          <a:blip r:embed="rId3"/>
          <a:srcRect l="1" t="1023" r="755"/>
          <a:stretch/>
        </p:blipFill>
        <p:spPr bwMode="auto">
          <a:xfrm>
            <a:off x="2198827" y="946336"/>
            <a:ext cx="4785121" cy="3496945"/>
          </a:xfrm>
          <a:prstGeom prst="rect">
            <a:avLst/>
          </a:prstGeom>
          <a:ln>
            <a:noFill/>
          </a:ln>
          <a:extLst>
            <a:ext uri="{53640926-AAD7-44D8-BBD7-CCE9431645EC}">
              <a14:shadowObscured xmlns:a14="http://schemas.microsoft.com/office/drawing/2010/main"/>
            </a:ext>
          </a:extLst>
        </p:spPr>
      </p:pic>
      <p:pic>
        <p:nvPicPr>
          <p:cNvPr id="8" name="Picture 7" descr="A screenshot of a computer&#10;&#10;Description automatically generated">
            <a:extLst>
              <a:ext uri="{FF2B5EF4-FFF2-40B4-BE49-F238E27FC236}">
                <a16:creationId xmlns:a16="http://schemas.microsoft.com/office/drawing/2014/main" id="{90A636CF-80FF-FC09-2667-D3C3660BD3D4}"/>
              </a:ext>
            </a:extLst>
          </p:cNvPr>
          <p:cNvPicPr>
            <a:picLocks noChangeAspect="1"/>
          </p:cNvPicPr>
          <p:nvPr/>
        </p:nvPicPr>
        <p:blipFill rotWithShape="1">
          <a:blip r:embed="rId4"/>
          <a:srcRect t="-1" r="984" b="-71"/>
          <a:stretch/>
        </p:blipFill>
        <p:spPr>
          <a:xfrm>
            <a:off x="3884260" y="966107"/>
            <a:ext cx="4712485" cy="3477173"/>
          </a:xfrm>
          <a:prstGeom prst="rect">
            <a:avLst/>
          </a:prstGeom>
        </p:spPr>
      </p:pic>
    </p:spTree>
    <p:extLst>
      <p:ext uri="{BB962C8B-B14F-4D97-AF65-F5344CB8AC3E}">
        <p14:creationId xmlns:p14="http://schemas.microsoft.com/office/powerpoint/2010/main" val="62119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81D1F99D-1980-CEED-6FA6-4B5BFCB57E53}"/>
            </a:ext>
          </a:extLst>
        </p:cNvPr>
        <p:cNvGrpSpPr/>
        <p:nvPr/>
      </p:nvGrpSpPr>
      <p:grpSpPr>
        <a:xfrm>
          <a:off x="0" y="0"/>
          <a:ext cx="0" cy="0"/>
          <a:chOff x="0" y="0"/>
          <a:chExt cx="0" cy="0"/>
        </a:xfrm>
      </p:grpSpPr>
      <p:pic>
        <p:nvPicPr>
          <p:cNvPr id="239" name="Google Shape;239;p31">
            <a:extLst>
              <a:ext uri="{FF2B5EF4-FFF2-40B4-BE49-F238E27FC236}">
                <a16:creationId xmlns:a16="http://schemas.microsoft.com/office/drawing/2014/main" id="{81981566-EAAA-3FFA-96F0-F9AD19193602}"/>
              </a:ext>
            </a:extLst>
          </p:cNvPr>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a:extLst>
              <a:ext uri="{FF2B5EF4-FFF2-40B4-BE49-F238E27FC236}">
                <a16:creationId xmlns:a16="http://schemas.microsoft.com/office/drawing/2014/main" id="{CE3A37DE-B267-1222-923F-B1D32EDDFA89}"/>
              </a:ext>
            </a:extLst>
          </p:cNvPr>
          <p:cNvSpPr txBox="1">
            <a:spLocks noGrp="1"/>
          </p:cNvSpPr>
          <p:nvPr>
            <p:ph type="title"/>
          </p:nvPr>
        </p:nvSpPr>
        <p:spPr>
          <a:xfrm>
            <a:off x="625102" y="1558088"/>
            <a:ext cx="7098807" cy="1634012"/>
          </a:xfrm>
          <a:prstGeom prst="rect">
            <a:avLst/>
          </a:prstGeom>
        </p:spPr>
        <p:txBody>
          <a:bodyPr spcFirstLastPara="1" wrap="square" lIns="91425" tIns="91425" rIns="91425" bIns="91425" anchor="t" anchorCtr="0">
            <a:noAutofit/>
          </a:bodyPr>
          <a:lstStyle/>
          <a:p>
            <a:pPr marL="0" indent="0"/>
            <a:r>
              <a:rPr lang="en-US" dirty="0"/>
              <a:t>Q&amp;A</a:t>
            </a:r>
          </a:p>
        </p:txBody>
      </p:sp>
      <p:sp>
        <p:nvSpPr>
          <p:cNvPr id="241" name="Google Shape;241;p31">
            <a:extLst>
              <a:ext uri="{FF2B5EF4-FFF2-40B4-BE49-F238E27FC236}">
                <a16:creationId xmlns:a16="http://schemas.microsoft.com/office/drawing/2014/main" id="{8C7539C5-E3EE-8778-122E-9574B2A25E64}"/>
              </a:ext>
            </a:extLst>
          </p:cNvPr>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43" name="Google Shape;243;p31">
            <a:extLst>
              <a:ext uri="{FF2B5EF4-FFF2-40B4-BE49-F238E27FC236}">
                <a16:creationId xmlns:a16="http://schemas.microsoft.com/office/drawing/2014/main" id="{ECADB0FA-2C8D-91EE-E630-406304554588}"/>
              </a:ext>
            </a:extLst>
          </p:cNvPr>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31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6"/>
          <p:cNvSpPr txBox="1">
            <a:spLocks noGrp="1"/>
          </p:cNvSpPr>
          <p:nvPr>
            <p:ph type="title" idx="4294967295"/>
          </p:nvPr>
        </p:nvSpPr>
        <p:spPr>
          <a:xfrm>
            <a:off x="2347912" y="1408518"/>
            <a:ext cx="4448175" cy="10890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Thanks!</a:t>
            </a:r>
            <a:endParaRPr sz="5400" dirty="0"/>
          </a:p>
        </p:txBody>
      </p:sp>
      <p:grpSp>
        <p:nvGrpSpPr>
          <p:cNvPr id="526" name="Google Shape;526;p46"/>
          <p:cNvGrpSpPr/>
          <p:nvPr/>
        </p:nvGrpSpPr>
        <p:grpSpPr>
          <a:xfrm flipH="1">
            <a:off x="181235" y="3795392"/>
            <a:ext cx="1616984" cy="1617198"/>
            <a:chOff x="-714775" y="-690550"/>
            <a:chExt cx="2141700" cy="2141700"/>
          </a:xfrm>
        </p:grpSpPr>
        <p:sp>
          <p:nvSpPr>
            <p:cNvPr id="527" name="Google Shape;527;p46"/>
            <p:cNvSpPr/>
            <p:nvPr/>
          </p:nvSpPr>
          <p:spPr>
            <a:xfrm>
              <a:off x="-714775" y="-690550"/>
              <a:ext cx="2141700" cy="2141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484075" y="-459850"/>
              <a:ext cx="1680300" cy="168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9" name="Google Shape;529;p46"/>
          <p:cNvPicPr preferRelativeResize="0"/>
          <p:nvPr/>
        </p:nvPicPr>
        <p:blipFill>
          <a:blip r:embed="rId3">
            <a:alphaModFix/>
          </a:blip>
          <a:stretch>
            <a:fillRect/>
          </a:stretch>
        </p:blipFill>
        <p:spPr>
          <a:xfrm flipH="1">
            <a:off x="-519757" y="4333398"/>
            <a:ext cx="1385434" cy="541200"/>
          </a:xfrm>
          <a:prstGeom prst="rect">
            <a:avLst/>
          </a:prstGeom>
          <a:noFill/>
          <a:ln>
            <a:noFill/>
          </a:ln>
        </p:spPr>
      </p:pic>
      <p:grpSp>
        <p:nvGrpSpPr>
          <p:cNvPr id="530" name="Google Shape;530;p46"/>
          <p:cNvGrpSpPr/>
          <p:nvPr/>
        </p:nvGrpSpPr>
        <p:grpSpPr>
          <a:xfrm>
            <a:off x="7611955" y="2313300"/>
            <a:ext cx="516900" cy="516900"/>
            <a:chOff x="8172330" y="2673275"/>
            <a:chExt cx="516900" cy="516900"/>
          </a:xfrm>
        </p:grpSpPr>
        <p:sp>
          <p:nvSpPr>
            <p:cNvPr id="531" name="Google Shape;531;p46"/>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625102" y="1558088"/>
            <a:ext cx="709880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Case Study Overview</a:t>
            </a:r>
          </a:p>
        </p:txBody>
      </p:sp>
      <p:sp>
        <p:nvSpPr>
          <p:cNvPr id="241" name="Google Shape;241;p31"/>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Case Study Overview</a:t>
            </a:r>
          </a:p>
        </p:txBody>
      </p:sp>
      <p:sp>
        <p:nvSpPr>
          <p:cNvPr id="251" name="Google Shape;251;p32"/>
          <p:cNvSpPr txBox="1">
            <a:spLocks noGrp="1"/>
          </p:cNvSpPr>
          <p:nvPr>
            <p:ph type="subTitle" idx="2"/>
          </p:nvPr>
        </p:nvSpPr>
        <p:spPr>
          <a:xfrm>
            <a:off x="1498636" y="1683599"/>
            <a:ext cx="6146728" cy="2603549"/>
          </a:xfrm>
          <a:prstGeom prst="rect">
            <a:avLst/>
          </a:prstGeom>
        </p:spPr>
        <p:txBody>
          <a:bodyPr spcFirstLastPara="1" wrap="square" lIns="91425" tIns="91425" rIns="91425" bIns="91425" anchor="t" anchorCtr="0">
            <a:noAutofit/>
          </a:bodyPr>
          <a:lstStyle/>
          <a:p>
            <a:pPr marL="0" indent="0"/>
            <a:r>
              <a:rPr lang="en-US" sz="1600" dirty="0"/>
              <a:t>The objective of this project is to design and implement a comprehensive data management system for a university using SQL, PLSQL, Bash scripting, Java SE, and OOP principles. </a:t>
            </a:r>
          </a:p>
          <a:p>
            <a:pPr marL="0" indent="0"/>
            <a:endParaRPr lang="en-US" sz="1600" dirty="0"/>
          </a:p>
          <a:p>
            <a:pPr marL="0" indent="0"/>
            <a:r>
              <a:rPr lang="en-US" sz="1600" dirty="0"/>
              <a:t>The project encompasses various aspects, including database design, SQL and PLSQL implementation, automation scripts, Java application development, and integration.</a:t>
            </a:r>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AB31-F5BB-0B34-FAE5-D5DBF05748DD}"/>
              </a:ext>
            </a:extLst>
          </p:cNvPr>
          <p:cNvSpPr>
            <a:spLocks noGrp="1"/>
          </p:cNvSpPr>
          <p:nvPr>
            <p:ph type="title"/>
          </p:nvPr>
        </p:nvSpPr>
        <p:spPr/>
        <p:txBody>
          <a:bodyPr/>
          <a:lstStyle/>
          <a:p>
            <a:r>
              <a:rPr lang="en-US" dirty="0"/>
              <a:t>Requirements</a:t>
            </a:r>
          </a:p>
        </p:txBody>
      </p:sp>
      <p:sp>
        <p:nvSpPr>
          <p:cNvPr id="4" name="Subtitle 3">
            <a:extLst>
              <a:ext uri="{FF2B5EF4-FFF2-40B4-BE49-F238E27FC236}">
                <a16:creationId xmlns:a16="http://schemas.microsoft.com/office/drawing/2014/main" id="{BC143686-FBF9-06E3-32CF-D4E865C9360C}"/>
              </a:ext>
            </a:extLst>
          </p:cNvPr>
          <p:cNvSpPr>
            <a:spLocks noGrp="1"/>
          </p:cNvSpPr>
          <p:nvPr>
            <p:ph type="subTitle" idx="2"/>
          </p:nvPr>
        </p:nvSpPr>
        <p:spPr>
          <a:xfrm>
            <a:off x="719999" y="1673307"/>
            <a:ext cx="7537310" cy="2663166"/>
          </a:xfrm>
        </p:spPr>
        <p:txBody>
          <a:bodyPr/>
          <a:lstStyle/>
          <a:p>
            <a:pPr marL="152400" indent="0"/>
            <a:r>
              <a:rPr lang="en-US" b="1" dirty="0"/>
              <a:t>Student Management:</a:t>
            </a:r>
          </a:p>
          <a:p>
            <a:pPr marL="781050" lvl="1" indent="-171450" algn="l">
              <a:buFont typeface="Arial" panose="020B0604020202020204" pitchFamily="34" charset="0"/>
              <a:buChar char="•"/>
            </a:pPr>
            <a:r>
              <a:rPr lang="en-US" dirty="0"/>
              <a:t>Store student information, including ID, name, email, gender, and date of birth.</a:t>
            </a:r>
          </a:p>
          <a:p>
            <a:pPr marL="781050" lvl="1" indent="-171450" algn="l">
              <a:buFont typeface="Arial" panose="020B0604020202020204" pitchFamily="34" charset="0"/>
              <a:buChar char="•"/>
            </a:pPr>
            <a:r>
              <a:rPr lang="en-US" dirty="0"/>
              <a:t>Track the department to which each student belongs.</a:t>
            </a:r>
          </a:p>
          <a:p>
            <a:pPr marL="152400" indent="0"/>
            <a:r>
              <a:rPr lang="en-US" b="1" dirty="0"/>
              <a:t>Course Management:</a:t>
            </a:r>
          </a:p>
          <a:p>
            <a:pPr marL="781050" lvl="1" indent="-171450" algn="l">
              <a:buFont typeface="Arial" panose="020B0604020202020204" pitchFamily="34" charset="0"/>
              <a:buChar char="•"/>
            </a:pPr>
            <a:r>
              <a:rPr lang="en-US" dirty="0"/>
              <a:t>Manage course details, including ID, name, code, and the number of credit hours.</a:t>
            </a:r>
          </a:p>
          <a:p>
            <a:pPr marL="781050" lvl="1" indent="-171450" algn="l">
              <a:buFont typeface="Arial" panose="020B0604020202020204" pitchFamily="34" charset="0"/>
              <a:buChar char="•"/>
            </a:pPr>
            <a:r>
              <a:rPr lang="en-US" dirty="0"/>
              <a:t>Establish prerequisites for each course.</a:t>
            </a:r>
          </a:p>
          <a:p>
            <a:pPr marL="152400" indent="0"/>
            <a:r>
              <a:rPr lang="en-US" b="1" dirty="0"/>
              <a:t>Grade Management:</a:t>
            </a:r>
          </a:p>
          <a:p>
            <a:pPr marL="781050" lvl="1" indent="-171450" algn="l">
              <a:buFont typeface="Arial" panose="020B0604020202020204" pitchFamily="34" charset="0"/>
              <a:buChar char="•"/>
            </a:pPr>
            <a:r>
              <a:rPr lang="en-US" dirty="0"/>
              <a:t>Record grades for students in different courses.</a:t>
            </a:r>
          </a:p>
          <a:p>
            <a:pPr marL="781050" lvl="1" indent="-171450" algn="l">
              <a:buFont typeface="Arial" panose="020B0604020202020204" pitchFamily="34" charset="0"/>
              <a:buChar char="•"/>
            </a:pPr>
            <a:r>
              <a:rPr lang="en-US" dirty="0"/>
              <a:t>Include details such as student ID, course ID, and the grade obtained.</a:t>
            </a:r>
          </a:p>
          <a:p>
            <a:pPr marL="152400" indent="0"/>
            <a:r>
              <a:rPr lang="en-US" b="1" dirty="0"/>
              <a:t>Department Management:</a:t>
            </a:r>
          </a:p>
          <a:p>
            <a:pPr marL="781050" lvl="1" indent="-171450" algn="l">
              <a:buFont typeface="Arial" panose="020B0604020202020204" pitchFamily="34" charset="0"/>
              <a:buChar char="•"/>
            </a:pPr>
            <a:r>
              <a:rPr lang="en-US" dirty="0"/>
              <a:t>Keep track of departments, including ID, code, and name.</a:t>
            </a:r>
          </a:p>
        </p:txBody>
      </p:sp>
      <p:sp>
        <p:nvSpPr>
          <p:cNvPr id="5" name="Subtitle 4">
            <a:extLst>
              <a:ext uri="{FF2B5EF4-FFF2-40B4-BE49-F238E27FC236}">
                <a16:creationId xmlns:a16="http://schemas.microsoft.com/office/drawing/2014/main" id="{60A1B566-F7FB-B672-8660-3D0A2A75229F}"/>
              </a:ext>
            </a:extLst>
          </p:cNvPr>
          <p:cNvSpPr>
            <a:spLocks noGrp="1"/>
          </p:cNvSpPr>
          <p:nvPr>
            <p:ph type="subTitle" idx="3"/>
          </p:nvPr>
        </p:nvSpPr>
        <p:spPr>
          <a:xfrm>
            <a:off x="719999" y="1144775"/>
            <a:ext cx="2847028" cy="456900"/>
          </a:xfrm>
        </p:spPr>
        <p:txBody>
          <a:bodyPr/>
          <a:lstStyle/>
          <a:p>
            <a:r>
              <a:rPr lang="en-US" dirty="0"/>
              <a:t>Database Requirements </a:t>
            </a:r>
          </a:p>
        </p:txBody>
      </p:sp>
    </p:spTree>
    <p:extLst>
      <p:ext uri="{BB962C8B-B14F-4D97-AF65-F5344CB8AC3E}">
        <p14:creationId xmlns:p14="http://schemas.microsoft.com/office/powerpoint/2010/main" val="160401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7622E-1E49-C493-347E-BFB5810E7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0E642-F529-1DFB-A2E6-0E14B903F059}"/>
              </a:ext>
            </a:extLst>
          </p:cNvPr>
          <p:cNvSpPr>
            <a:spLocks noGrp="1"/>
          </p:cNvSpPr>
          <p:nvPr>
            <p:ph type="title"/>
          </p:nvPr>
        </p:nvSpPr>
        <p:spPr/>
        <p:txBody>
          <a:bodyPr/>
          <a:lstStyle/>
          <a:p>
            <a:r>
              <a:rPr lang="en-US" dirty="0"/>
              <a:t>Requirements</a:t>
            </a:r>
          </a:p>
        </p:txBody>
      </p:sp>
      <p:sp>
        <p:nvSpPr>
          <p:cNvPr id="4" name="Subtitle 3">
            <a:extLst>
              <a:ext uri="{FF2B5EF4-FFF2-40B4-BE49-F238E27FC236}">
                <a16:creationId xmlns:a16="http://schemas.microsoft.com/office/drawing/2014/main" id="{2AA1FED0-0390-AF01-BA37-DE27BF86A21E}"/>
              </a:ext>
            </a:extLst>
          </p:cNvPr>
          <p:cNvSpPr>
            <a:spLocks noGrp="1"/>
          </p:cNvSpPr>
          <p:nvPr>
            <p:ph type="subTitle" idx="2"/>
          </p:nvPr>
        </p:nvSpPr>
        <p:spPr>
          <a:xfrm>
            <a:off x="719999" y="1601675"/>
            <a:ext cx="7537310" cy="688893"/>
          </a:xfrm>
        </p:spPr>
        <p:txBody>
          <a:bodyPr/>
          <a:lstStyle/>
          <a:p>
            <a:pPr marL="152400" indent="0"/>
            <a:r>
              <a:rPr lang="en-US" b="1" dirty="0"/>
              <a:t>Backup and Maintenance:</a:t>
            </a:r>
          </a:p>
          <a:p>
            <a:pPr marL="895350" lvl="1" indent="-285750" algn="l">
              <a:buFont typeface="Arial" panose="020B0604020202020204" pitchFamily="34" charset="0"/>
              <a:buChar char="•"/>
            </a:pPr>
            <a:r>
              <a:rPr lang="en-US" dirty="0"/>
              <a:t>Bash scripts for automating backups, updates, and routine maintenance tasks.</a:t>
            </a:r>
          </a:p>
        </p:txBody>
      </p:sp>
      <p:sp>
        <p:nvSpPr>
          <p:cNvPr id="5" name="Subtitle 4">
            <a:extLst>
              <a:ext uri="{FF2B5EF4-FFF2-40B4-BE49-F238E27FC236}">
                <a16:creationId xmlns:a16="http://schemas.microsoft.com/office/drawing/2014/main" id="{D291D210-ED96-D9BC-DB09-49C9C968D70D}"/>
              </a:ext>
            </a:extLst>
          </p:cNvPr>
          <p:cNvSpPr>
            <a:spLocks noGrp="1"/>
          </p:cNvSpPr>
          <p:nvPr>
            <p:ph type="subTitle" idx="3"/>
          </p:nvPr>
        </p:nvSpPr>
        <p:spPr>
          <a:xfrm>
            <a:off x="719999" y="1144775"/>
            <a:ext cx="2992500" cy="456900"/>
          </a:xfrm>
        </p:spPr>
        <p:txBody>
          <a:bodyPr/>
          <a:lstStyle/>
          <a:p>
            <a:r>
              <a:rPr lang="en-US" dirty="0"/>
              <a:t>Automation Requirements</a:t>
            </a:r>
          </a:p>
        </p:txBody>
      </p:sp>
      <p:sp>
        <p:nvSpPr>
          <p:cNvPr id="3" name="Subtitle 3">
            <a:extLst>
              <a:ext uri="{FF2B5EF4-FFF2-40B4-BE49-F238E27FC236}">
                <a16:creationId xmlns:a16="http://schemas.microsoft.com/office/drawing/2014/main" id="{681FA179-619A-85AF-874B-36BBC6836C45}"/>
              </a:ext>
            </a:extLst>
          </p:cNvPr>
          <p:cNvSpPr txBox="1">
            <a:spLocks/>
          </p:cNvSpPr>
          <p:nvPr/>
        </p:nvSpPr>
        <p:spPr>
          <a:xfrm>
            <a:off x="719999" y="2852933"/>
            <a:ext cx="7537310" cy="1913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9pPr>
          </a:lstStyle>
          <a:p>
            <a:pPr marL="152400" indent="0"/>
            <a:r>
              <a:rPr lang="en-US" b="1" dirty="0"/>
              <a:t>User Interface:</a:t>
            </a:r>
          </a:p>
          <a:p>
            <a:pPr lvl="1" algn="l">
              <a:buFont typeface="Arial" panose="020B0604020202020204" pitchFamily="34" charset="0"/>
              <a:buChar char="•"/>
            </a:pPr>
            <a:r>
              <a:rPr lang="en-US" dirty="0"/>
              <a:t>Java application providing a user-friendly interface for administrators.</a:t>
            </a:r>
          </a:p>
          <a:p>
            <a:pPr marL="152400" indent="0"/>
            <a:r>
              <a:rPr lang="en-US" b="1" dirty="0"/>
              <a:t>Integration:</a:t>
            </a:r>
          </a:p>
          <a:p>
            <a:pPr lvl="1" algn="l">
              <a:buFont typeface="Arial" panose="020B0604020202020204" pitchFamily="34" charset="0"/>
              <a:buChar char="•"/>
            </a:pPr>
            <a:r>
              <a:rPr lang="en-US" dirty="0"/>
              <a:t>Seamless integration between the Java application and the relational database.</a:t>
            </a:r>
          </a:p>
          <a:p>
            <a:pPr marL="152400" indent="0"/>
            <a:r>
              <a:rPr lang="en-US" b="1" dirty="0"/>
              <a:t>CRUD Functionality:</a:t>
            </a:r>
          </a:p>
          <a:p>
            <a:pPr lvl="1" algn="l">
              <a:buFont typeface="Arial" panose="020B0604020202020204" pitchFamily="34" charset="0"/>
              <a:buChar char="•"/>
            </a:pPr>
            <a:r>
              <a:rPr lang="en-US" dirty="0"/>
              <a:t>CRUD operations (Create, Read, Update, Delete) for students, courses, grades, and departments.</a:t>
            </a:r>
          </a:p>
        </p:txBody>
      </p:sp>
      <p:sp>
        <p:nvSpPr>
          <p:cNvPr id="6" name="Subtitle 4">
            <a:extLst>
              <a:ext uri="{FF2B5EF4-FFF2-40B4-BE49-F238E27FC236}">
                <a16:creationId xmlns:a16="http://schemas.microsoft.com/office/drawing/2014/main" id="{F1506F9C-03E6-5E02-5B2F-961ECD66043E}"/>
              </a:ext>
            </a:extLst>
          </p:cNvPr>
          <p:cNvSpPr txBox="1">
            <a:spLocks/>
          </p:cNvSpPr>
          <p:nvPr/>
        </p:nvSpPr>
        <p:spPr>
          <a:xfrm>
            <a:off x="719999" y="2268983"/>
            <a:ext cx="2992500" cy="4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Medium"/>
              <a:buNone/>
              <a:defRPr sz="1600" b="0" i="0" u="none" strike="noStrike" cap="none">
                <a:solidFill>
                  <a:schemeClr val="dk1"/>
                </a:solidFill>
                <a:highlight>
                  <a:schemeClr val="dk2"/>
                </a:highlight>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9pPr>
          </a:lstStyle>
          <a:p>
            <a:r>
              <a:rPr lang="en-US" dirty="0"/>
              <a:t>Application Features</a:t>
            </a:r>
          </a:p>
        </p:txBody>
      </p:sp>
    </p:spTree>
    <p:extLst>
      <p:ext uri="{BB962C8B-B14F-4D97-AF65-F5344CB8AC3E}">
        <p14:creationId xmlns:p14="http://schemas.microsoft.com/office/powerpoint/2010/main" val="339825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CB9A8129-F8AA-16DE-F60A-F2EC7427B747}"/>
            </a:ext>
          </a:extLst>
        </p:cNvPr>
        <p:cNvGrpSpPr/>
        <p:nvPr/>
      </p:nvGrpSpPr>
      <p:grpSpPr>
        <a:xfrm>
          <a:off x="0" y="0"/>
          <a:ext cx="0" cy="0"/>
          <a:chOff x="0" y="0"/>
          <a:chExt cx="0" cy="0"/>
        </a:xfrm>
      </p:grpSpPr>
      <p:pic>
        <p:nvPicPr>
          <p:cNvPr id="239" name="Google Shape;239;p31">
            <a:extLst>
              <a:ext uri="{FF2B5EF4-FFF2-40B4-BE49-F238E27FC236}">
                <a16:creationId xmlns:a16="http://schemas.microsoft.com/office/drawing/2014/main" id="{B0D8D78D-6675-EB8B-A483-43D327EFC34D}"/>
              </a:ext>
            </a:extLst>
          </p:cNvPr>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a:extLst>
              <a:ext uri="{FF2B5EF4-FFF2-40B4-BE49-F238E27FC236}">
                <a16:creationId xmlns:a16="http://schemas.microsoft.com/office/drawing/2014/main" id="{8041EF46-5765-8A43-22E3-71982826C6AB}"/>
              </a:ext>
            </a:extLst>
          </p:cNvPr>
          <p:cNvSpPr txBox="1">
            <a:spLocks noGrp="1"/>
          </p:cNvSpPr>
          <p:nvPr>
            <p:ph type="title"/>
          </p:nvPr>
        </p:nvSpPr>
        <p:spPr>
          <a:xfrm>
            <a:off x="625102" y="1558088"/>
            <a:ext cx="7098807"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Database Design </a:t>
            </a:r>
          </a:p>
        </p:txBody>
      </p:sp>
      <p:sp>
        <p:nvSpPr>
          <p:cNvPr id="241" name="Google Shape;241;p31">
            <a:extLst>
              <a:ext uri="{FF2B5EF4-FFF2-40B4-BE49-F238E27FC236}">
                <a16:creationId xmlns:a16="http://schemas.microsoft.com/office/drawing/2014/main" id="{58B6C040-59E0-C61B-D839-C325A8C696CE}"/>
              </a:ext>
            </a:extLst>
          </p:cNvPr>
          <p:cNvSpPr txBox="1">
            <a:spLocks noGrp="1"/>
          </p:cNvSpPr>
          <p:nvPr>
            <p:ph type="title" idx="2"/>
          </p:nvPr>
        </p:nvSpPr>
        <p:spPr>
          <a:xfrm>
            <a:off x="625103" y="778088"/>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3" name="Google Shape;243;p31">
            <a:extLst>
              <a:ext uri="{FF2B5EF4-FFF2-40B4-BE49-F238E27FC236}">
                <a16:creationId xmlns:a16="http://schemas.microsoft.com/office/drawing/2014/main" id="{6926737C-C779-AF8B-A388-CDD14C2DFC04}"/>
              </a:ext>
            </a:extLst>
          </p:cNvPr>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69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9;p32">
            <a:extLst>
              <a:ext uri="{FF2B5EF4-FFF2-40B4-BE49-F238E27FC236}">
                <a16:creationId xmlns:a16="http://schemas.microsoft.com/office/drawing/2014/main" id="{E92B15B6-7A70-002C-9ABB-722F6A1A714D}"/>
              </a:ext>
            </a:extLst>
          </p:cNvPr>
          <p:cNvSpPr txBox="1">
            <a:spLocks/>
          </p:cNvSpPr>
          <p:nvPr/>
        </p:nvSpPr>
        <p:spPr>
          <a:xfrm>
            <a:off x="1835509" y="256144"/>
            <a:ext cx="5472982"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JetBrains Mono" panose="020B0604020202020204" charset="0"/>
                <a:cs typeface="JetBrains Mono" panose="020B0604020202020204" charset="0"/>
              </a:rPr>
              <a:t>Entity</a:t>
            </a:r>
            <a:r>
              <a:rPr lang="en-US" sz="1800" b="1" dirty="0"/>
              <a:t> </a:t>
            </a:r>
            <a:r>
              <a:rPr lang="en-US" sz="1800" b="1" dirty="0">
                <a:latin typeface="JetBrains Mono" panose="020B0604020202020204" charset="0"/>
                <a:cs typeface="JetBrains Mono" panose="020B0604020202020204" charset="0"/>
              </a:rPr>
              <a:t>Relationship</a:t>
            </a:r>
            <a:r>
              <a:rPr lang="en-US" sz="1800" b="1" dirty="0"/>
              <a:t> Diagram </a:t>
            </a:r>
          </a:p>
        </p:txBody>
      </p:sp>
      <p:pic>
        <p:nvPicPr>
          <p:cNvPr id="6" name="Picture 5">
            <a:extLst>
              <a:ext uri="{FF2B5EF4-FFF2-40B4-BE49-F238E27FC236}">
                <a16:creationId xmlns:a16="http://schemas.microsoft.com/office/drawing/2014/main" id="{E4BBEFA6-D3BA-CAEF-C7DA-7BFF6DA610A0}"/>
              </a:ext>
            </a:extLst>
          </p:cNvPr>
          <p:cNvPicPr>
            <a:picLocks noChangeAspect="1"/>
          </p:cNvPicPr>
          <p:nvPr/>
        </p:nvPicPr>
        <p:blipFill>
          <a:blip r:embed="rId2"/>
          <a:stretch>
            <a:fillRect/>
          </a:stretch>
        </p:blipFill>
        <p:spPr>
          <a:xfrm>
            <a:off x="1427018" y="773426"/>
            <a:ext cx="6289964" cy="397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57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08EC-4EE9-61E6-C4B9-B3F52517C44F}"/>
              </a:ext>
            </a:extLst>
          </p:cNvPr>
          <p:cNvSpPr>
            <a:spLocks noGrp="1"/>
          </p:cNvSpPr>
          <p:nvPr>
            <p:ph type="title"/>
          </p:nvPr>
        </p:nvSpPr>
        <p:spPr/>
        <p:txBody>
          <a:bodyPr/>
          <a:lstStyle/>
          <a:p>
            <a:r>
              <a:rPr lang="en-US" dirty="0"/>
              <a:t>Database Design</a:t>
            </a:r>
          </a:p>
        </p:txBody>
      </p:sp>
      <p:sp>
        <p:nvSpPr>
          <p:cNvPr id="3" name="Subtitle 2">
            <a:extLst>
              <a:ext uri="{FF2B5EF4-FFF2-40B4-BE49-F238E27FC236}">
                <a16:creationId xmlns:a16="http://schemas.microsoft.com/office/drawing/2014/main" id="{05DB9AC9-6041-91F0-E2E6-C171D4F090B8}"/>
              </a:ext>
            </a:extLst>
          </p:cNvPr>
          <p:cNvSpPr>
            <a:spLocks noGrp="1"/>
          </p:cNvSpPr>
          <p:nvPr>
            <p:ph type="subTitle" idx="1"/>
          </p:nvPr>
        </p:nvSpPr>
        <p:spPr>
          <a:xfrm>
            <a:off x="720000" y="1889477"/>
            <a:ext cx="3313500" cy="911700"/>
          </a:xfrm>
        </p:spPr>
        <p:txBody>
          <a:bodyPr/>
          <a:lstStyle/>
          <a:p>
            <a:pPr>
              <a:buFont typeface="Arial" panose="020B0604020202020204" pitchFamily="34" charset="0"/>
              <a:buChar char="•"/>
            </a:pPr>
            <a:r>
              <a:rPr lang="en-US" dirty="0"/>
              <a:t>Student</a:t>
            </a:r>
          </a:p>
          <a:p>
            <a:pPr>
              <a:buFont typeface="Arial" panose="020B0604020202020204" pitchFamily="34" charset="0"/>
              <a:buChar char="•"/>
            </a:pPr>
            <a:r>
              <a:rPr lang="en-US" dirty="0"/>
              <a:t>Course</a:t>
            </a:r>
          </a:p>
          <a:p>
            <a:pPr>
              <a:buFont typeface="Arial" panose="020B0604020202020204" pitchFamily="34" charset="0"/>
              <a:buChar char="•"/>
            </a:pPr>
            <a:r>
              <a:rPr lang="en-US" dirty="0"/>
              <a:t>Grade</a:t>
            </a:r>
          </a:p>
          <a:p>
            <a:pPr>
              <a:buFont typeface="Arial" panose="020B0604020202020204" pitchFamily="34" charset="0"/>
              <a:buChar char="•"/>
            </a:pPr>
            <a:r>
              <a:rPr lang="en-US" dirty="0"/>
              <a:t>Department</a:t>
            </a:r>
          </a:p>
        </p:txBody>
      </p:sp>
      <p:sp>
        <p:nvSpPr>
          <p:cNvPr id="4" name="Subtitle 3">
            <a:extLst>
              <a:ext uri="{FF2B5EF4-FFF2-40B4-BE49-F238E27FC236}">
                <a16:creationId xmlns:a16="http://schemas.microsoft.com/office/drawing/2014/main" id="{99A2DA36-DD8D-066C-DC8B-B9467538AE1C}"/>
              </a:ext>
            </a:extLst>
          </p:cNvPr>
          <p:cNvSpPr>
            <a:spLocks noGrp="1"/>
          </p:cNvSpPr>
          <p:nvPr>
            <p:ph type="subTitle" idx="2"/>
          </p:nvPr>
        </p:nvSpPr>
        <p:spPr>
          <a:xfrm>
            <a:off x="4338923" y="1899438"/>
            <a:ext cx="4590332" cy="1029175"/>
          </a:xfrm>
        </p:spPr>
        <p:txBody>
          <a:bodyPr/>
          <a:lstStyle/>
          <a:p>
            <a:pPr>
              <a:buFont typeface="Arial" panose="020B0604020202020204" pitchFamily="34" charset="0"/>
              <a:buChar char="•"/>
            </a:pPr>
            <a:r>
              <a:rPr lang="en-US" dirty="0"/>
              <a:t>Student: ID, Name, Email, Gender, DOB, Department</a:t>
            </a:r>
          </a:p>
          <a:p>
            <a:pPr>
              <a:buFont typeface="Arial" panose="020B0604020202020204" pitchFamily="34" charset="0"/>
              <a:buChar char="•"/>
            </a:pPr>
            <a:r>
              <a:rPr lang="en-US" dirty="0"/>
              <a:t>Course: ID, Name, Code, Credit Hours</a:t>
            </a:r>
          </a:p>
          <a:p>
            <a:pPr>
              <a:buFont typeface="Arial" panose="020B0604020202020204" pitchFamily="34" charset="0"/>
              <a:buChar char="•"/>
            </a:pPr>
            <a:r>
              <a:rPr lang="en-US" dirty="0"/>
              <a:t>Grade: Student ID, Course ID, Grade</a:t>
            </a:r>
          </a:p>
          <a:p>
            <a:pPr>
              <a:buFont typeface="Arial" panose="020B0604020202020204" pitchFamily="34" charset="0"/>
              <a:buChar char="•"/>
            </a:pPr>
            <a:r>
              <a:rPr lang="en-US" dirty="0"/>
              <a:t>Department: ID, Code, Name</a:t>
            </a:r>
          </a:p>
        </p:txBody>
      </p:sp>
      <p:sp>
        <p:nvSpPr>
          <p:cNvPr id="5" name="Subtitle 4">
            <a:extLst>
              <a:ext uri="{FF2B5EF4-FFF2-40B4-BE49-F238E27FC236}">
                <a16:creationId xmlns:a16="http://schemas.microsoft.com/office/drawing/2014/main" id="{02FC8806-41F5-E9AC-0B11-3B7C5F7E946D}"/>
              </a:ext>
            </a:extLst>
          </p:cNvPr>
          <p:cNvSpPr>
            <a:spLocks noGrp="1"/>
          </p:cNvSpPr>
          <p:nvPr>
            <p:ph type="subTitle" idx="3"/>
          </p:nvPr>
        </p:nvSpPr>
        <p:spPr>
          <a:xfrm>
            <a:off x="1849582" y="3580103"/>
            <a:ext cx="5487921" cy="969595"/>
          </a:xfrm>
        </p:spPr>
        <p:txBody>
          <a:bodyPr/>
          <a:lstStyle/>
          <a:p>
            <a:pPr marL="323850" indent="-171450">
              <a:buFont typeface="Arial" panose="020B0604020202020204" pitchFamily="34" charset="0"/>
              <a:buChar char="•"/>
            </a:pPr>
            <a:r>
              <a:rPr lang="en-US" dirty="0"/>
              <a:t>Many Students Will Be in One Department </a:t>
            </a:r>
          </a:p>
          <a:p>
            <a:pPr marL="323850" indent="-171450">
              <a:buFont typeface="Arial" panose="020B0604020202020204" pitchFamily="34" charset="0"/>
              <a:buChar char="•"/>
            </a:pPr>
            <a:r>
              <a:rPr lang="en-US" dirty="0"/>
              <a:t>Many Students Enrolls in Many Courses</a:t>
            </a:r>
          </a:p>
          <a:p>
            <a:pPr marL="323850" indent="-171450">
              <a:buFont typeface="Arial" panose="020B0604020202020204" pitchFamily="34" charset="0"/>
              <a:buChar char="•"/>
            </a:pPr>
            <a:r>
              <a:rPr lang="en-US" dirty="0"/>
              <a:t>Many Courses will be assigned to Many Departments </a:t>
            </a:r>
          </a:p>
        </p:txBody>
      </p:sp>
      <p:sp>
        <p:nvSpPr>
          <p:cNvPr id="7" name="Subtitle 6">
            <a:extLst>
              <a:ext uri="{FF2B5EF4-FFF2-40B4-BE49-F238E27FC236}">
                <a16:creationId xmlns:a16="http://schemas.microsoft.com/office/drawing/2014/main" id="{863CD759-50D0-E660-59E5-E08DB3755D9A}"/>
              </a:ext>
            </a:extLst>
          </p:cNvPr>
          <p:cNvSpPr>
            <a:spLocks noGrp="1"/>
          </p:cNvSpPr>
          <p:nvPr>
            <p:ph type="subTitle" idx="5"/>
          </p:nvPr>
        </p:nvSpPr>
        <p:spPr>
          <a:xfrm>
            <a:off x="720000" y="1375800"/>
            <a:ext cx="3313500" cy="456900"/>
          </a:xfrm>
        </p:spPr>
        <p:txBody>
          <a:bodyPr/>
          <a:lstStyle/>
          <a:p>
            <a:pPr algn="ctr"/>
            <a:r>
              <a:rPr lang="en-US" dirty="0"/>
              <a:t>Entities</a:t>
            </a:r>
          </a:p>
        </p:txBody>
      </p:sp>
      <p:sp>
        <p:nvSpPr>
          <p:cNvPr id="8" name="Subtitle 7">
            <a:extLst>
              <a:ext uri="{FF2B5EF4-FFF2-40B4-BE49-F238E27FC236}">
                <a16:creationId xmlns:a16="http://schemas.microsoft.com/office/drawing/2014/main" id="{49FF64CD-32F9-62D7-4874-35C791A72D0A}"/>
              </a:ext>
            </a:extLst>
          </p:cNvPr>
          <p:cNvSpPr>
            <a:spLocks noGrp="1"/>
          </p:cNvSpPr>
          <p:nvPr>
            <p:ph type="subTitle" idx="6"/>
          </p:nvPr>
        </p:nvSpPr>
        <p:spPr>
          <a:xfrm>
            <a:off x="2682173" y="3082351"/>
            <a:ext cx="3313500" cy="456900"/>
          </a:xfrm>
        </p:spPr>
        <p:txBody>
          <a:bodyPr/>
          <a:lstStyle/>
          <a:p>
            <a:pPr algn="ctr"/>
            <a:r>
              <a:rPr lang="en-US" dirty="0"/>
              <a:t>Relationships</a:t>
            </a:r>
          </a:p>
        </p:txBody>
      </p:sp>
      <p:sp>
        <p:nvSpPr>
          <p:cNvPr id="9" name="Subtitle 8">
            <a:extLst>
              <a:ext uri="{FF2B5EF4-FFF2-40B4-BE49-F238E27FC236}">
                <a16:creationId xmlns:a16="http://schemas.microsoft.com/office/drawing/2014/main" id="{3644856D-C9D5-2C8F-EF39-0B17A33D2408}"/>
              </a:ext>
            </a:extLst>
          </p:cNvPr>
          <p:cNvSpPr>
            <a:spLocks noGrp="1"/>
          </p:cNvSpPr>
          <p:nvPr>
            <p:ph type="subTitle" idx="7"/>
          </p:nvPr>
        </p:nvSpPr>
        <p:spPr>
          <a:xfrm>
            <a:off x="4991739" y="1375800"/>
            <a:ext cx="3284700" cy="456900"/>
          </a:xfrm>
        </p:spPr>
        <p:txBody>
          <a:bodyPr/>
          <a:lstStyle/>
          <a:p>
            <a:pPr algn="ctr"/>
            <a:r>
              <a:rPr lang="en-US" dirty="0"/>
              <a:t>Attributes</a:t>
            </a:r>
          </a:p>
        </p:txBody>
      </p:sp>
    </p:spTree>
    <p:extLst>
      <p:ext uri="{BB962C8B-B14F-4D97-AF65-F5344CB8AC3E}">
        <p14:creationId xmlns:p14="http://schemas.microsoft.com/office/powerpoint/2010/main" val="2497027279"/>
      </p:ext>
    </p:extLst>
  </p:cSld>
  <p:clrMapOvr>
    <a:masterClrMapping/>
  </p:clrMapOvr>
</p:sld>
</file>

<file path=ppt/theme/theme1.xml><?xml version="1.0" encoding="utf-8"?>
<a:theme xmlns:a="http://schemas.openxmlformats.org/drawingml/2006/main" name="Bank Loan Pitch Deck by Slidesgo">
  <a:themeElements>
    <a:clrScheme name="Simple Light">
      <a:dk1>
        <a:srgbClr val="111010"/>
      </a:dk1>
      <a:lt1>
        <a:srgbClr val="F3F3F3"/>
      </a:lt1>
      <a:dk2>
        <a:srgbClr val="FFD966"/>
      </a:dk2>
      <a:lt2>
        <a:srgbClr val="C9B576"/>
      </a:lt2>
      <a:accent1>
        <a:srgbClr val="9E9D9D"/>
      </a:accent1>
      <a:accent2>
        <a:srgbClr val="434343"/>
      </a:accent2>
      <a:accent3>
        <a:srgbClr val="FFFFFF"/>
      </a:accent3>
      <a:accent4>
        <a:srgbClr val="FFFFFF"/>
      </a:accent4>
      <a:accent5>
        <a:srgbClr val="FFFFFF"/>
      </a:accent5>
      <a:accent6>
        <a:srgbClr val="FFFFFF"/>
      </a:accent6>
      <a:hlink>
        <a:srgbClr val="11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651</Words>
  <Application>Microsoft Office PowerPoint</Application>
  <PresentationFormat>On-screen Show (16:9)</PresentationFormat>
  <Paragraphs>105</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Symbol</vt:lpstr>
      <vt:lpstr>JetBrains Mono</vt:lpstr>
      <vt:lpstr>Nunito Light</vt:lpstr>
      <vt:lpstr>Inter Medium</vt:lpstr>
      <vt:lpstr>Anaheim</vt:lpstr>
      <vt:lpstr>Arial</vt:lpstr>
      <vt:lpstr>Bank Loan Pitch Deck by Slidesgo</vt:lpstr>
      <vt:lpstr>University Data Management Case Study </vt:lpstr>
      <vt:lpstr>Table of contents</vt:lpstr>
      <vt:lpstr>Case Study Overview</vt:lpstr>
      <vt:lpstr>Case Study Overview</vt:lpstr>
      <vt:lpstr>Requirements</vt:lpstr>
      <vt:lpstr>Requirements</vt:lpstr>
      <vt:lpstr>Database Design </vt:lpstr>
      <vt:lpstr>PowerPoint Presentation</vt:lpstr>
      <vt:lpstr>Database Design</vt:lpstr>
      <vt:lpstr>So, the data will be like this </vt:lpstr>
      <vt:lpstr>SQL &amp; PlSQL Implementation </vt:lpstr>
      <vt:lpstr>SQL &amp; PlSQL Implementation </vt:lpstr>
      <vt:lpstr>SQL &amp; PlSQL Implementation Cont.</vt:lpstr>
      <vt:lpstr>Automation Using Bash</vt:lpstr>
      <vt:lpstr>Automation Using Bash Cont.</vt:lpstr>
      <vt:lpstr>Automation Using Bash</vt:lpstr>
      <vt:lpstr>Java App Development </vt:lpstr>
      <vt:lpstr>Java App Development </vt:lpstr>
      <vt:lpstr>Java App Development Cont.</vt:lpstr>
      <vt:lpstr>Java App Development Cont.</vt:lpstr>
      <vt:lpstr>Java App Development Cont.</vt:lpstr>
      <vt:lpstr>Q&amp;A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Data Management Case Study </dc:title>
  <cp:lastModifiedBy>Ahmed Atef</cp:lastModifiedBy>
  <cp:revision>17</cp:revision>
  <dcterms:modified xsi:type="dcterms:W3CDTF">2024-02-03T03:18:02Z</dcterms:modified>
</cp:coreProperties>
</file>