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1" r:id="rId14"/>
    <p:sldId id="285" r:id="rId15"/>
    <p:sldId id="294" r:id="rId16"/>
    <p:sldId id="268" r:id="rId17"/>
    <p:sldId id="282" r:id="rId18"/>
    <p:sldId id="269" r:id="rId19"/>
    <p:sldId id="283" r:id="rId20"/>
    <p:sldId id="284" r:id="rId21"/>
    <p:sldId id="270" r:id="rId22"/>
    <p:sldId id="271" r:id="rId23"/>
    <p:sldId id="286" r:id="rId24"/>
    <p:sldId id="287" r:id="rId25"/>
    <p:sldId id="288" r:id="rId26"/>
    <p:sldId id="273" r:id="rId27"/>
    <p:sldId id="274" r:id="rId28"/>
    <p:sldId id="295" r:id="rId29"/>
    <p:sldId id="276" r:id="rId30"/>
    <p:sldId id="277" r:id="rId31"/>
    <p:sldId id="279" r:id="rId32"/>
    <p:sldId id="289" r:id="rId33"/>
    <p:sldId id="290" r:id="rId34"/>
    <p:sldId id="291" r:id="rId35"/>
    <p:sldId id="292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47552E-6315-415F-A043-A706A64E9FC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81"/>
            <p14:sldId id="285"/>
            <p14:sldId id="294"/>
            <p14:sldId id="268"/>
            <p14:sldId id="282"/>
            <p14:sldId id="269"/>
            <p14:sldId id="283"/>
            <p14:sldId id="284"/>
            <p14:sldId id="270"/>
            <p14:sldId id="271"/>
            <p14:sldId id="286"/>
            <p14:sldId id="287"/>
            <p14:sldId id="288"/>
            <p14:sldId id="273"/>
            <p14:sldId id="274"/>
            <p14:sldId id="295"/>
            <p14:sldId id="276"/>
            <p14:sldId id="277"/>
            <p14:sldId id="279"/>
            <p14:sldId id="289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62" autoAdjust="0"/>
  </p:normalViewPr>
  <p:slideViewPr>
    <p:cSldViewPr>
      <p:cViewPr varScale="1">
        <p:scale>
          <a:sx n="62" d="100"/>
          <a:sy n="62" d="100"/>
        </p:scale>
        <p:origin x="1596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9AF9E2-8572-4B04-8ECE-14E6161F1A6B}" type="doc">
      <dgm:prSet loTypeId="urn:microsoft.com/office/officeart/2005/8/layout/radial3" loCatId="cycle" qsTypeId="urn:microsoft.com/office/officeart/2005/8/quickstyle/3d3" qsCatId="3D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D4B49B97-4FF8-45A1-805B-EFDE2209C6F7}">
      <dgm:prSet phldrT="[Text]"/>
      <dgm:spPr/>
      <dgm:t>
        <a:bodyPr/>
        <a:lstStyle/>
        <a:p>
          <a:r>
            <a:rPr lang="en-US" dirty="0"/>
            <a:t>Status Flags</a:t>
          </a:r>
        </a:p>
      </dgm:t>
    </dgm:pt>
    <dgm:pt modelId="{FBE6998D-CE45-4520-A518-25DEC2BE14F6}" type="parTrans" cxnId="{73A5A67C-E135-4B69-BC60-E84B5B8768A6}">
      <dgm:prSet/>
      <dgm:spPr/>
      <dgm:t>
        <a:bodyPr/>
        <a:lstStyle/>
        <a:p>
          <a:endParaRPr lang="en-US"/>
        </a:p>
      </dgm:t>
    </dgm:pt>
    <dgm:pt modelId="{FE6D157A-D8E1-4CCC-8172-E9B50EEFE525}" type="sibTrans" cxnId="{73A5A67C-E135-4B69-BC60-E84B5B8768A6}">
      <dgm:prSet/>
      <dgm:spPr/>
      <dgm:t>
        <a:bodyPr/>
        <a:lstStyle/>
        <a:p>
          <a:endParaRPr lang="en-US"/>
        </a:p>
      </dgm:t>
    </dgm:pt>
    <dgm:pt modelId="{9AB5762A-9002-4CAE-950D-CFF6AC6F0350}">
      <dgm:prSet phldrT="[Text]"/>
      <dgm:spPr/>
      <dgm:t>
        <a:bodyPr/>
        <a:lstStyle/>
        <a:p>
          <a:r>
            <a:rPr lang="en-US" dirty="0"/>
            <a:t>Zero</a:t>
          </a:r>
        </a:p>
      </dgm:t>
    </dgm:pt>
    <dgm:pt modelId="{D9E92154-5357-48BF-9F3E-063C0BD9FBC0}" type="parTrans" cxnId="{0E226F7A-1CD9-4134-B910-4F69ED4E8FF1}">
      <dgm:prSet/>
      <dgm:spPr/>
      <dgm:t>
        <a:bodyPr/>
        <a:lstStyle/>
        <a:p>
          <a:endParaRPr lang="en-US"/>
        </a:p>
      </dgm:t>
    </dgm:pt>
    <dgm:pt modelId="{F89AD1D3-1950-43C7-811A-45285B0C2B7D}" type="sibTrans" cxnId="{0E226F7A-1CD9-4134-B910-4F69ED4E8FF1}">
      <dgm:prSet/>
      <dgm:spPr/>
      <dgm:t>
        <a:bodyPr/>
        <a:lstStyle/>
        <a:p>
          <a:endParaRPr lang="en-US"/>
        </a:p>
      </dgm:t>
    </dgm:pt>
    <dgm:pt modelId="{6752C129-73EA-4770-93DD-26070D89E7CF}">
      <dgm:prSet phldrT="[Text]"/>
      <dgm:spPr/>
      <dgm:t>
        <a:bodyPr/>
        <a:lstStyle/>
        <a:p>
          <a:r>
            <a:rPr lang="en-US" dirty="0"/>
            <a:t>Sign</a:t>
          </a:r>
        </a:p>
      </dgm:t>
    </dgm:pt>
    <dgm:pt modelId="{389638BC-6BB8-4DAF-BB84-7B3043342F01}" type="parTrans" cxnId="{878B9E7E-E62E-4D5E-A578-2E6E22E28D88}">
      <dgm:prSet/>
      <dgm:spPr/>
      <dgm:t>
        <a:bodyPr/>
        <a:lstStyle/>
        <a:p>
          <a:endParaRPr lang="en-US"/>
        </a:p>
      </dgm:t>
    </dgm:pt>
    <dgm:pt modelId="{2D6CBB87-A5D3-41EE-9939-F1FA0D7E615A}" type="sibTrans" cxnId="{878B9E7E-E62E-4D5E-A578-2E6E22E28D88}">
      <dgm:prSet/>
      <dgm:spPr/>
      <dgm:t>
        <a:bodyPr/>
        <a:lstStyle/>
        <a:p>
          <a:endParaRPr lang="en-US"/>
        </a:p>
      </dgm:t>
    </dgm:pt>
    <dgm:pt modelId="{C75E48C1-11E0-423F-9F6E-BB439E852C69}">
      <dgm:prSet phldrT="[Text]"/>
      <dgm:spPr/>
      <dgm:t>
        <a:bodyPr/>
        <a:lstStyle/>
        <a:p>
          <a:r>
            <a:rPr lang="en-US" dirty="0"/>
            <a:t>Carry</a:t>
          </a:r>
        </a:p>
      </dgm:t>
    </dgm:pt>
    <dgm:pt modelId="{A6CDF5AA-498A-42F7-9C70-E742F204DD99}" type="parTrans" cxnId="{C7659792-177A-4E92-BDD1-85F04A11150C}">
      <dgm:prSet/>
      <dgm:spPr/>
      <dgm:t>
        <a:bodyPr/>
        <a:lstStyle/>
        <a:p>
          <a:endParaRPr lang="en-US"/>
        </a:p>
      </dgm:t>
    </dgm:pt>
    <dgm:pt modelId="{744378EF-3A5E-45DB-A9C8-DE655661D44E}" type="sibTrans" cxnId="{C7659792-177A-4E92-BDD1-85F04A11150C}">
      <dgm:prSet/>
      <dgm:spPr/>
      <dgm:t>
        <a:bodyPr/>
        <a:lstStyle/>
        <a:p>
          <a:endParaRPr lang="en-US"/>
        </a:p>
      </dgm:t>
    </dgm:pt>
    <dgm:pt modelId="{DB1502C6-F818-4138-9EA3-D0AFD0080DFD}">
      <dgm:prSet phldrT="[Text]"/>
      <dgm:spPr/>
      <dgm:t>
        <a:bodyPr/>
        <a:lstStyle/>
        <a:p>
          <a:r>
            <a:rPr lang="en-US" dirty="0"/>
            <a:t>Auxiliary Carry</a:t>
          </a:r>
        </a:p>
      </dgm:t>
    </dgm:pt>
    <dgm:pt modelId="{3381AAD5-E6F3-4F54-B478-14C78E4FC433}" type="parTrans" cxnId="{99F1C487-178E-4F3D-A25F-9AD44E0948F9}">
      <dgm:prSet/>
      <dgm:spPr/>
      <dgm:t>
        <a:bodyPr/>
        <a:lstStyle/>
        <a:p>
          <a:endParaRPr lang="en-US"/>
        </a:p>
      </dgm:t>
    </dgm:pt>
    <dgm:pt modelId="{954C239C-1553-42F2-805B-EA4472534554}" type="sibTrans" cxnId="{99F1C487-178E-4F3D-A25F-9AD44E0948F9}">
      <dgm:prSet/>
      <dgm:spPr/>
      <dgm:t>
        <a:bodyPr/>
        <a:lstStyle/>
        <a:p>
          <a:endParaRPr lang="en-US"/>
        </a:p>
      </dgm:t>
    </dgm:pt>
    <dgm:pt modelId="{5D679ECC-A50C-4C23-9C12-1997B8982F48}">
      <dgm:prSet phldrT="[Text]"/>
      <dgm:spPr/>
      <dgm:t>
        <a:bodyPr/>
        <a:lstStyle/>
        <a:p>
          <a:r>
            <a:rPr lang="en-US" dirty="0"/>
            <a:t>Overflow</a:t>
          </a:r>
        </a:p>
      </dgm:t>
    </dgm:pt>
    <dgm:pt modelId="{A91B7825-83F8-44FB-9807-FB1F326A7743}" type="parTrans" cxnId="{7F5C45E8-E617-43DA-8E1A-AEE6091B056E}">
      <dgm:prSet/>
      <dgm:spPr/>
      <dgm:t>
        <a:bodyPr/>
        <a:lstStyle/>
        <a:p>
          <a:endParaRPr lang="en-US"/>
        </a:p>
      </dgm:t>
    </dgm:pt>
    <dgm:pt modelId="{D3FAFD3A-3776-41F6-992E-10F723FCB7BF}" type="sibTrans" cxnId="{7F5C45E8-E617-43DA-8E1A-AEE6091B056E}">
      <dgm:prSet/>
      <dgm:spPr/>
      <dgm:t>
        <a:bodyPr/>
        <a:lstStyle/>
        <a:p>
          <a:endParaRPr lang="en-US"/>
        </a:p>
      </dgm:t>
    </dgm:pt>
    <dgm:pt modelId="{C57D5F95-5114-48ED-885F-133815B2C4F7}">
      <dgm:prSet phldrT="[Text]"/>
      <dgm:spPr/>
      <dgm:t>
        <a:bodyPr/>
        <a:lstStyle/>
        <a:p>
          <a:r>
            <a:rPr lang="en-US" dirty="0"/>
            <a:t>Parity </a:t>
          </a:r>
        </a:p>
      </dgm:t>
    </dgm:pt>
    <dgm:pt modelId="{47D914CD-763D-42D7-B670-53607290D46C}" type="parTrans" cxnId="{293F68C4-D668-4C32-A446-284DCDD0DCE2}">
      <dgm:prSet/>
      <dgm:spPr/>
      <dgm:t>
        <a:bodyPr/>
        <a:lstStyle/>
        <a:p>
          <a:endParaRPr lang="en-US"/>
        </a:p>
      </dgm:t>
    </dgm:pt>
    <dgm:pt modelId="{7A240C75-B329-4A82-8EF9-7F46ADEC1805}" type="sibTrans" cxnId="{293F68C4-D668-4C32-A446-284DCDD0DCE2}">
      <dgm:prSet/>
      <dgm:spPr/>
      <dgm:t>
        <a:bodyPr/>
        <a:lstStyle/>
        <a:p>
          <a:endParaRPr lang="en-US"/>
        </a:p>
      </dgm:t>
    </dgm:pt>
    <dgm:pt modelId="{F5CE7AA6-2E9C-4339-BC34-CBFE07B5D48B}">
      <dgm:prSet phldrT="[Text]"/>
      <dgm:spPr/>
      <dgm:t>
        <a:bodyPr/>
        <a:lstStyle/>
        <a:p>
          <a:endParaRPr lang="en-US" dirty="0"/>
        </a:p>
      </dgm:t>
    </dgm:pt>
    <dgm:pt modelId="{10ABAF4F-2398-4038-A3B6-F6E14BFBDD61}" type="parTrans" cxnId="{3B6622D7-E699-428C-A07A-C246F92432F8}">
      <dgm:prSet/>
      <dgm:spPr/>
      <dgm:t>
        <a:bodyPr/>
        <a:lstStyle/>
        <a:p>
          <a:endParaRPr lang="en-US"/>
        </a:p>
      </dgm:t>
    </dgm:pt>
    <dgm:pt modelId="{A9B000AB-61AF-4EE6-AB40-A5C8AE1AC0EF}" type="sibTrans" cxnId="{3B6622D7-E699-428C-A07A-C246F92432F8}">
      <dgm:prSet/>
      <dgm:spPr/>
      <dgm:t>
        <a:bodyPr/>
        <a:lstStyle/>
        <a:p>
          <a:endParaRPr lang="en-US"/>
        </a:p>
      </dgm:t>
    </dgm:pt>
    <dgm:pt modelId="{773186B7-CB6D-408F-89B9-B2C8AD1F66EF}" type="pres">
      <dgm:prSet presAssocID="{B59AF9E2-8572-4B04-8ECE-14E6161F1A6B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11875A-BC7C-47E0-8DC8-1670321159B4}" type="pres">
      <dgm:prSet presAssocID="{B59AF9E2-8572-4B04-8ECE-14E6161F1A6B}" presName="radial" presStyleCnt="0">
        <dgm:presLayoutVars>
          <dgm:animLvl val="ctr"/>
        </dgm:presLayoutVars>
      </dgm:prSet>
      <dgm:spPr/>
    </dgm:pt>
    <dgm:pt modelId="{BBED25E5-D78F-4445-B803-35765C071C37}" type="pres">
      <dgm:prSet presAssocID="{D4B49B97-4FF8-45A1-805B-EFDE2209C6F7}" presName="centerShape" presStyleLbl="vennNode1" presStyleIdx="0" presStyleCnt="7"/>
      <dgm:spPr/>
      <dgm:t>
        <a:bodyPr/>
        <a:lstStyle/>
        <a:p>
          <a:endParaRPr lang="en-US"/>
        </a:p>
      </dgm:t>
    </dgm:pt>
    <dgm:pt modelId="{A6C483F0-FA04-4977-9E09-D88E59FE355C}" type="pres">
      <dgm:prSet presAssocID="{9AB5762A-9002-4CAE-950D-CFF6AC6F0350}" presName="node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6C97F9-D261-4EA9-805E-014F432FF606}" type="pres">
      <dgm:prSet presAssocID="{6752C129-73EA-4770-93DD-26070D89E7CF}" presName="node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C66BC-B266-46A3-97B9-EF223D2D0D01}" type="pres">
      <dgm:prSet presAssocID="{C75E48C1-11E0-423F-9F6E-BB439E852C69}" presName="node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6941F-FF93-4EE7-A941-C812661AE4C5}" type="pres">
      <dgm:prSet presAssocID="{DB1502C6-F818-4138-9EA3-D0AFD0080DFD}" presName="node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D75AB-3007-4D8B-9FC9-09101D9695F0}" type="pres">
      <dgm:prSet presAssocID="{5D679ECC-A50C-4C23-9C12-1997B8982F48}" presName="node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1F257-4A01-47CA-86F5-A08C20AEEB32}" type="pres">
      <dgm:prSet presAssocID="{C57D5F95-5114-48ED-885F-133815B2C4F7}" presName="node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D8E1E5-E217-402E-85C6-03A124EB4824}" type="presOf" srcId="{C75E48C1-11E0-423F-9F6E-BB439E852C69}" destId="{782C66BC-B266-46A3-97B9-EF223D2D0D01}" srcOrd="0" destOrd="0" presId="urn:microsoft.com/office/officeart/2005/8/layout/radial3"/>
    <dgm:cxn modelId="{4E224398-76FC-413A-8BDB-FE9B5E5E9E40}" type="presOf" srcId="{C57D5F95-5114-48ED-885F-133815B2C4F7}" destId="{4611F257-4A01-47CA-86F5-A08C20AEEB32}" srcOrd="0" destOrd="0" presId="urn:microsoft.com/office/officeart/2005/8/layout/radial3"/>
    <dgm:cxn modelId="{7F5C45E8-E617-43DA-8E1A-AEE6091B056E}" srcId="{D4B49B97-4FF8-45A1-805B-EFDE2209C6F7}" destId="{5D679ECC-A50C-4C23-9C12-1997B8982F48}" srcOrd="4" destOrd="0" parTransId="{A91B7825-83F8-44FB-9807-FB1F326A7743}" sibTransId="{D3FAFD3A-3776-41F6-992E-10F723FCB7BF}"/>
    <dgm:cxn modelId="{73A5A67C-E135-4B69-BC60-E84B5B8768A6}" srcId="{B59AF9E2-8572-4B04-8ECE-14E6161F1A6B}" destId="{D4B49B97-4FF8-45A1-805B-EFDE2209C6F7}" srcOrd="0" destOrd="0" parTransId="{FBE6998D-CE45-4520-A518-25DEC2BE14F6}" sibTransId="{FE6D157A-D8E1-4CCC-8172-E9B50EEFE525}"/>
    <dgm:cxn modelId="{3AEA70E9-4097-4207-A886-3D02DE7360CE}" type="presOf" srcId="{B59AF9E2-8572-4B04-8ECE-14E6161F1A6B}" destId="{773186B7-CB6D-408F-89B9-B2C8AD1F66EF}" srcOrd="0" destOrd="0" presId="urn:microsoft.com/office/officeart/2005/8/layout/radial3"/>
    <dgm:cxn modelId="{0E226F7A-1CD9-4134-B910-4F69ED4E8FF1}" srcId="{D4B49B97-4FF8-45A1-805B-EFDE2209C6F7}" destId="{9AB5762A-9002-4CAE-950D-CFF6AC6F0350}" srcOrd="0" destOrd="0" parTransId="{D9E92154-5357-48BF-9F3E-063C0BD9FBC0}" sibTransId="{F89AD1D3-1950-43C7-811A-45285B0C2B7D}"/>
    <dgm:cxn modelId="{ABCBB013-2A86-4018-9F71-85C6A4447130}" type="presOf" srcId="{DB1502C6-F818-4138-9EA3-D0AFD0080DFD}" destId="{F446941F-FF93-4EE7-A941-C812661AE4C5}" srcOrd="0" destOrd="0" presId="urn:microsoft.com/office/officeart/2005/8/layout/radial3"/>
    <dgm:cxn modelId="{878B9E7E-E62E-4D5E-A578-2E6E22E28D88}" srcId="{D4B49B97-4FF8-45A1-805B-EFDE2209C6F7}" destId="{6752C129-73EA-4770-93DD-26070D89E7CF}" srcOrd="1" destOrd="0" parTransId="{389638BC-6BB8-4DAF-BB84-7B3043342F01}" sibTransId="{2D6CBB87-A5D3-41EE-9939-F1FA0D7E615A}"/>
    <dgm:cxn modelId="{DAAF342F-5068-418D-B33D-02FC2F7CF2A6}" type="presOf" srcId="{5D679ECC-A50C-4C23-9C12-1997B8982F48}" destId="{191D75AB-3007-4D8B-9FC9-09101D9695F0}" srcOrd="0" destOrd="0" presId="urn:microsoft.com/office/officeart/2005/8/layout/radial3"/>
    <dgm:cxn modelId="{96806E45-9F79-472D-86B5-2AF1788FEE3A}" type="presOf" srcId="{9AB5762A-9002-4CAE-950D-CFF6AC6F0350}" destId="{A6C483F0-FA04-4977-9E09-D88E59FE355C}" srcOrd="0" destOrd="0" presId="urn:microsoft.com/office/officeart/2005/8/layout/radial3"/>
    <dgm:cxn modelId="{7E79AAC7-1052-4616-B46E-A7CA45F16E82}" type="presOf" srcId="{6752C129-73EA-4770-93DD-26070D89E7CF}" destId="{0A6C97F9-D261-4EA9-805E-014F432FF606}" srcOrd="0" destOrd="0" presId="urn:microsoft.com/office/officeart/2005/8/layout/radial3"/>
    <dgm:cxn modelId="{C7659792-177A-4E92-BDD1-85F04A11150C}" srcId="{D4B49B97-4FF8-45A1-805B-EFDE2209C6F7}" destId="{C75E48C1-11E0-423F-9F6E-BB439E852C69}" srcOrd="2" destOrd="0" parTransId="{A6CDF5AA-498A-42F7-9C70-E742F204DD99}" sibTransId="{744378EF-3A5E-45DB-A9C8-DE655661D44E}"/>
    <dgm:cxn modelId="{8106B8F8-FA04-4553-80FE-4B36931FA1A8}" type="presOf" srcId="{D4B49B97-4FF8-45A1-805B-EFDE2209C6F7}" destId="{BBED25E5-D78F-4445-B803-35765C071C37}" srcOrd="0" destOrd="0" presId="urn:microsoft.com/office/officeart/2005/8/layout/radial3"/>
    <dgm:cxn modelId="{3B6622D7-E699-428C-A07A-C246F92432F8}" srcId="{B59AF9E2-8572-4B04-8ECE-14E6161F1A6B}" destId="{F5CE7AA6-2E9C-4339-BC34-CBFE07B5D48B}" srcOrd="1" destOrd="0" parTransId="{10ABAF4F-2398-4038-A3B6-F6E14BFBDD61}" sibTransId="{A9B000AB-61AF-4EE6-AB40-A5C8AE1AC0EF}"/>
    <dgm:cxn modelId="{293F68C4-D668-4C32-A446-284DCDD0DCE2}" srcId="{D4B49B97-4FF8-45A1-805B-EFDE2209C6F7}" destId="{C57D5F95-5114-48ED-885F-133815B2C4F7}" srcOrd="5" destOrd="0" parTransId="{47D914CD-763D-42D7-B670-53607290D46C}" sibTransId="{7A240C75-B329-4A82-8EF9-7F46ADEC1805}"/>
    <dgm:cxn modelId="{99F1C487-178E-4F3D-A25F-9AD44E0948F9}" srcId="{D4B49B97-4FF8-45A1-805B-EFDE2209C6F7}" destId="{DB1502C6-F818-4138-9EA3-D0AFD0080DFD}" srcOrd="3" destOrd="0" parTransId="{3381AAD5-E6F3-4F54-B478-14C78E4FC433}" sibTransId="{954C239C-1553-42F2-805B-EA4472534554}"/>
    <dgm:cxn modelId="{4DE81CF0-A7C0-4A7E-8743-4186B56CFCC2}" type="presParOf" srcId="{773186B7-CB6D-408F-89B9-B2C8AD1F66EF}" destId="{E711875A-BC7C-47E0-8DC8-1670321159B4}" srcOrd="0" destOrd="0" presId="urn:microsoft.com/office/officeart/2005/8/layout/radial3"/>
    <dgm:cxn modelId="{639F9182-54B6-4F84-832F-9A992286877F}" type="presParOf" srcId="{E711875A-BC7C-47E0-8DC8-1670321159B4}" destId="{BBED25E5-D78F-4445-B803-35765C071C37}" srcOrd="0" destOrd="0" presId="urn:microsoft.com/office/officeart/2005/8/layout/radial3"/>
    <dgm:cxn modelId="{477046DE-FCCD-4695-B145-B823878AF3B6}" type="presParOf" srcId="{E711875A-BC7C-47E0-8DC8-1670321159B4}" destId="{A6C483F0-FA04-4977-9E09-D88E59FE355C}" srcOrd="1" destOrd="0" presId="urn:microsoft.com/office/officeart/2005/8/layout/radial3"/>
    <dgm:cxn modelId="{49A2F3B7-7FE7-4B51-94D4-18EBF806139B}" type="presParOf" srcId="{E711875A-BC7C-47E0-8DC8-1670321159B4}" destId="{0A6C97F9-D261-4EA9-805E-014F432FF606}" srcOrd="2" destOrd="0" presId="urn:microsoft.com/office/officeart/2005/8/layout/radial3"/>
    <dgm:cxn modelId="{9DA4CBF5-B16F-499C-8543-8BCEB2E3BD8D}" type="presParOf" srcId="{E711875A-BC7C-47E0-8DC8-1670321159B4}" destId="{782C66BC-B266-46A3-97B9-EF223D2D0D01}" srcOrd="3" destOrd="0" presId="urn:microsoft.com/office/officeart/2005/8/layout/radial3"/>
    <dgm:cxn modelId="{2978359F-6BF9-4B05-BC3B-4C74F186DE2B}" type="presParOf" srcId="{E711875A-BC7C-47E0-8DC8-1670321159B4}" destId="{F446941F-FF93-4EE7-A941-C812661AE4C5}" srcOrd="4" destOrd="0" presId="urn:microsoft.com/office/officeart/2005/8/layout/radial3"/>
    <dgm:cxn modelId="{3F20AC34-1E97-436E-B592-CBE9370EBBC2}" type="presParOf" srcId="{E711875A-BC7C-47E0-8DC8-1670321159B4}" destId="{191D75AB-3007-4D8B-9FC9-09101D9695F0}" srcOrd="5" destOrd="0" presId="urn:microsoft.com/office/officeart/2005/8/layout/radial3"/>
    <dgm:cxn modelId="{EFAEFD9A-18FE-457B-B9EC-C4AB6BD4DFDC}" type="presParOf" srcId="{E711875A-BC7C-47E0-8DC8-1670321159B4}" destId="{4611F257-4A01-47CA-86F5-A08C20AEEB32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D25E5-D78F-4445-B803-35765C071C37}">
      <dsp:nvSpPr>
        <dsp:cNvPr id="0" name=""/>
        <dsp:cNvSpPr/>
      </dsp:nvSpPr>
      <dsp:spPr>
        <a:xfrm>
          <a:off x="2462212" y="1357312"/>
          <a:ext cx="3381374" cy="3381374"/>
        </a:xfrm>
        <a:prstGeom prst="ellipse">
          <a:avLst/>
        </a:prstGeom>
        <a:solidFill>
          <a:schemeClr val="accent2">
            <a:shade val="80000"/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/>
            <a:t>Status Flags</a:t>
          </a:r>
        </a:p>
      </dsp:txBody>
      <dsp:txXfrm>
        <a:off x="2957403" y="1852503"/>
        <a:ext cx="2390992" cy="2390992"/>
      </dsp:txXfrm>
    </dsp:sp>
    <dsp:sp modelId="{A6C483F0-FA04-4977-9E09-D88E59FE355C}">
      <dsp:nvSpPr>
        <dsp:cNvPr id="0" name=""/>
        <dsp:cNvSpPr/>
      </dsp:nvSpPr>
      <dsp:spPr>
        <a:xfrm>
          <a:off x="3307556" y="603"/>
          <a:ext cx="1690687" cy="1690687"/>
        </a:xfrm>
        <a:prstGeom prst="ellipse">
          <a:avLst/>
        </a:prstGeom>
        <a:solidFill>
          <a:schemeClr val="accent2">
            <a:shade val="80000"/>
            <a:alpha val="50000"/>
            <a:hueOff val="-22"/>
            <a:satOff val="-187"/>
            <a:lumOff val="726"/>
            <a:alphaOff val="-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Zero</a:t>
          </a:r>
        </a:p>
      </dsp:txBody>
      <dsp:txXfrm>
        <a:off x="3555151" y="248198"/>
        <a:ext cx="1195497" cy="1195497"/>
      </dsp:txXfrm>
    </dsp:sp>
    <dsp:sp modelId="{0A6C97F9-D261-4EA9-805E-014F432FF606}">
      <dsp:nvSpPr>
        <dsp:cNvPr id="0" name=""/>
        <dsp:cNvSpPr/>
      </dsp:nvSpPr>
      <dsp:spPr>
        <a:xfrm>
          <a:off x="5214589" y="1101629"/>
          <a:ext cx="1690687" cy="1690687"/>
        </a:xfrm>
        <a:prstGeom prst="ellipse">
          <a:avLst/>
        </a:prstGeom>
        <a:solidFill>
          <a:schemeClr val="accent2">
            <a:shade val="80000"/>
            <a:alpha val="50000"/>
            <a:hueOff val="-44"/>
            <a:satOff val="-375"/>
            <a:lumOff val="1452"/>
            <a:alphaOff val="-1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Sign</a:t>
          </a:r>
        </a:p>
      </dsp:txBody>
      <dsp:txXfrm>
        <a:off x="5462184" y="1349224"/>
        <a:ext cx="1195497" cy="1195497"/>
      </dsp:txXfrm>
    </dsp:sp>
    <dsp:sp modelId="{782C66BC-B266-46A3-97B9-EF223D2D0D01}">
      <dsp:nvSpPr>
        <dsp:cNvPr id="0" name=""/>
        <dsp:cNvSpPr/>
      </dsp:nvSpPr>
      <dsp:spPr>
        <a:xfrm>
          <a:off x="5214589" y="3303682"/>
          <a:ext cx="1690687" cy="1690687"/>
        </a:xfrm>
        <a:prstGeom prst="ellipse">
          <a:avLst/>
        </a:prstGeom>
        <a:solidFill>
          <a:schemeClr val="accent2">
            <a:shade val="80000"/>
            <a:alpha val="50000"/>
            <a:hueOff val="-66"/>
            <a:satOff val="-562"/>
            <a:lumOff val="2178"/>
            <a:alphaOff val="-1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Carry</a:t>
          </a:r>
        </a:p>
      </dsp:txBody>
      <dsp:txXfrm>
        <a:off x="5462184" y="3551277"/>
        <a:ext cx="1195497" cy="1195497"/>
      </dsp:txXfrm>
    </dsp:sp>
    <dsp:sp modelId="{F446941F-FF93-4EE7-A941-C812661AE4C5}">
      <dsp:nvSpPr>
        <dsp:cNvPr id="0" name=""/>
        <dsp:cNvSpPr/>
      </dsp:nvSpPr>
      <dsp:spPr>
        <a:xfrm>
          <a:off x="3307556" y="4404708"/>
          <a:ext cx="1690687" cy="1690687"/>
        </a:xfrm>
        <a:prstGeom prst="ellipse">
          <a:avLst/>
        </a:prstGeom>
        <a:solidFill>
          <a:schemeClr val="accent2">
            <a:shade val="80000"/>
            <a:alpha val="50000"/>
            <a:hueOff val="-88"/>
            <a:satOff val="-749"/>
            <a:lumOff val="2903"/>
            <a:alphaOff val="-2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Auxiliary Carry</a:t>
          </a:r>
        </a:p>
      </dsp:txBody>
      <dsp:txXfrm>
        <a:off x="3555151" y="4652303"/>
        <a:ext cx="1195497" cy="1195497"/>
      </dsp:txXfrm>
    </dsp:sp>
    <dsp:sp modelId="{191D75AB-3007-4D8B-9FC9-09101D9695F0}">
      <dsp:nvSpPr>
        <dsp:cNvPr id="0" name=""/>
        <dsp:cNvSpPr/>
      </dsp:nvSpPr>
      <dsp:spPr>
        <a:xfrm>
          <a:off x="1400522" y="3303682"/>
          <a:ext cx="1690687" cy="1690687"/>
        </a:xfrm>
        <a:prstGeom prst="ellipse">
          <a:avLst/>
        </a:prstGeom>
        <a:solidFill>
          <a:schemeClr val="accent2">
            <a:shade val="80000"/>
            <a:alpha val="50000"/>
            <a:hueOff val="-110"/>
            <a:satOff val="-937"/>
            <a:lumOff val="3629"/>
            <a:alphaOff val="-2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Overflow</a:t>
          </a:r>
        </a:p>
      </dsp:txBody>
      <dsp:txXfrm>
        <a:off x="1648117" y="3551277"/>
        <a:ext cx="1195497" cy="1195497"/>
      </dsp:txXfrm>
    </dsp:sp>
    <dsp:sp modelId="{4611F257-4A01-47CA-86F5-A08C20AEEB32}">
      <dsp:nvSpPr>
        <dsp:cNvPr id="0" name=""/>
        <dsp:cNvSpPr/>
      </dsp:nvSpPr>
      <dsp:spPr>
        <a:xfrm>
          <a:off x="1400522" y="1101629"/>
          <a:ext cx="1690687" cy="1690687"/>
        </a:xfrm>
        <a:prstGeom prst="ellipse">
          <a:avLst/>
        </a:prstGeom>
        <a:solidFill>
          <a:schemeClr val="accent2">
            <a:shade val="80000"/>
            <a:alpha val="50000"/>
            <a:hueOff val="-132"/>
            <a:satOff val="-1124"/>
            <a:lumOff val="4355"/>
            <a:alphaOff val="-3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Parity </a:t>
          </a:r>
        </a:p>
      </dsp:txBody>
      <dsp:txXfrm>
        <a:off x="1648117" y="1349224"/>
        <a:ext cx="1195497" cy="1195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02BB8-8264-4B5C-A464-822492C837FE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60C9C-36EC-4958-B52F-87AE52A02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7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dx, WORD PTR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myBytes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al, BYTE PTR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myWords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+ 1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eax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DWORD PTR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myBytes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60C9C-36EC-4958-B52F-87AE52A02F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02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board, take</a:t>
            </a:r>
            <a:r>
              <a:rPr lang="en-US" baseline="0" dirty="0" smtClean="0"/>
              <a:t> care of push direction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After statement “1”:</a:t>
            </a:r>
          </a:p>
          <a:p>
            <a:endParaRPr lang="en-US" dirty="0" smtClean="0"/>
          </a:p>
          <a:p>
            <a:r>
              <a:rPr lang="en-US" dirty="0" smtClean="0"/>
              <a:t>0000FFC</a:t>
            </a:r>
            <a:r>
              <a:rPr lang="en-US" baseline="0" dirty="0" smtClean="0"/>
              <a:t> 	</a:t>
            </a:r>
            <a:r>
              <a:rPr lang="en-US" baseline="0" dirty="0" smtClean="0">
                <a:sym typeface="Wingdings" panose="05000000000000000000" pitchFamily="2" charset="2"/>
              </a:rPr>
              <a:t> Top of the stack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2. After statement “2”:</a:t>
            </a:r>
          </a:p>
          <a:p>
            <a:endParaRPr lang="en-US" baseline="0" dirty="0" smtClean="0"/>
          </a:p>
          <a:p>
            <a:r>
              <a:rPr lang="en-US" baseline="0" dirty="0" smtClean="0"/>
              <a:t>3            	</a:t>
            </a:r>
            <a:r>
              <a:rPr lang="en-US" baseline="0" dirty="0" smtClean="0">
                <a:sym typeface="Wingdings" panose="05000000000000000000" pitchFamily="2" charset="2"/>
              </a:rPr>
              <a:t> Top of the stack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0000FFC</a:t>
            </a:r>
          </a:p>
          <a:p>
            <a:endParaRPr lang="en-US" baseline="0" dirty="0" smtClean="0"/>
          </a:p>
          <a:p>
            <a:r>
              <a:rPr lang="en-US" baseline="0" dirty="0" smtClean="0"/>
              <a:t>3. After statement “3”: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0000FF0	 Top of the stack</a:t>
            </a:r>
            <a:r>
              <a:rPr lang="en-US" baseline="0" dirty="0" smtClean="0"/>
              <a:t> </a:t>
            </a:r>
          </a:p>
          <a:p>
            <a:pPr marL="0" indent="0">
              <a:buNone/>
            </a:pPr>
            <a:r>
              <a:rPr lang="en-US" baseline="0" dirty="0" smtClean="0"/>
              <a:t>3</a:t>
            </a:r>
          </a:p>
          <a:p>
            <a:r>
              <a:rPr lang="en-US" baseline="0" dirty="0" smtClean="0"/>
              <a:t>0000FFC</a:t>
            </a:r>
          </a:p>
          <a:p>
            <a:endParaRPr lang="en-US" baseline="0" dirty="0" smtClean="0"/>
          </a:p>
          <a:p>
            <a:r>
              <a:rPr lang="en-US" baseline="0" dirty="0" smtClean="0"/>
              <a:t>4. After statement “4”: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3            	</a:t>
            </a:r>
            <a:r>
              <a:rPr lang="en-US" baseline="0" dirty="0" smtClean="0">
                <a:sym typeface="Wingdings" panose="05000000000000000000" pitchFamily="2" charset="2"/>
              </a:rPr>
              <a:t> Top of the stack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0000FFC</a:t>
            </a:r>
          </a:p>
          <a:p>
            <a:endParaRPr lang="en-US" baseline="0" dirty="0" smtClean="0"/>
          </a:p>
          <a:p>
            <a:r>
              <a:rPr lang="en-US" baseline="0" dirty="0" smtClean="0"/>
              <a:t>5. After statement “5”: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0000FFC  	</a:t>
            </a:r>
            <a:r>
              <a:rPr lang="en-US" baseline="0" dirty="0" smtClean="0">
                <a:sym typeface="Wingdings" panose="05000000000000000000" pitchFamily="2" charset="2"/>
              </a:rPr>
              <a:t> Top of the stack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6. After statement “6”: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>
                <a:sym typeface="Wingdings" panose="05000000000000000000" pitchFamily="2" charset="2"/>
              </a:rPr>
              <a:t>	 Top of the stack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60C9C-36EC-4958-B52F-87AE52A02F7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7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 ESP, 4</a:t>
            </a:r>
          </a:p>
          <a:p>
            <a:r>
              <a:rPr lang="en-US" dirty="0" smtClean="0"/>
              <a:t>MOV [ESP], EAX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60C9C-36EC-4958-B52F-87AE52A02F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89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60C9C-36EC-4958-B52F-87AE52A02F7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48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</a:p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60C9C-36EC-4958-B52F-87AE52A02F7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5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No (8109h is negative and 26h is positive).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Yes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Yes (the unsigned representation of 42 is compared to 26)\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60C9C-36EC-4958-B52F-87AE52A02F7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94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 Code: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al,11111100b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jz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L3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jmp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60C9C-36EC-4958-B52F-87AE52A02F7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59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Code example: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ebx,ecx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ebx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ecx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L1 ; no: try condition after OR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ebx,edx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 yes: is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ebx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edx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L1 ; no: try condition after OR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jmp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L2 ; yes: set X to 1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;-----------------OR(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edx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eax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------------------------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L1: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edx,eax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edx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eax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L3 ; no: set X to 2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L2: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X,1 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yes:set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to 1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jmp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next ; and quit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L3: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X,2 ; set X to 2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60C9C-36EC-4958-B52F-87AE52A02F7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21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 ESI, Index</a:t>
            </a:r>
          </a:p>
          <a:p>
            <a:r>
              <a:rPr lang="en-US" dirty="0" smtClean="0"/>
              <a:t>MOV EAX, 0 ;rest Accumulator </a:t>
            </a:r>
          </a:p>
          <a:p>
            <a:r>
              <a:rPr lang="en-US" dirty="0" smtClean="0"/>
              <a:t>MOV EBX, sample</a:t>
            </a:r>
          </a:p>
          <a:p>
            <a:r>
              <a:rPr lang="en-US" dirty="0" err="1" smtClean="0"/>
              <a:t>beginWhile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	CMP  ESI, </a:t>
            </a:r>
            <a:r>
              <a:rPr lang="en-US" dirty="0" err="1" smtClean="0"/>
              <a:t>ArraySize</a:t>
            </a:r>
            <a:r>
              <a:rPr lang="en-US" dirty="0" smtClean="0"/>
              <a:t>	; while condition </a:t>
            </a:r>
          </a:p>
          <a:p>
            <a:r>
              <a:rPr lang="en-US" dirty="0" smtClean="0"/>
              <a:t>	JNB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endWhile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	CMP array[ESI], EBX 	;If condition</a:t>
            </a:r>
          </a:p>
          <a:p>
            <a:r>
              <a:rPr lang="en-US" baseline="0" dirty="0" smtClean="0"/>
              <a:t>	JNA </a:t>
            </a:r>
            <a:r>
              <a:rPr lang="en-US" baseline="0" dirty="0" err="1" smtClean="0"/>
              <a:t>continueLoop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	ADD EAX, array[ESI]	;if body</a:t>
            </a:r>
          </a:p>
          <a:p>
            <a:r>
              <a:rPr lang="en-US" baseline="0" dirty="0" err="1" smtClean="0"/>
              <a:t>continueLoop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	ADD ESI, 4</a:t>
            </a:r>
          </a:p>
          <a:p>
            <a:endParaRPr lang="en-US" baseline="0" dirty="0" smtClean="0"/>
          </a:p>
          <a:p>
            <a:r>
              <a:rPr lang="en-US" baseline="0" dirty="0" smtClean="0"/>
              <a:t>JMP </a:t>
            </a:r>
            <a:r>
              <a:rPr lang="en-US" baseline="0" dirty="0" err="1" smtClean="0"/>
              <a:t>beginWhile</a:t>
            </a:r>
            <a:endParaRPr lang="en-US" baseline="0" dirty="0" smtClean="0"/>
          </a:p>
          <a:p>
            <a:r>
              <a:rPr lang="en-US" baseline="0" dirty="0" err="1" smtClean="0"/>
              <a:t>endWhile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	MOV sum, EAX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60C9C-36EC-4958-B52F-87AE52A02F7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06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60C9C-36EC-4958-B52F-87AE52A02F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66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60C9C-36EC-4958-B52F-87AE52A02F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0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60C9C-36EC-4958-B52F-87AE52A02F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08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60C9C-36EC-4958-B52F-87AE52A02F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98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Write down the following flag values: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 CF1, SF 0, ZF 1, OF 0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(b) CF 0, SF 1, ZF 0, OF 1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(c) CF 0, SF 1, ZF 0, OF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60C9C-36EC-4958-B52F-87AE52A02F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65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</a:p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60C9C-36EC-4958-B52F-87AE52A02F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0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60C9C-36EC-4958-B52F-87AE52A02F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58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*We can review the idea behind the top-down design</a:t>
            </a:r>
            <a:r>
              <a:rPr lang="en-US" baseline="0" dirty="0" smtClean="0"/>
              <a:t> quickly </a:t>
            </a:r>
          </a:p>
          <a:p>
            <a:r>
              <a:rPr lang="en-US" baseline="0" dirty="0" smtClean="0"/>
              <a:t>*Stack operations (PUSH/PUSHFD/PUSHAD) and their pop version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60C9C-36EC-4958-B52F-87AE52A02F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2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 b="1"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543D-B0FE-496F-AB03-8972EE5BC9F1}" type="datetime1">
              <a:rPr lang="en-US" smtClean="0"/>
              <a:t>24-Nov-17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12C0FD-09BB-4DBC-8F36-60BF5E09E3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5814-D390-4B7D-B9F2-0044E11B2E03}" type="datetime1">
              <a:rPr lang="en-US" smtClean="0"/>
              <a:t>24-Nov-17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C0FD-09BB-4DBC-8F36-60BF5E09E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4331-ACAE-4544-965C-936089F7760E}" type="datetime1">
              <a:rPr lang="en-US" smtClean="0"/>
              <a:t>24-Nov-17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C0FD-09BB-4DBC-8F36-60BF5E09E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035280" cy="1154097"/>
          </a:xfrm>
        </p:spPr>
        <p:txBody>
          <a:bodyPr/>
          <a:lstStyle>
            <a:lvl1pPr>
              <a:defRPr b="1"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01790"/>
            <a:ext cx="8712968" cy="4823554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1" cap="none"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3B52-2599-44BA-AD89-E996F08A3103}" type="datetime1">
              <a:rPr lang="en-US" smtClean="0"/>
              <a:t>24-Nov-17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C0FD-09BB-4DBC-8F36-60BF5E09E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2F6C-0CE7-40E8-B690-AA49353FDD48}" type="datetime1">
              <a:rPr lang="en-US" smtClean="0"/>
              <a:t>24-Nov-17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C0FD-09BB-4DBC-8F36-60BF5E09E3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EE67-8939-4D28-884F-CEA398A77FDF}" type="datetime1">
              <a:rPr lang="en-US" smtClean="0"/>
              <a:t>24-Nov-17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C0FD-09BB-4DBC-8F36-60BF5E09E3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492896"/>
            <a:ext cx="7315200" cy="1154097"/>
          </a:xfrm>
        </p:spPr>
        <p:txBody>
          <a:bodyPr/>
          <a:lstStyle>
            <a:lvl1pPr>
              <a:defRPr b="1"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B56A-DC00-4213-9D01-59FE86FAF8C4}" type="datetime1">
              <a:rPr lang="en-US" smtClean="0"/>
              <a:t>24-Nov-17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C0FD-09BB-4DBC-8F36-60BF5E09E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2859-3587-4908-A0DD-9F03AE091823}" type="datetime1">
              <a:rPr lang="en-US" smtClean="0"/>
              <a:t>24-Nov-17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C0FD-09BB-4DBC-8F36-60BF5E09E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1894-3100-4A12-B0A3-B99EF99B1AB6}" type="datetime1">
              <a:rPr lang="en-US" smtClean="0"/>
              <a:t>24-Nov-17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C0FD-09BB-4DBC-8F36-60BF5E09E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9D6-834C-46BB-A3EB-A54051361ABD}" type="datetime1">
              <a:rPr lang="en-US" smtClean="0"/>
              <a:t>24-Nov-17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C0FD-09BB-4DBC-8F36-60BF5E09E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8F268A7-247D-4CCC-A775-EEA6CDBC840B}" type="datetime1">
              <a:rPr lang="en-US" smtClean="0"/>
              <a:t>24-Nov-17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D12C0FD-09BB-4DBC-8F36-60BF5E09E3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Assembly Language Lab (7)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12C0FD-09BB-4DBC-8F36-60BF5E09E3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Addressing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Base-Index With displacement</a:t>
            </a:r>
          </a:p>
          <a:p>
            <a:endParaRPr lang="en-US" dirty="0" smtClean="0"/>
          </a:p>
          <a:p>
            <a:r>
              <a:rPr lang="en-US" dirty="0" smtClean="0"/>
              <a:t>MOV ESI, OFFSET </a:t>
            </a:r>
            <a:r>
              <a:rPr lang="en-US" dirty="0" err="1" smtClean="0"/>
              <a:t>arr</a:t>
            </a:r>
            <a:endParaRPr lang="en-US" dirty="0" smtClean="0"/>
          </a:p>
          <a:p>
            <a:r>
              <a:rPr lang="en-US" dirty="0" smtClean="0"/>
              <a:t>MOV EDI, 1</a:t>
            </a:r>
          </a:p>
          <a:p>
            <a:r>
              <a:rPr lang="en-US" dirty="0" smtClean="0"/>
              <a:t>MOV EAX, [ESI + EDI + 3]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3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Data-Related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OFFSET Operator</a:t>
            </a:r>
          </a:p>
          <a:p>
            <a:r>
              <a:rPr lang="en-US" dirty="0"/>
              <a:t>PTR Operator</a:t>
            </a:r>
          </a:p>
          <a:p>
            <a:r>
              <a:rPr lang="en-US" dirty="0"/>
              <a:t>TYPE Operator</a:t>
            </a:r>
          </a:p>
          <a:p>
            <a:r>
              <a:rPr lang="en-US" dirty="0"/>
              <a:t>LENGTHOF Operator</a:t>
            </a:r>
          </a:p>
          <a:p>
            <a:r>
              <a:rPr lang="en-US" dirty="0"/>
              <a:t>SIZEOF Operator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endParaRPr lang="en-US" dirty="0"/>
          </a:p>
        </p:txBody>
      </p:sp>
      <p:pic>
        <p:nvPicPr>
          <p:cNvPr id="2050" name="Picture 2" descr="C:\Users\Nora\Desktop\2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40316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Nora\Desktop\3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74487"/>
            <a:ext cx="9144000" cy="154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Consider the following </a:t>
            </a:r>
            <a:r>
              <a:rPr lang="en-CA" dirty="0" smtClean="0"/>
              <a:t>declarations</a:t>
            </a:r>
          </a:p>
          <a:p>
            <a:pPr marL="45720" indent="0">
              <a:buNone/>
            </a:pPr>
            <a:r>
              <a:rPr lang="en-CA" dirty="0" smtClean="0"/>
              <a:t>.data</a:t>
            </a:r>
            <a:endParaRPr lang="en-US" dirty="0"/>
          </a:p>
          <a:p>
            <a:pPr marL="45720" indent="0">
              <a:buNone/>
            </a:pPr>
            <a:r>
              <a:rPr lang="en-CA" dirty="0"/>
              <a:t> list1 DWORD 1020h, 3040h</a:t>
            </a:r>
            <a:endParaRPr lang="en-US" dirty="0"/>
          </a:p>
          <a:p>
            <a:pPr marL="45720" indent="0">
              <a:buNone/>
            </a:pPr>
            <a:r>
              <a:rPr lang="en-CA" dirty="0"/>
              <a:t> list2 WORD 50h, 6070h, </a:t>
            </a:r>
            <a:r>
              <a:rPr lang="en-CA" dirty="0" smtClean="0"/>
              <a:t>80h</a:t>
            </a:r>
          </a:p>
          <a:p>
            <a:pPr marL="45720" indent="0">
              <a:buNone/>
            </a:pPr>
            <a:endParaRPr lang="en-CA" dirty="0"/>
          </a:p>
          <a:p>
            <a:pPr lvl="0"/>
            <a:r>
              <a:rPr lang="en-CA" dirty="0" smtClean="0"/>
              <a:t>The </a:t>
            </a:r>
            <a:r>
              <a:rPr lang="en-CA" dirty="0"/>
              <a:t>number of bytes of list1 can be calculated as</a:t>
            </a:r>
            <a:endParaRPr lang="en-US" dirty="0"/>
          </a:p>
          <a:p>
            <a:pPr marL="777240" lvl="1" indent="-457200">
              <a:buClr>
                <a:schemeClr val="tx1"/>
              </a:buClr>
              <a:buFont typeface="+mj-lt"/>
              <a:buAutoNum type="alphaLcParenR"/>
            </a:pPr>
            <a:r>
              <a:rPr lang="en-CA" dirty="0" smtClean="0"/>
              <a:t>                                                                     c</a:t>
            </a:r>
            <a:r>
              <a:rPr lang="en-CA" dirty="0"/>
              <a:t>.   list1Bytes = ($ - list1)</a:t>
            </a:r>
            <a:endParaRPr lang="en-US" dirty="0"/>
          </a:p>
          <a:p>
            <a:pPr marL="777240" lvl="1" indent="-457200">
              <a:buClr>
                <a:schemeClr val="tx1"/>
              </a:buClr>
              <a:buFont typeface="+mj-lt"/>
              <a:buAutoNum type="alphaLcParenR"/>
            </a:pPr>
            <a:r>
              <a:rPr lang="en-CA" dirty="0"/>
              <a:t>list1Bytes BYTE ($ - list1)		</a:t>
            </a:r>
            <a:r>
              <a:rPr lang="en-CA" dirty="0" smtClean="0"/>
              <a:t>d</a:t>
            </a:r>
            <a:r>
              <a:rPr lang="en-CA" dirty="0"/>
              <a:t>.   None of the </a:t>
            </a:r>
            <a:r>
              <a:rPr lang="en-CA" dirty="0" smtClean="0"/>
              <a:t>above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48006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list1Bytes = ($ - list1) – ($-</a:t>
            </a: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list2)</a:t>
            </a: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770829"/>
            <a:ext cx="8035280" cy="5901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15594" y="3200400"/>
            <a:ext cx="892840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A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value of EDX after executing that</a:t>
            </a:r>
            <a:r>
              <a:rPr kumimoji="0" lang="en-CA" alt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code</a:t>
            </a:r>
            <a:r>
              <a:rPr kumimoji="0" lang="en-CA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CA" alt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</a:t>
            </a:r>
            <a:r>
              <a:rPr kumimoji="0" lang="en-CA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			c.   4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CA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  5							d.   2</a:t>
            </a:r>
            <a:endParaRPr kumimoji="0" lang="en-CA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65679"/>
              </p:ext>
            </p:extLst>
          </p:nvPr>
        </p:nvGraphicFramePr>
        <p:xfrm>
          <a:off x="1447800" y="1136904"/>
          <a:ext cx="5715000" cy="16824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715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effectLst/>
                        </a:rPr>
                        <a:t>data</a:t>
                      </a:r>
                    </a:p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effectLst/>
                        </a:rPr>
                        <a:t>   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list DWORD 10, 2 DUP(2 DUP(20))</a:t>
                      </a:r>
                    </a:p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effectLst/>
                        </a:rPr>
                        <a:t>.code</a:t>
                      </a:r>
                    </a:p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solidFill>
                            <a:schemeClr val="bg1"/>
                          </a:solidFill>
                          <a:effectLst/>
                        </a:rPr>
                        <a:t>mov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en-US" sz="2400" dirty="0" err="1" smtClean="0">
                          <a:solidFill>
                            <a:schemeClr val="bg1"/>
                          </a:solidFill>
                          <a:effectLst/>
                        </a:rPr>
                        <a:t>edx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, SIZEOF list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5800" y="38201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324272"/>
            <a:ext cx="8035280" cy="5901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4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13610"/>
            <a:ext cx="8035280" cy="6216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260" y="2063335"/>
            <a:ext cx="6019800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sz="2000" dirty="0" smtClean="0">
                <a:solidFill>
                  <a:schemeClr val="bg1"/>
                </a:solidFill>
              </a:rPr>
              <a:t>Data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err="1" smtClean="0">
                <a:solidFill>
                  <a:schemeClr val="bg1"/>
                </a:solidFill>
              </a:rPr>
              <a:t>arr</a:t>
            </a:r>
            <a:r>
              <a:rPr lang="en-US" sz="2000" dirty="0" smtClean="0">
                <a:solidFill>
                  <a:schemeClr val="bg1"/>
                </a:solidFill>
              </a:rPr>
              <a:t> WORD 30h, 40h, 50h, 60h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.Code</a:t>
            </a:r>
          </a:p>
          <a:p>
            <a:r>
              <a:rPr lang="en-US" sz="2000" dirty="0" err="1" smtClean="0">
                <a:solidFill>
                  <a:schemeClr val="bg1"/>
                </a:solidFill>
              </a:rPr>
              <a:t>Mov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esi,offset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arr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Mov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eax</a:t>
            </a:r>
            <a:r>
              <a:rPr lang="en-US" sz="2000" dirty="0" smtClean="0">
                <a:solidFill>
                  <a:schemeClr val="bg1"/>
                </a:solidFill>
              </a:rPr>
              <a:t> , [</a:t>
            </a:r>
            <a:r>
              <a:rPr lang="en-US" sz="2000" dirty="0" err="1" smtClean="0">
                <a:solidFill>
                  <a:schemeClr val="bg1"/>
                </a:solidFill>
              </a:rPr>
              <a:t>esi</a:t>
            </a:r>
            <a:r>
              <a:rPr lang="en-US" sz="2000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Add </a:t>
            </a:r>
            <a:r>
              <a:rPr lang="en-US" sz="2000" dirty="0" err="1" smtClean="0">
                <a:solidFill>
                  <a:schemeClr val="bg1"/>
                </a:solidFill>
              </a:rPr>
              <a:t>eax</a:t>
            </a:r>
            <a:r>
              <a:rPr lang="en-US" sz="2000" dirty="0" smtClean="0">
                <a:solidFill>
                  <a:schemeClr val="bg1"/>
                </a:solidFill>
              </a:rPr>
              <a:t> , [esi+2]</a:t>
            </a:r>
          </a:p>
          <a:p>
            <a:r>
              <a:rPr lang="en-US" sz="2000" dirty="0">
                <a:solidFill>
                  <a:schemeClr val="bg1"/>
                </a:solidFill>
              </a:rPr>
              <a:t>Add </a:t>
            </a:r>
            <a:r>
              <a:rPr lang="en-US" sz="2000" dirty="0" err="1" smtClean="0">
                <a:solidFill>
                  <a:schemeClr val="bg1"/>
                </a:solidFill>
              </a:rPr>
              <a:t>eax</a:t>
            </a:r>
            <a:r>
              <a:rPr lang="en-US" sz="2000" dirty="0" smtClean="0">
                <a:solidFill>
                  <a:schemeClr val="bg1"/>
                </a:solidFill>
              </a:rPr>
              <a:t> , [esi+4]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is the value of </a:t>
            </a:r>
            <a:r>
              <a:rPr lang="en-US" sz="2400" dirty="0" err="1" smtClean="0"/>
              <a:t>eax</a:t>
            </a:r>
            <a:r>
              <a:rPr lang="en-US" sz="2400" dirty="0" smtClean="0"/>
              <a:t> after executing the following code?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4526281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a) 00F000C0h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451501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c) 12h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51816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b) 00C000F0h				d) D0h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096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152400" y="533400"/>
          <a:ext cx="83058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C0FD-09BB-4DBC-8F36-60BF5E09E3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4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12968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CF = Carry out of MSB </a:t>
            </a:r>
          </a:p>
          <a:p>
            <a:r>
              <a:rPr lang="en-US" dirty="0" smtClean="0"/>
              <a:t>OF =  </a:t>
            </a:r>
            <a:r>
              <a:rPr lang="en-US" dirty="0"/>
              <a:t>(carry out of the MSB) XOR (carry into the MSB</a:t>
            </a:r>
            <a:r>
              <a:rPr lang="en-US" dirty="0" smtClean="0"/>
              <a:t>)</a:t>
            </a:r>
          </a:p>
          <a:p>
            <a:r>
              <a:rPr lang="en-US" dirty="0" smtClean="0"/>
              <a:t>SF  = Copy of MSB</a:t>
            </a:r>
          </a:p>
          <a:p>
            <a:r>
              <a:rPr lang="en-US" dirty="0" smtClean="0"/>
              <a:t>AC = Carry out from bit 3 to bit 4, </a:t>
            </a:r>
            <a:r>
              <a:rPr lang="en-US" dirty="0" err="1" smtClean="0"/>
              <a:t>LSByte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PF = Even number of ones in </a:t>
            </a:r>
            <a:r>
              <a:rPr lang="en-US" dirty="0" err="1" smtClean="0"/>
              <a:t>LSByte</a:t>
            </a:r>
            <a:endParaRPr lang="en-US" dirty="0"/>
          </a:p>
          <a:p>
            <a:r>
              <a:rPr lang="en-US" dirty="0" smtClean="0"/>
              <a:t>ZF = result == 0 ?</a:t>
            </a:r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0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endParaRPr lang="en-US" dirty="0"/>
          </a:p>
        </p:txBody>
      </p:sp>
      <p:pic>
        <p:nvPicPr>
          <p:cNvPr id="1026" name="Picture 2" descr="C:\Users\Nora\Desktop\1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413" y="2590800"/>
            <a:ext cx="9187263" cy="210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15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82604" y="2253734"/>
            <a:ext cx="867074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are the values of the flags after executing line 3?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CA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a) CF = 1, SF = 1, ZF = 0, OF = 0, AF = 1, PF = 1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CA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b) CF = 0, SF = 1, ZF = 0, OF = 0, AF = 0, PF = 0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CA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c) CF = 0, SF = 1, ZF = 0, OF = 0, AF = 1, PF = 0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A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are the values of the flags after executing line 4?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CA" alt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a) </a:t>
            </a:r>
            <a:r>
              <a:rPr kumimoji="0" lang="en-CA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SF = 0, ZF = 0, OF = 0, AF = 0, PF = 1    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CA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b) CF = 0, SF = 0, ZF = 0, OF = 0, AF = 0, PF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CA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d) CF = 1, SF = 0, ZF = 0, OF = 0, AF = 1, PF = 0	</a:t>
            </a:r>
            <a:endParaRPr kumimoji="0" lang="en-CA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997" y="381000"/>
            <a:ext cx="50292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1. MOV  AX, </a:t>
            </a:r>
            <a:r>
              <a:rPr lang="en-US" b="1" dirty="0">
                <a:solidFill>
                  <a:schemeClr val="bg1"/>
                </a:solidFill>
              </a:rPr>
              <a:t>4321h</a:t>
            </a:r>
            <a:endParaRPr lang="en-US" dirty="0">
              <a:solidFill>
                <a:schemeClr val="bg1"/>
              </a:solidFill>
            </a:endParaRPr>
          </a:p>
          <a:p>
            <a:pPr fontAlgn="t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2. ADD  AX, </a:t>
            </a:r>
            <a:r>
              <a:rPr lang="en-US" b="1" dirty="0">
                <a:solidFill>
                  <a:schemeClr val="bg1"/>
                </a:solidFill>
              </a:rPr>
              <a:t>1234h</a:t>
            </a:r>
            <a:endParaRPr lang="en-US" dirty="0">
              <a:solidFill>
                <a:schemeClr val="bg1"/>
              </a:solidFill>
            </a:endParaRPr>
          </a:p>
          <a:p>
            <a:pPr fontAlgn="t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3. NEG  AX</a:t>
            </a:r>
            <a:endParaRPr lang="en-US" dirty="0">
              <a:solidFill>
                <a:schemeClr val="bg1"/>
              </a:solidFill>
            </a:endParaRPr>
          </a:p>
          <a:p>
            <a:pPr fontAlgn="t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4. DEC  AX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997" y="5562600"/>
            <a:ext cx="514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c) SF </a:t>
            </a:r>
            <a:r>
              <a:rPr lang="en-CA" alt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1, ZF = 0, OF = 0, AF = 0, PF = 1</a:t>
            </a:r>
            <a:endParaRPr lang="en-US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82604" y="37338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d)  CF </a:t>
            </a:r>
            <a:r>
              <a:rPr lang="en-CA" alt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1, SF = 1, ZF = 0, OF = 0, AF = 1, PF = 0</a:t>
            </a:r>
          </a:p>
        </p:txBody>
      </p:sp>
    </p:spTree>
    <p:extLst>
      <p:ext uri="{BB962C8B-B14F-4D97-AF65-F5344CB8AC3E}">
        <p14:creationId xmlns:p14="http://schemas.microsoft.com/office/powerpoint/2010/main" val="308708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41703"/>
            <a:ext cx="803528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CH4: Data Transfers, Addressing, and Arithmetic</a:t>
            </a:r>
          </a:p>
        </p:txBody>
      </p:sp>
    </p:spTree>
    <p:extLst>
      <p:ext uri="{BB962C8B-B14F-4D97-AF65-F5344CB8AC3E}">
        <p14:creationId xmlns:p14="http://schemas.microsoft.com/office/powerpoint/2010/main" val="280542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6" y="1219200"/>
            <a:ext cx="8899634" cy="4823554"/>
          </a:xfrm>
        </p:spPr>
        <p:txBody>
          <a:bodyPr>
            <a:normAutofit/>
          </a:bodyPr>
          <a:lstStyle/>
          <a:p>
            <a:pPr lvl="0"/>
            <a:r>
              <a:rPr lang="en-CA" b="1" dirty="0"/>
              <a:t>Which code will set the AF?</a:t>
            </a:r>
            <a:endParaRPr lang="en-US" b="1" dirty="0"/>
          </a:p>
          <a:p>
            <a:pPr marL="320040" lvl="1" indent="0">
              <a:buNone/>
            </a:pPr>
            <a:r>
              <a:rPr lang="en-CA" dirty="0" smtClean="0"/>
              <a:t>a) </a:t>
            </a:r>
            <a:r>
              <a:rPr lang="en-CA" dirty="0"/>
              <a:t>					</a:t>
            </a:r>
            <a:r>
              <a:rPr lang="en-CA" dirty="0" smtClean="0"/>
              <a:t>               c</a:t>
            </a:r>
            <a:r>
              <a:rPr lang="en-CA" dirty="0"/>
              <a:t>.   </a:t>
            </a:r>
            <a:r>
              <a:rPr lang="en-CA" sz="3000" dirty="0" err="1"/>
              <a:t>mov</a:t>
            </a:r>
            <a:r>
              <a:rPr lang="en-CA" sz="3000" dirty="0"/>
              <a:t> EBX, 0</a:t>
            </a:r>
            <a:endParaRPr lang="en-US" sz="3000" dirty="0"/>
          </a:p>
          <a:p>
            <a:pPr marL="45720" indent="0">
              <a:buNone/>
            </a:pPr>
            <a:r>
              <a:rPr lang="en-CA" sz="3000" dirty="0"/>
              <a:t>					  </a:t>
            </a:r>
            <a:r>
              <a:rPr lang="en-CA" sz="3000" dirty="0" smtClean="0"/>
              <a:t>               add </a:t>
            </a:r>
            <a:r>
              <a:rPr lang="en-CA" sz="3000" dirty="0"/>
              <a:t>EBX, </a:t>
            </a:r>
            <a:r>
              <a:rPr lang="en-CA" sz="3000" dirty="0" smtClean="0"/>
              <a:t>3</a:t>
            </a:r>
          </a:p>
          <a:p>
            <a:pPr marL="45720" indent="0">
              <a:buNone/>
            </a:pPr>
            <a:endParaRPr lang="en-US" dirty="0"/>
          </a:p>
          <a:p>
            <a:pPr marL="320040" lvl="1" indent="0">
              <a:buNone/>
            </a:pPr>
            <a:r>
              <a:rPr lang="en-CA" sz="3000" dirty="0" smtClean="0"/>
              <a:t>b) </a:t>
            </a:r>
            <a:r>
              <a:rPr lang="en-CA" sz="3000" dirty="0" err="1" smtClean="0"/>
              <a:t>mov</a:t>
            </a:r>
            <a:r>
              <a:rPr lang="en-CA" sz="3000" dirty="0" smtClean="0"/>
              <a:t> </a:t>
            </a:r>
            <a:r>
              <a:rPr lang="en-CA" sz="3000" dirty="0"/>
              <a:t>EBX, 10				</a:t>
            </a:r>
            <a:r>
              <a:rPr lang="en-CA" sz="3000" dirty="0" smtClean="0"/>
              <a:t>d</a:t>
            </a:r>
            <a:r>
              <a:rPr lang="en-CA" sz="3000" dirty="0"/>
              <a:t>.  </a:t>
            </a:r>
            <a:r>
              <a:rPr lang="en-CA" sz="3000" dirty="0" err="1" smtClean="0"/>
              <a:t>mov</a:t>
            </a:r>
            <a:r>
              <a:rPr lang="en-CA" sz="3000" dirty="0" smtClean="0"/>
              <a:t> </a:t>
            </a:r>
            <a:r>
              <a:rPr lang="en-CA" sz="3000" dirty="0"/>
              <a:t>EBX, 15</a:t>
            </a:r>
            <a:endParaRPr lang="en-US" sz="3000" dirty="0"/>
          </a:p>
          <a:p>
            <a:pPr marL="45720" indent="0">
              <a:buNone/>
            </a:pPr>
            <a:r>
              <a:rPr lang="en-CA" dirty="0" smtClean="0"/>
              <a:t>        </a:t>
            </a:r>
            <a:r>
              <a:rPr lang="en-CA" sz="3000" dirty="0" smtClean="0"/>
              <a:t>sub </a:t>
            </a:r>
            <a:r>
              <a:rPr lang="en-CA" sz="3000" dirty="0"/>
              <a:t>EBX, 4</a:t>
            </a:r>
            <a:r>
              <a:rPr lang="en-CA" dirty="0"/>
              <a:t>			 </a:t>
            </a:r>
            <a:r>
              <a:rPr lang="en-CA" dirty="0" smtClean="0"/>
              <a:t>                sub </a:t>
            </a:r>
            <a:r>
              <a:rPr lang="en-CA" dirty="0"/>
              <a:t>EBX, </a:t>
            </a:r>
            <a:r>
              <a:rPr lang="en-CA" dirty="0" smtClean="0"/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mov</a:t>
            </a: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 EBX, </a:t>
            </a:r>
            <a:r>
              <a:rPr lang="en-CA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  <a:p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add EBX, 9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324272"/>
            <a:ext cx="8035280" cy="742528"/>
          </a:xfrm>
        </p:spPr>
        <p:txBody>
          <a:bodyPr>
            <a:normAutofit/>
          </a:bodyPr>
          <a:lstStyle/>
          <a:p>
            <a:r>
              <a:rPr lang="en-US" dirty="0" smtClean="0"/>
              <a:t>Review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4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41703"/>
            <a:ext cx="803528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CH5: Procedures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have to know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How </a:t>
            </a:r>
            <a:r>
              <a:rPr lang="en-US" dirty="0"/>
              <a:t>to declare PROC and CALL it</a:t>
            </a:r>
          </a:p>
          <a:p>
            <a:pPr lvl="0"/>
            <a:r>
              <a:rPr lang="en-US" dirty="0"/>
              <a:t>Why do we use stack (</a:t>
            </a:r>
            <a:r>
              <a:rPr lang="en-US" dirty="0">
                <a:solidFill>
                  <a:schemeClr val="tx2"/>
                </a:solidFill>
              </a:rPr>
              <a:t>USES</a:t>
            </a:r>
            <a:r>
              <a:rPr lang="en-US" dirty="0"/>
              <a:t>) &amp;&amp; How?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Ret </a:t>
            </a:r>
            <a:r>
              <a:rPr lang="en-US" dirty="0"/>
              <a:t>Vs. Exit What happen if we forget it</a:t>
            </a:r>
            <a:r>
              <a:rPr lang="en-US" dirty="0" smtClean="0"/>
              <a:t>?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On CALL the value of EIP is pushed automatically </a:t>
            </a:r>
          </a:p>
          <a:p>
            <a:pPr lvl="0"/>
            <a:r>
              <a:rPr lang="en-US" dirty="0" smtClean="0"/>
              <a:t>On ret the top of the stack is popped into EIP automatically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Runtime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01790"/>
            <a:ext cx="8712968" cy="575446"/>
          </a:xfrm>
        </p:spPr>
        <p:txBody>
          <a:bodyPr/>
          <a:lstStyle/>
          <a:p>
            <a:r>
              <a:rPr lang="en-US" dirty="0" smtClean="0"/>
              <a:t>What are the stack values after each stack statement?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399" y="2356204"/>
            <a:ext cx="3683305" cy="416914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502704" y="2667000"/>
            <a:ext cx="583896" cy="533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6477000" y="3846867"/>
            <a:ext cx="583896" cy="533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6477000" y="4329472"/>
            <a:ext cx="583896" cy="533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3</a:t>
            </a:r>
            <a:endParaRPr lang="en-US" sz="2400" b="1" dirty="0"/>
          </a:p>
        </p:txBody>
      </p:sp>
      <p:sp>
        <p:nvSpPr>
          <p:cNvPr id="11" name="Oval 10"/>
          <p:cNvSpPr/>
          <p:nvPr/>
        </p:nvSpPr>
        <p:spPr>
          <a:xfrm>
            <a:off x="5512104" y="5638800"/>
            <a:ext cx="583896" cy="533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12" name="Oval 11"/>
          <p:cNvSpPr/>
          <p:nvPr/>
        </p:nvSpPr>
        <p:spPr>
          <a:xfrm>
            <a:off x="6477000" y="4763777"/>
            <a:ext cx="583896" cy="533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5</a:t>
            </a:r>
            <a:endParaRPr lang="en-US" sz="2400" b="1" dirty="0"/>
          </a:p>
        </p:txBody>
      </p:sp>
      <p:sp>
        <p:nvSpPr>
          <p:cNvPr id="13" name="Oval 12"/>
          <p:cNvSpPr/>
          <p:nvPr/>
        </p:nvSpPr>
        <p:spPr>
          <a:xfrm>
            <a:off x="4823584" y="4862872"/>
            <a:ext cx="583896" cy="533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6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62466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 build="p" animBg="1"/>
      <p:bldP spid="10" grpId="0" build="p" animBg="1"/>
      <p:bldP spid="11" grpId="0" build="p" animBg="1"/>
      <p:bldP spid="12" grpId="0" build="p" animBg="1"/>
      <p:bldP spid="1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Stack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67000"/>
            <a:ext cx="914400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9" y="914400"/>
            <a:ext cx="8712968" cy="5458544"/>
          </a:xfrm>
        </p:spPr>
        <p:txBody>
          <a:bodyPr>
            <a:normAutofit/>
          </a:bodyPr>
          <a:lstStyle/>
          <a:p>
            <a:r>
              <a:rPr lang="en-US" dirty="0" smtClean="0"/>
              <a:t>What will be the value in the EDI register after executing line 4?</a:t>
            </a:r>
            <a:endParaRPr lang="en-US" sz="2800" b="1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824971"/>
              </p:ext>
            </p:extLst>
          </p:nvPr>
        </p:nvGraphicFramePr>
        <p:xfrm>
          <a:off x="1752600" y="2286000"/>
          <a:ext cx="4297680" cy="1588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1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74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0097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" indent="0" algn="l">
                        <a:buNone/>
                      </a:pPr>
                      <a:r>
                        <a:rPr lang="en-CA" sz="2000" b="1" dirty="0" err="1" smtClean="0">
                          <a:solidFill>
                            <a:schemeClr val="bg1"/>
                          </a:solidFill>
                        </a:rPr>
                        <a:t>pushAD</a:t>
                      </a:r>
                      <a:endParaRPr 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00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" indent="0" algn="l">
                        <a:buNone/>
                      </a:pPr>
                      <a:r>
                        <a:rPr lang="en-CA" sz="2000" b="1" dirty="0" smtClean="0">
                          <a:solidFill>
                            <a:schemeClr val="bg1"/>
                          </a:solidFill>
                        </a:rPr>
                        <a:t>push</a:t>
                      </a:r>
                      <a:r>
                        <a:rPr lang="en-CA" sz="2000" b="1" baseline="0" dirty="0" smtClean="0">
                          <a:solidFill>
                            <a:schemeClr val="bg1"/>
                          </a:solidFill>
                        </a:rPr>
                        <a:t> EDI</a:t>
                      </a:r>
                      <a:endParaRPr 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00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" indent="0" algn="l">
                        <a:buNone/>
                      </a:pPr>
                      <a:r>
                        <a:rPr lang="en-CA" sz="20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CA" sz="2000" b="1" dirty="0" err="1" smtClean="0">
                          <a:solidFill>
                            <a:schemeClr val="bg1"/>
                          </a:solidFill>
                        </a:rPr>
                        <a:t>popAD</a:t>
                      </a:r>
                      <a:endParaRPr 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98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" indent="0" algn="l">
                        <a:buNone/>
                      </a:pPr>
                      <a:r>
                        <a:rPr lang="en-CA" sz="2000" b="1" dirty="0" smtClean="0">
                          <a:solidFill>
                            <a:schemeClr val="bg1"/>
                          </a:solidFill>
                        </a:rPr>
                        <a:t>pop</a:t>
                      </a:r>
                      <a:r>
                        <a:rPr lang="en-CA" sz="2000" b="1" baseline="0" dirty="0" smtClean="0">
                          <a:solidFill>
                            <a:schemeClr val="bg1"/>
                          </a:solidFill>
                        </a:rPr>
                        <a:t> EDI</a:t>
                      </a:r>
                      <a:endParaRPr 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4343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a) Value of EDI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324272"/>
            <a:ext cx="8035280" cy="5901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 	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48200" y="43434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c)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Value of EAX before line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736" y="5248284"/>
            <a:ext cx="7908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Value of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Eflags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before line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  d) Value of ESI before line 1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273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41703"/>
            <a:ext cx="803528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CH6: Conditional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4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Bitwise Operations </a:t>
            </a:r>
          </a:p>
          <a:p>
            <a:r>
              <a:rPr lang="en-US" dirty="0" smtClean="0"/>
              <a:t>Conditional Jumps</a:t>
            </a:r>
          </a:p>
          <a:p>
            <a:pPr lvl="1"/>
            <a:r>
              <a:rPr lang="en-US" dirty="0" smtClean="0"/>
              <a:t>Unsigned </a:t>
            </a:r>
          </a:p>
          <a:p>
            <a:pPr lvl="1"/>
            <a:r>
              <a:rPr lang="en-US" dirty="0" smtClean="0"/>
              <a:t>Signed </a:t>
            </a:r>
          </a:p>
          <a:p>
            <a:r>
              <a:rPr lang="en-US" dirty="0" smtClean="0"/>
              <a:t>Conditional Structures</a:t>
            </a:r>
          </a:p>
          <a:p>
            <a:pPr lvl="1"/>
            <a:r>
              <a:rPr lang="en-US" dirty="0" smtClean="0"/>
              <a:t>(Translate any C++ expressions grouped by OR/AND into assembly instructions)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1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Which flags does the </a:t>
            </a:r>
            <a:r>
              <a:rPr lang="en-CA" dirty="0">
                <a:solidFill>
                  <a:srgbClr val="FFFF00"/>
                </a:solidFill>
              </a:rPr>
              <a:t>CMP</a:t>
            </a:r>
            <a:r>
              <a:rPr lang="en-CA" dirty="0"/>
              <a:t> instruction change</a:t>
            </a:r>
            <a:r>
              <a:rPr lang="en-CA" dirty="0" smtClean="0"/>
              <a:t>?</a:t>
            </a:r>
          </a:p>
          <a:p>
            <a:pPr marL="560070" lvl="0" indent="-514350">
              <a:buClr>
                <a:schemeClr val="tx1"/>
              </a:buClr>
              <a:buAutoNum type="alphaLcPeriod"/>
            </a:pPr>
            <a:r>
              <a:rPr lang="en-CA" dirty="0" smtClean="0"/>
              <a:t>CF</a:t>
            </a:r>
            <a:r>
              <a:rPr lang="en-CA" dirty="0"/>
              <a:t>, </a:t>
            </a:r>
            <a:r>
              <a:rPr lang="en-CA" dirty="0" smtClean="0"/>
              <a:t>ZF</a:t>
            </a:r>
            <a:r>
              <a:rPr lang="en-CA" dirty="0"/>
              <a:t>					</a:t>
            </a:r>
            <a:endParaRPr lang="en-CA" dirty="0" smtClean="0"/>
          </a:p>
          <a:p>
            <a:pPr marL="560070" lvl="0" indent="-514350">
              <a:buClr>
                <a:schemeClr val="tx1"/>
              </a:buClr>
              <a:buAutoNum type="alphaLcPeriod"/>
            </a:pPr>
            <a:r>
              <a:rPr lang="en-CA" dirty="0" smtClean="0"/>
              <a:t>SF</a:t>
            </a:r>
            <a:r>
              <a:rPr lang="en-CA" dirty="0"/>
              <a:t>, </a:t>
            </a:r>
            <a:r>
              <a:rPr lang="en-CA" dirty="0" smtClean="0"/>
              <a:t>OF</a:t>
            </a:r>
            <a:r>
              <a:rPr lang="en-CA" dirty="0"/>
              <a:t>					d.   CF, AF, SF, </a:t>
            </a:r>
            <a:r>
              <a:rPr lang="en-CA" dirty="0" smtClean="0"/>
              <a:t>OF</a:t>
            </a:r>
            <a:endParaRPr lang="en-US" dirty="0" smtClean="0"/>
          </a:p>
          <a:p>
            <a:pPr marL="45720" lvl="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CA" dirty="0"/>
              <a:t>Which instruction will set the sign flag? </a:t>
            </a:r>
            <a:endParaRPr lang="en-US" dirty="0"/>
          </a:p>
          <a:p>
            <a:pPr marL="45720" lvl="0" indent="0">
              <a:buNone/>
            </a:pPr>
            <a:r>
              <a:rPr lang="en-CA" dirty="0" smtClean="0"/>
              <a:t>a. and </a:t>
            </a:r>
            <a:r>
              <a:rPr lang="en-CA" dirty="0"/>
              <a:t>dl, </a:t>
            </a:r>
            <a:r>
              <a:rPr lang="en-CA" dirty="0" smtClean="0"/>
              <a:t>80h </a:t>
            </a:r>
            <a:r>
              <a:rPr lang="en-CA" dirty="0"/>
              <a:t>				c.   </a:t>
            </a:r>
            <a:r>
              <a:rPr lang="en-CA" dirty="0" err="1"/>
              <a:t>xor</a:t>
            </a:r>
            <a:r>
              <a:rPr lang="en-CA" dirty="0"/>
              <a:t> dl, 80h</a:t>
            </a:r>
            <a:endParaRPr lang="en-US" dirty="0"/>
          </a:p>
          <a:p>
            <a:pPr marL="45720" lvl="0" indent="0">
              <a:buNone/>
            </a:pPr>
            <a:r>
              <a:rPr lang="en-CA" dirty="0" smtClean="0"/>
              <a:t>b. test </a:t>
            </a:r>
            <a:r>
              <a:rPr lang="en-CA" dirty="0"/>
              <a:t>dl, </a:t>
            </a:r>
            <a:r>
              <a:rPr lang="en-CA" dirty="0" smtClean="0"/>
              <a:t>80h</a:t>
            </a:r>
            <a:r>
              <a:rPr lang="en-CA" dirty="0"/>
              <a:t>			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221998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2400" dirty="0"/>
              <a:t>c.   </a:t>
            </a:r>
            <a:r>
              <a:rPr lang="en-CA" sz="2800" dirty="0">
                <a:latin typeface="Calibri" panose="020F0502020204030204" pitchFamily="34" charset="0"/>
              </a:rPr>
              <a:t>CF</a:t>
            </a:r>
            <a:r>
              <a:rPr lang="en-CA" sz="2400" dirty="0"/>
              <a:t>, ZF, SF, </a:t>
            </a:r>
            <a:r>
              <a:rPr lang="en-CA" sz="2400" dirty="0" smtClean="0"/>
              <a:t>OF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4800600"/>
            <a:ext cx="24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2400" dirty="0"/>
              <a:t>d.   or dl, </a:t>
            </a:r>
            <a:r>
              <a:rPr lang="en-CA" sz="2400" dirty="0" smtClean="0"/>
              <a:t>80h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235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	</a:t>
            </a:r>
            <a:endParaRPr lang="en-US" dirty="0"/>
          </a:p>
        </p:txBody>
      </p:sp>
      <p:pic>
        <p:nvPicPr>
          <p:cNvPr id="3074" name="Picture 2" descr="C:\Users\Nora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598375" cy="500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50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Immediate</a:t>
            </a:r>
          </a:p>
          <a:p>
            <a:r>
              <a:rPr lang="en-US" dirty="0" smtClean="0"/>
              <a:t>Register </a:t>
            </a:r>
          </a:p>
          <a:p>
            <a:r>
              <a:rPr lang="en-US" dirty="0" smtClean="0"/>
              <a:t>Direct Memory</a:t>
            </a:r>
          </a:p>
          <a:p>
            <a:r>
              <a:rPr lang="en-US" dirty="0" smtClean="0"/>
              <a:t>Direct Offset </a:t>
            </a:r>
          </a:p>
          <a:p>
            <a:r>
              <a:rPr lang="en-US" dirty="0" smtClean="0"/>
              <a:t>Indirect Memory</a:t>
            </a:r>
          </a:p>
          <a:p>
            <a:pPr lvl="1"/>
            <a:r>
              <a:rPr lang="en-US" dirty="0" smtClean="0"/>
              <a:t>Base</a:t>
            </a:r>
          </a:p>
          <a:p>
            <a:pPr lvl="1"/>
            <a:r>
              <a:rPr lang="en-US" dirty="0" smtClean="0"/>
              <a:t>Base-Index </a:t>
            </a:r>
          </a:p>
          <a:p>
            <a:pPr lvl="1"/>
            <a:r>
              <a:rPr lang="en-US" dirty="0" smtClean="0"/>
              <a:t>Base-Index with displacement </a:t>
            </a:r>
          </a:p>
        </p:txBody>
      </p:sp>
    </p:spTree>
    <p:extLst>
      <p:ext uri="{BB962C8B-B14F-4D97-AF65-F5344CB8AC3E}">
        <p14:creationId xmlns:p14="http://schemas.microsoft.com/office/powerpoint/2010/main" val="98493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	</a:t>
            </a:r>
            <a:endParaRPr lang="en-US" dirty="0"/>
          </a:p>
        </p:txBody>
      </p:sp>
      <p:pic>
        <p:nvPicPr>
          <p:cNvPr id="4098" name="Picture 2" descr="C:\Users\Nora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2438400"/>
            <a:ext cx="913311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1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	</a:t>
            </a:r>
            <a:endParaRPr lang="en-US" dirty="0"/>
          </a:p>
        </p:txBody>
      </p:sp>
      <p:pic>
        <p:nvPicPr>
          <p:cNvPr id="6146" name="Picture 2" descr="C:\Users\Nora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5" y="2743200"/>
            <a:ext cx="9171214" cy="216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8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Solved Example, All unsigned DWORD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63" y="2209800"/>
            <a:ext cx="7392716" cy="3886200"/>
          </a:xfrm>
        </p:spPr>
      </p:pic>
      <p:cxnSp>
        <p:nvCxnSpPr>
          <p:cNvPr id="8" name="Straight Connector 7"/>
          <p:cNvCxnSpPr/>
          <p:nvPr/>
        </p:nvCxnSpPr>
        <p:spPr>
          <a:xfrm>
            <a:off x="4572000" y="2667000"/>
            <a:ext cx="19812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67000" y="2667000"/>
            <a:ext cx="990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95600" y="3657600"/>
            <a:ext cx="19812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96000" y="3657600"/>
            <a:ext cx="1524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86000" y="4572000"/>
            <a:ext cx="8382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19400" y="5486400"/>
            <a:ext cx="60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59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C0FD-09BB-4DBC-8F36-60BF5E09E38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0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C0FD-09BB-4DBC-8F36-60BF5E09E385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9484" y="1295400"/>
            <a:ext cx="8534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Given a string, write a </a:t>
            </a:r>
            <a:r>
              <a:rPr lang="en-US" sz="2400" dirty="0" smtClean="0"/>
              <a:t>procedure </a:t>
            </a:r>
            <a:r>
              <a:rPr lang="en-US" sz="2400" dirty="0"/>
              <a:t>the check whether it is string or number</a:t>
            </a:r>
            <a:r>
              <a:rPr lang="en-US" sz="2400" dirty="0" smtClean="0"/>
              <a:t>. The </a:t>
            </a:r>
            <a:r>
              <a:rPr lang="en-US" sz="2400" dirty="0"/>
              <a:t>input string is not a number if there is at least 1 character in </a:t>
            </a:r>
            <a:r>
              <a:rPr lang="en-US" sz="2400" dirty="0" smtClean="0"/>
              <a:t>it.</a:t>
            </a:r>
            <a:endParaRPr lang="en-US" sz="2400" dirty="0"/>
          </a:p>
          <a:p>
            <a:r>
              <a:rPr lang="en-US" sz="2400" b="1" dirty="0"/>
              <a:t> </a:t>
            </a:r>
            <a:endParaRPr lang="en-US" sz="2400" dirty="0"/>
          </a:p>
          <a:p>
            <a:r>
              <a:rPr lang="en-US" sz="2000" b="1" u="sng" dirty="0"/>
              <a:t>Sample Run</a:t>
            </a:r>
            <a:endParaRPr lang="en-US" sz="2000" dirty="0"/>
          </a:p>
          <a:p>
            <a:r>
              <a:rPr lang="en-US" sz="2000" dirty="0"/>
              <a:t>Enter input: S11111</a:t>
            </a:r>
          </a:p>
          <a:p>
            <a:r>
              <a:rPr lang="en-US" sz="2000" dirty="0">
                <a:solidFill>
                  <a:srgbClr val="FFFF00"/>
                </a:solidFill>
              </a:rPr>
              <a:t>String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Enter input: 12312535</a:t>
            </a:r>
          </a:p>
          <a:p>
            <a:r>
              <a:rPr lang="en-US" sz="2000" dirty="0">
                <a:solidFill>
                  <a:srgbClr val="FFFF00"/>
                </a:solidFill>
              </a:rPr>
              <a:t>Number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Enter input: SDSSWW</a:t>
            </a:r>
          </a:p>
          <a:p>
            <a:r>
              <a:rPr lang="en-US" sz="2000" dirty="0">
                <a:solidFill>
                  <a:srgbClr val="FFFF00"/>
                </a:solidFill>
              </a:rPr>
              <a:t>String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Enter input: 12341W22</a:t>
            </a:r>
          </a:p>
          <a:p>
            <a:r>
              <a:rPr lang="en-US" sz="2000" dirty="0">
                <a:solidFill>
                  <a:srgbClr val="FFFF00"/>
                </a:solidFill>
              </a:rPr>
              <a:t>String</a:t>
            </a: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304800" y="1772"/>
            <a:ext cx="803528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IS A STRING PROC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C0FD-09BB-4DBC-8F36-60BF5E09E385}" type="slidenum">
              <a:rPr lang="en-US" smtClean="0"/>
              <a:t>35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304800" y="1772"/>
            <a:ext cx="803528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Trim Vowels PROC Style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447800"/>
            <a:ext cx="8458200" cy="4175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</a:rPr>
              <a:t>Write a PROCEDURE </a:t>
            </a:r>
            <a:r>
              <a:rPr lang="en-US" sz="2800" dirty="0" smtClean="0">
                <a:latin typeface="Calibri" panose="020F0502020204030204" pitchFamily="34" charset="0"/>
              </a:rPr>
              <a:t> that removes vowel characters from a string.</a:t>
            </a:r>
            <a:br>
              <a:rPr lang="en-US" sz="2800" dirty="0" smtClean="0">
                <a:latin typeface="Calibri" panose="020F0502020204030204" pitchFamily="34" charset="0"/>
              </a:rPr>
            </a:br>
            <a:r>
              <a:rPr lang="en-US" sz="2800" dirty="0" smtClean="0">
                <a:latin typeface="Calibri" panose="020F0502020204030204" pitchFamily="34" charset="0"/>
              </a:rPr>
              <a:t/>
            </a:r>
            <a:br>
              <a:rPr lang="en-US" sz="2800" dirty="0" smtClean="0">
                <a:latin typeface="Calibri" panose="020F0502020204030204" pitchFamily="34" charset="0"/>
              </a:rPr>
            </a:br>
            <a:r>
              <a:rPr lang="en-US" sz="2800" dirty="0" smtClean="0">
                <a:latin typeface="Calibri" panose="020F0502020204030204" pitchFamily="34" charset="0"/>
              </a:rPr>
              <a:t>Sample Run:</a:t>
            </a:r>
            <a:br>
              <a:rPr lang="en-US" sz="2800" dirty="0" smtClean="0">
                <a:latin typeface="Calibri" panose="020F0502020204030204" pitchFamily="34" charset="0"/>
              </a:rPr>
            </a:br>
            <a:r>
              <a:rPr lang="en-US" sz="2800" dirty="0" smtClean="0">
                <a:latin typeface="Calibri" panose="020F0502020204030204" pitchFamily="34" charset="0"/>
              </a:rPr>
              <a:t>Please, Enter your String: H</a:t>
            </a:r>
            <a:r>
              <a:rPr lang="en-US" sz="28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e</a:t>
            </a:r>
            <a:r>
              <a:rPr lang="en-US" sz="2800" dirty="0" smtClean="0">
                <a:latin typeface="Calibri" panose="020F0502020204030204" pitchFamily="34" charset="0"/>
              </a:rPr>
              <a:t>ll</a:t>
            </a:r>
            <a:r>
              <a:rPr lang="en-US" sz="28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o</a:t>
            </a:r>
            <a:r>
              <a:rPr lang="en-US" sz="2800" dirty="0" smtClean="0">
                <a:latin typeface="Calibri" panose="020F0502020204030204" pitchFamily="34" charset="0"/>
              </a:rPr>
              <a:t> W</a:t>
            </a:r>
            <a:r>
              <a:rPr lang="en-US" sz="28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o</a:t>
            </a:r>
            <a:r>
              <a:rPr lang="en-US" sz="2800" dirty="0" smtClean="0">
                <a:latin typeface="Calibri" panose="020F0502020204030204" pitchFamily="34" charset="0"/>
              </a:rPr>
              <a:t>rld !</a:t>
            </a:r>
            <a:br>
              <a:rPr lang="en-US" sz="2800" dirty="0" smtClean="0">
                <a:latin typeface="Calibri" panose="020F0502020204030204" pitchFamily="34" charset="0"/>
              </a:rPr>
            </a:br>
            <a:r>
              <a:rPr lang="en-US" sz="2800" dirty="0" smtClean="0">
                <a:latin typeface="Calibri" panose="020F0502020204030204" pitchFamily="34" charset="0"/>
              </a:rPr>
              <a:t>Output: </a:t>
            </a:r>
            <a:r>
              <a:rPr lang="en-US" sz="2800" dirty="0" err="1" smtClean="0">
                <a:latin typeface="Calibri" panose="020F0502020204030204" pitchFamily="34" charset="0"/>
              </a:rPr>
              <a:t>Hll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Wrld</a:t>
            </a:r>
            <a:r>
              <a:rPr lang="en-US" sz="2800" dirty="0" smtClean="0">
                <a:latin typeface="Calibri" panose="020F0502020204030204" pitchFamily="34" charset="0"/>
              </a:rPr>
              <a:t> !</a:t>
            </a:r>
          </a:p>
          <a:p>
            <a:pPr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2800" dirty="0" smtClean="0">
                <a:latin typeface="Calibri" panose="020F0502020204030204" pitchFamily="34" charset="0"/>
              </a:rPr>
              <a:t>Please Enter your String: </a:t>
            </a:r>
            <a:r>
              <a:rPr lang="en-US" sz="28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A</a:t>
            </a:r>
            <a:r>
              <a:rPr lang="en-US" sz="2800" dirty="0" smtClean="0">
                <a:latin typeface="Calibri" panose="020F0502020204030204" pitchFamily="34" charset="0"/>
              </a:rPr>
              <a:t>ss</a:t>
            </a:r>
            <a:r>
              <a:rPr lang="en-US" sz="28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e</a:t>
            </a:r>
            <a:r>
              <a:rPr lang="en-US" sz="2800" dirty="0" smtClean="0">
                <a:latin typeface="Calibri" panose="020F0502020204030204" pitchFamily="34" charset="0"/>
              </a:rPr>
              <a:t>mbly 2017</a:t>
            </a:r>
            <a:br>
              <a:rPr lang="en-US" sz="2800" dirty="0" smtClean="0">
                <a:latin typeface="Calibri" panose="020F0502020204030204" pitchFamily="34" charset="0"/>
              </a:rPr>
            </a:br>
            <a:r>
              <a:rPr lang="en-US" sz="2800" dirty="0" smtClean="0">
                <a:latin typeface="Calibri" panose="020F0502020204030204" pitchFamily="34" charset="0"/>
              </a:rPr>
              <a:t>Output: </a:t>
            </a:r>
            <a:r>
              <a:rPr lang="en-US" sz="2800" dirty="0" err="1" smtClean="0">
                <a:latin typeface="Calibri" panose="020F0502020204030204" pitchFamily="34" charset="0"/>
              </a:rPr>
              <a:t>ssmbly</a:t>
            </a:r>
            <a:r>
              <a:rPr lang="en-US" sz="2800" dirty="0" smtClean="0">
                <a:latin typeface="Calibri" panose="020F0502020204030204" pitchFamily="34" charset="0"/>
              </a:rPr>
              <a:t> 2017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484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05200"/>
            <a:ext cx="8035280" cy="1154097"/>
          </a:xfrm>
        </p:spPr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Addressing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895600"/>
            <a:ext cx="8712968" cy="2362200"/>
          </a:xfrm>
        </p:spPr>
        <p:txBody>
          <a:bodyPr/>
          <a:lstStyle/>
          <a:p>
            <a:r>
              <a:rPr lang="en-US" dirty="0" smtClean="0"/>
              <a:t>MOV EAX,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73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Addressing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895600"/>
            <a:ext cx="8712968" cy="2362200"/>
          </a:xfrm>
        </p:spPr>
        <p:txBody>
          <a:bodyPr/>
          <a:lstStyle/>
          <a:p>
            <a:r>
              <a:rPr lang="en-US" dirty="0" smtClean="0"/>
              <a:t>MOV EAX, EBX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7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Memory Operands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variable name (X)</a:t>
            </a:r>
          </a:p>
          <a:p>
            <a:endParaRPr lang="en-US" dirty="0"/>
          </a:p>
          <a:p>
            <a:r>
              <a:rPr lang="en-US" dirty="0" smtClean="0"/>
              <a:t>MOV EAX, X</a:t>
            </a:r>
          </a:p>
          <a:p>
            <a:r>
              <a:rPr lang="en-US" dirty="0" smtClean="0"/>
              <a:t>MOV EAX, [X]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Direct-Offset </a:t>
            </a:r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 offset is added to a named memory location 		to produce an effective address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71600" y="3200400"/>
            <a:ext cx="5472608" cy="26642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.data</a:t>
            </a:r>
          </a:p>
          <a:p>
            <a:pPr marL="0"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arrayB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BYTE 10h, 20h , 30h, 40h, 50h</a:t>
            </a:r>
          </a:p>
          <a:p>
            <a:pPr marL="0" lvl="1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.code</a:t>
            </a:r>
          </a:p>
          <a:p>
            <a:pPr marL="0"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al,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arrayB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;AL = 10h</a:t>
            </a:r>
          </a:p>
          <a:p>
            <a:pPr marL="0"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al,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arrayB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[0]</a:t>
            </a:r>
          </a:p>
          <a:p>
            <a:pPr marL="0"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al, [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arrayB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+ 1]		;AL = 20h</a:t>
            </a:r>
          </a:p>
          <a:p>
            <a:pPr marL="0" lvl="1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al, [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arrayB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+ 2]		;AL = 30h</a:t>
            </a:r>
          </a:p>
        </p:txBody>
      </p:sp>
    </p:spTree>
    <p:extLst>
      <p:ext uri="{BB962C8B-B14F-4D97-AF65-F5344CB8AC3E}">
        <p14:creationId xmlns:p14="http://schemas.microsoft.com/office/powerpoint/2010/main" val="313733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Addressing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</a:t>
            </a:r>
          </a:p>
          <a:p>
            <a:endParaRPr lang="en-US" dirty="0" smtClean="0"/>
          </a:p>
          <a:p>
            <a:r>
              <a:rPr lang="en-US" dirty="0" smtClean="0"/>
              <a:t>MOV ESI, OFFSET </a:t>
            </a:r>
            <a:r>
              <a:rPr lang="en-US" dirty="0" err="1" smtClean="0"/>
              <a:t>arr</a:t>
            </a:r>
            <a:endParaRPr lang="en-US" dirty="0" smtClean="0"/>
          </a:p>
          <a:p>
            <a:r>
              <a:rPr lang="en-US" dirty="0" smtClean="0"/>
              <a:t>MOV EAX, [ESI]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9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Addressing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Base-Index </a:t>
            </a:r>
          </a:p>
          <a:p>
            <a:endParaRPr lang="en-US" dirty="0" smtClean="0"/>
          </a:p>
          <a:p>
            <a:r>
              <a:rPr lang="en-US" dirty="0" smtClean="0"/>
              <a:t>MOV ESI, OFFSET </a:t>
            </a:r>
            <a:r>
              <a:rPr lang="en-US" dirty="0" err="1" smtClean="0"/>
              <a:t>arr</a:t>
            </a:r>
            <a:endParaRPr lang="en-US" dirty="0" smtClean="0"/>
          </a:p>
          <a:p>
            <a:r>
              <a:rPr lang="en-US" dirty="0" smtClean="0"/>
              <a:t>MOV EDI, 1</a:t>
            </a:r>
          </a:p>
          <a:p>
            <a:r>
              <a:rPr lang="en-US" dirty="0" smtClean="0"/>
              <a:t>MOV EAX, [ESI + EDI]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8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[ASM]Lab3</Template>
  <TotalTime>3708</TotalTime>
  <Words>1157</Words>
  <Application>Microsoft Office PowerPoint</Application>
  <PresentationFormat>On-screen Show (4:3)</PresentationFormat>
  <Paragraphs>313</Paragraphs>
  <Slides>36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Times New Roman</vt:lpstr>
      <vt:lpstr>Wingdings</vt:lpstr>
      <vt:lpstr>Perspective</vt:lpstr>
      <vt:lpstr>Assembly Language Lab (7)</vt:lpstr>
      <vt:lpstr>CH4: Data Transfers, Addressing, and Arithmetic</vt:lpstr>
      <vt:lpstr>Addressing Modes</vt:lpstr>
      <vt:lpstr>Immediate Addressing </vt:lpstr>
      <vt:lpstr>Register Addressing </vt:lpstr>
      <vt:lpstr>Direct Memory Operands  </vt:lpstr>
      <vt:lpstr>Direct-Offset Operands</vt:lpstr>
      <vt:lpstr>Indirect Addressing </vt:lpstr>
      <vt:lpstr>Indirect Addressing </vt:lpstr>
      <vt:lpstr>Indirect Addressing </vt:lpstr>
      <vt:lpstr>Data-Related Operators</vt:lpstr>
      <vt:lpstr>Review </vt:lpstr>
      <vt:lpstr>Review  </vt:lpstr>
      <vt:lpstr>Review  </vt:lpstr>
      <vt:lpstr>Review</vt:lpstr>
      <vt:lpstr>PowerPoint Presentation</vt:lpstr>
      <vt:lpstr>Flags</vt:lpstr>
      <vt:lpstr>Review </vt:lpstr>
      <vt:lpstr>PowerPoint Presentation</vt:lpstr>
      <vt:lpstr>Review  </vt:lpstr>
      <vt:lpstr>CH5: Procedures </vt:lpstr>
      <vt:lpstr>You have to know …</vt:lpstr>
      <vt:lpstr>Runtime stack</vt:lpstr>
      <vt:lpstr>Runtime Stack</vt:lpstr>
      <vt:lpstr>Review  </vt:lpstr>
      <vt:lpstr>CH6: Conditional Processing</vt:lpstr>
      <vt:lpstr>Content  </vt:lpstr>
      <vt:lpstr>Review</vt:lpstr>
      <vt:lpstr>Review  </vt:lpstr>
      <vt:lpstr>Review  </vt:lpstr>
      <vt:lpstr>Review  </vt:lpstr>
      <vt:lpstr>Solved Example, All unsigned DWORD</vt:lpstr>
      <vt:lpstr>Hands-on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</dc:creator>
  <cp:lastModifiedBy>ahmed atef</cp:lastModifiedBy>
  <cp:revision>389</cp:revision>
  <dcterms:created xsi:type="dcterms:W3CDTF">2013-10-25T12:39:29Z</dcterms:created>
  <dcterms:modified xsi:type="dcterms:W3CDTF">2017-11-25T08:04:26Z</dcterms:modified>
</cp:coreProperties>
</file>