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315" r:id="rId3"/>
    <p:sldId id="259" r:id="rId4"/>
    <p:sldId id="333" r:id="rId5"/>
    <p:sldId id="261" r:id="rId6"/>
    <p:sldId id="262" r:id="rId7"/>
    <p:sldId id="260" r:id="rId8"/>
    <p:sldId id="265" r:id="rId9"/>
    <p:sldId id="268" r:id="rId10"/>
    <p:sldId id="270" r:id="rId11"/>
    <p:sldId id="274" r:id="rId12"/>
    <p:sldId id="326" r:id="rId13"/>
    <p:sldId id="327" r:id="rId14"/>
    <p:sldId id="328" r:id="rId15"/>
    <p:sldId id="329" r:id="rId16"/>
    <p:sldId id="325" r:id="rId17"/>
    <p:sldId id="312" r:id="rId18"/>
    <p:sldId id="334" r:id="rId19"/>
    <p:sldId id="277" r:id="rId20"/>
    <p:sldId id="335" r:id="rId21"/>
    <p:sldId id="331" r:id="rId22"/>
    <p:sldId id="33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5458" autoAdjust="0"/>
  </p:normalViewPr>
  <p:slideViewPr>
    <p:cSldViewPr>
      <p:cViewPr varScale="1">
        <p:scale>
          <a:sx n="63" d="100"/>
          <a:sy n="63"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729DEB-88E7-46BE-A778-274F6C4F2207}" type="datetimeFigureOut">
              <a:rPr lang="en-US" smtClean="0"/>
              <a:pPr/>
              <a:t>30-Nov-17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B7CB0D-50A9-444E-8B84-A70ADA89E5F1}" type="slidenum">
              <a:rPr lang="en-US" smtClean="0"/>
              <a:pPr/>
              <a:t>‹#›</a:t>
            </a:fld>
            <a:endParaRPr lang="en-US"/>
          </a:p>
        </p:txBody>
      </p:sp>
    </p:spTree>
    <p:extLst>
      <p:ext uri="{BB962C8B-B14F-4D97-AF65-F5344CB8AC3E}">
        <p14:creationId xmlns:p14="http://schemas.microsoft.com/office/powerpoint/2010/main" val="2511489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SHL (shift left) instruction</a:t>
            </a:r>
          </a:p>
          <a:p>
            <a:r>
              <a:rPr lang="en-US" dirty="0" smtClean="0"/>
              <a:t>    Performs a logical left shift on the destination operand, filling the lowest bit with 0. The highest bit is moved to the Carry flag, and the bit that was in the Carry flag is discarded</a:t>
            </a:r>
          </a:p>
          <a:p>
            <a:endParaRPr lang="en-US" dirty="0" smtClean="0"/>
          </a:p>
          <a:p>
            <a:r>
              <a:rPr lang="en-US" dirty="0" smtClean="0"/>
              <a:t>SHR (shift right) instruction</a:t>
            </a:r>
          </a:p>
          <a:p>
            <a:r>
              <a:rPr lang="en-US" dirty="0" smtClean="0"/>
              <a:t>    performs a logical right shift on the destination operand, replacing the highest bit with a 0. The lowest bit is copied into the Carry flag, and the bit that was previously in the Carry flag is lost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5</a:t>
            </a:fld>
            <a:endParaRPr lang="en-US"/>
          </a:p>
        </p:txBody>
      </p:sp>
    </p:spTree>
    <p:extLst>
      <p:ext uri="{BB962C8B-B14F-4D97-AF65-F5344CB8AC3E}">
        <p14:creationId xmlns:p14="http://schemas.microsoft.com/office/powerpoint/2010/main" val="2305828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t>Hint: </a:t>
            </a:r>
            <a:r>
              <a:rPr lang="en-US" sz="1200" dirty="0" smtClean="0"/>
              <a:t>21</a:t>
            </a:r>
            <a:r>
              <a:rPr lang="en-US" sz="1200" baseline="0" dirty="0" smtClean="0"/>
              <a:t> = </a:t>
            </a:r>
            <a:r>
              <a:rPr lang="en-US" sz="1200" dirty="0" smtClean="0"/>
              <a:t> 2^4+ 2^2 + 2^0.</a:t>
            </a:r>
          </a:p>
          <a:p>
            <a:endParaRPr lang="en-US" sz="1200" dirty="0" smtClean="0"/>
          </a:p>
          <a:p>
            <a:r>
              <a:rPr lang="en-US" sz="1200" i="0" kern="1200" dirty="0" err="1" smtClean="0">
                <a:solidFill>
                  <a:schemeClr val="tx1"/>
                </a:solidFill>
                <a:effectLst/>
                <a:latin typeface="+mn-lt"/>
                <a:ea typeface="+mn-ea"/>
                <a:cs typeface="+mn-cs"/>
              </a:rPr>
              <a:t>mov</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ebx,eax</a:t>
            </a:r>
            <a:r>
              <a:rPr lang="en-US" sz="1200" i="0" kern="1200" dirty="0" smtClean="0">
                <a:solidFill>
                  <a:schemeClr val="tx1"/>
                </a:solidFill>
                <a:effectLst/>
                <a:latin typeface="+mn-lt"/>
                <a:ea typeface="+mn-ea"/>
                <a:cs typeface="+mn-cs"/>
              </a:rPr>
              <a:t> ; save a copy of </a:t>
            </a:r>
            <a:r>
              <a:rPr lang="en-US" sz="1200" i="0" kern="1200" dirty="0" err="1" smtClean="0">
                <a:solidFill>
                  <a:schemeClr val="tx1"/>
                </a:solidFill>
                <a:effectLst/>
                <a:latin typeface="+mn-lt"/>
                <a:ea typeface="+mn-ea"/>
                <a:cs typeface="+mn-cs"/>
              </a:rPr>
              <a:t>eax</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mov</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ecx,eax</a:t>
            </a:r>
            <a:r>
              <a:rPr lang="en-US" sz="1200" i="0" kern="1200" dirty="0" smtClean="0">
                <a:solidFill>
                  <a:schemeClr val="tx1"/>
                </a:solidFill>
                <a:effectLst/>
                <a:latin typeface="+mn-lt"/>
                <a:ea typeface="+mn-ea"/>
                <a:cs typeface="+mn-cs"/>
              </a:rPr>
              <a:t> ; save another copy of </a:t>
            </a:r>
            <a:r>
              <a:rPr lang="en-US" sz="1200" i="0" kern="1200" dirty="0" err="1" smtClean="0">
                <a:solidFill>
                  <a:schemeClr val="tx1"/>
                </a:solidFill>
                <a:effectLst/>
                <a:latin typeface="+mn-lt"/>
                <a:ea typeface="+mn-ea"/>
                <a:cs typeface="+mn-cs"/>
              </a:rPr>
              <a:t>eax</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shl</a:t>
            </a:r>
            <a:r>
              <a:rPr lang="en-US" sz="1200" i="0" kern="1200" dirty="0" smtClean="0">
                <a:solidFill>
                  <a:schemeClr val="tx1"/>
                </a:solidFill>
                <a:effectLst/>
                <a:latin typeface="+mn-lt"/>
                <a:ea typeface="+mn-ea"/>
                <a:cs typeface="+mn-cs"/>
              </a:rPr>
              <a:t> eax,4 ; multiply by 16</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shl</a:t>
            </a:r>
            <a:r>
              <a:rPr lang="en-US" sz="1200" i="0" kern="1200" dirty="0" smtClean="0">
                <a:solidFill>
                  <a:schemeClr val="tx1"/>
                </a:solidFill>
                <a:effectLst/>
                <a:latin typeface="+mn-lt"/>
                <a:ea typeface="+mn-ea"/>
                <a:cs typeface="+mn-cs"/>
              </a:rPr>
              <a:t> ebx,2 ; multiply by 4</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add </a:t>
            </a:r>
            <a:r>
              <a:rPr lang="en-US" sz="1200" i="0" kern="1200" dirty="0" err="1" smtClean="0">
                <a:solidFill>
                  <a:schemeClr val="tx1"/>
                </a:solidFill>
                <a:effectLst/>
                <a:latin typeface="+mn-lt"/>
                <a:ea typeface="+mn-ea"/>
                <a:cs typeface="+mn-cs"/>
              </a:rPr>
              <a:t>eax,ebx</a:t>
            </a:r>
            <a:r>
              <a:rPr lang="en-US" sz="1200" i="0" kern="1200" dirty="0" smtClean="0">
                <a:solidFill>
                  <a:schemeClr val="tx1"/>
                </a:solidFill>
                <a:effectLst/>
                <a:latin typeface="+mn-lt"/>
                <a:ea typeface="+mn-ea"/>
                <a:cs typeface="+mn-cs"/>
              </a:rPr>
              <a:t> ; add the products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add </a:t>
            </a:r>
            <a:r>
              <a:rPr lang="en-US" sz="1200" i="0" kern="1200" dirty="0" err="1" smtClean="0">
                <a:solidFill>
                  <a:schemeClr val="tx1"/>
                </a:solidFill>
                <a:effectLst/>
                <a:latin typeface="+mn-lt"/>
                <a:ea typeface="+mn-ea"/>
                <a:cs typeface="+mn-cs"/>
              </a:rPr>
              <a:t>eax,ecx</a:t>
            </a:r>
            <a:r>
              <a:rPr lang="en-US" sz="1200" i="0" kern="1200" dirty="0" smtClean="0">
                <a:solidFill>
                  <a:schemeClr val="tx1"/>
                </a:solidFill>
                <a:effectLst/>
                <a:latin typeface="+mn-lt"/>
                <a:ea typeface="+mn-ea"/>
                <a:cs typeface="+mn-cs"/>
              </a:rPr>
              <a:t> ; add original value of </a:t>
            </a:r>
            <a:r>
              <a:rPr lang="en-US" sz="1200" i="0" kern="1200" dirty="0" err="1" smtClean="0">
                <a:solidFill>
                  <a:schemeClr val="tx1"/>
                </a:solidFill>
                <a:effectLst/>
                <a:latin typeface="+mn-lt"/>
                <a:ea typeface="+mn-ea"/>
                <a:cs typeface="+mn-cs"/>
              </a:rPr>
              <a:t>eax</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15</a:t>
            </a:fld>
            <a:endParaRPr lang="en-US"/>
          </a:p>
        </p:txBody>
      </p:sp>
    </p:spTree>
    <p:extLst>
      <p:ext uri="{BB962C8B-B14F-4D97-AF65-F5344CB8AC3E}">
        <p14:creationId xmlns:p14="http://schemas.microsoft.com/office/powerpoint/2010/main" val="3299439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18</a:t>
            </a:fld>
            <a:endParaRPr lang="en-US"/>
          </a:p>
        </p:txBody>
      </p:sp>
    </p:spTree>
    <p:extLst>
      <p:ext uri="{BB962C8B-B14F-4D97-AF65-F5344CB8AC3E}">
        <p14:creationId xmlns:p14="http://schemas.microsoft.com/office/powerpoint/2010/main" val="1800552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19</a:t>
            </a:fld>
            <a:endParaRPr lang="en-US"/>
          </a:p>
        </p:txBody>
      </p:sp>
    </p:spTree>
    <p:extLst>
      <p:ext uri="{BB962C8B-B14F-4D97-AF65-F5344CB8AC3E}">
        <p14:creationId xmlns:p14="http://schemas.microsoft.com/office/powerpoint/2010/main" val="53064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20</a:t>
            </a:fld>
            <a:endParaRPr lang="en-US"/>
          </a:p>
        </p:txBody>
      </p:sp>
    </p:spTree>
    <p:extLst>
      <p:ext uri="{BB962C8B-B14F-4D97-AF65-F5344CB8AC3E}">
        <p14:creationId xmlns:p14="http://schemas.microsoft.com/office/powerpoint/2010/main" val="1445236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6</a:t>
            </a:fld>
            <a:endParaRPr lang="en-US"/>
          </a:p>
        </p:txBody>
      </p:sp>
    </p:spTree>
    <p:extLst>
      <p:ext uri="{BB962C8B-B14F-4D97-AF65-F5344CB8AC3E}">
        <p14:creationId xmlns:p14="http://schemas.microsoft.com/office/powerpoint/2010/main" val="153812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7</a:t>
            </a:fld>
            <a:endParaRPr lang="en-US"/>
          </a:p>
        </p:txBody>
      </p:sp>
    </p:spTree>
    <p:extLst>
      <p:ext uri="{BB962C8B-B14F-4D97-AF65-F5344CB8AC3E}">
        <p14:creationId xmlns:p14="http://schemas.microsoft.com/office/powerpoint/2010/main" val="696008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SHR calculates</a:t>
            </a:r>
            <a:r>
              <a:rPr lang="en-US" baseline="0" dirty="0" smtClean="0"/>
              <a:t> the quotient only </a:t>
            </a:r>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8</a:t>
            </a:fld>
            <a:endParaRPr lang="en-US"/>
          </a:p>
        </p:txBody>
      </p:sp>
    </p:spTree>
    <p:extLst>
      <p:ext uri="{BB962C8B-B14F-4D97-AF65-F5344CB8AC3E}">
        <p14:creationId xmlns:p14="http://schemas.microsoft.com/office/powerpoint/2010/main" val="3332529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Rotate instructions are the same as logical shift instructions except that the lost bit from one end in shifting is inserted in the other end in rotating.</a:t>
            </a:r>
            <a:r>
              <a:rPr lang="en-US" baseline="0" dirty="0" smtClean="0"/>
              <a:t> </a:t>
            </a:r>
            <a:r>
              <a:rPr lang="en-US" dirty="0" smtClean="0"/>
              <a:t>They are called circular shift or simply rotation.</a:t>
            </a:r>
          </a:p>
          <a:p>
            <a:endParaRPr lang="en-US" dirty="0" smtClean="0"/>
          </a:p>
          <a:p>
            <a:r>
              <a:rPr lang="en-US" dirty="0" smtClean="0"/>
              <a:t>ROL (Rotate Left) Instruction </a:t>
            </a:r>
            <a:r>
              <a:rPr lang="en-US" baseline="0" dirty="0" smtClean="0"/>
              <a:t> </a:t>
            </a:r>
          </a:p>
          <a:p>
            <a:r>
              <a:rPr lang="en-US" baseline="0" dirty="0" smtClean="0"/>
              <a:t>          </a:t>
            </a:r>
            <a:r>
              <a:rPr lang="en-US" dirty="0" smtClean="0"/>
              <a:t>Shifts each bit to the left. The highest bit is copied into the Carry flag and the lowest bit position.</a:t>
            </a:r>
          </a:p>
          <a:p>
            <a:r>
              <a:rPr lang="en-US" baseline="0" dirty="0" smtClean="0"/>
              <a:t>          </a:t>
            </a:r>
            <a:r>
              <a:rPr lang="en-US" dirty="0" smtClean="0"/>
              <a:t>Bit rotation does not lose bits. A bit rotated off one end of a number appears again at the other end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10</a:t>
            </a:fld>
            <a:endParaRPr lang="en-US"/>
          </a:p>
        </p:txBody>
      </p:sp>
    </p:spTree>
    <p:extLst>
      <p:ext uri="{BB962C8B-B14F-4D97-AF65-F5344CB8AC3E}">
        <p14:creationId xmlns:p14="http://schemas.microsoft.com/office/powerpoint/2010/main" val="235076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err="1" smtClean="0">
                <a:solidFill>
                  <a:schemeClr val="accent2">
                    <a:lumMod val="50000"/>
                  </a:schemeClr>
                </a:solidFill>
                <a:latin typeface="Times New Roman" pitchFamily="18" charset="0"/>
                <a:cs typeface="Times New Roman" pitchFamily="18" charset="0"/>
              </a:rPr>
              <a:t>RCl</a:t>
            </a:r>
            <a:r>
              <a:rPr lang="en-US" sz="1200" dirty="0" smtClean="0">
                <a:solidFill>
                  <a:schemeClr val="accent2">
                    <a:lumMod val="50000"/>
                  </a:schemeClr>
                </a:solidFill>
                <a:latin typeface="Times New Roman" pitchFamily="18" charset="0"/>
                <a:cs typeface="Times New Roman" pitchFamily="18" charset="0"/>
              </a:rPr>
              <a:t> :it moves the most</a:t>
            </a:r>
            <a:r>
              <a:rPr lang="en-US" sz="1200" baseline="0" dirty="0" smtClean="0">
                <a:solidFill>
                  <a:schemeClr val="accent2">
                    <a:lumMod val="50000"/>
                  </a:schemeClr>
                </a:solidFill>
                <a:latin typeface="Times New Roman" pitchFamily="18" charset="0"/>
                <a:cs typeface="Times New Roman" pitchFamily="18" charset="0"/>
              </a:rPr>
              <a:t> </a:t>
            </a:r>
            <a:r>
              <a:rPr lang="en-US" sz="1200" baseline="0" dirty="0" err="1" smtClean="0">
                <a:solidFill>
                  <a:schemeClr val="accent2">
                    <a:lumMod val="50000"/>
                  </a:schemeClr>
                </a:solidFill>
                <a:latin typeface="Times New Roman" pitchFamily="18" charset="0"/>
                <a:cs typeface="Times New Roman" pitchFamily="18" charset="0"/>
              </a:rPr>
              <a:t>signifincant</a:t>
            </a:r>
            <a:r>
              <a:rPr lang="en-US" sz="1200" baseline="0" dirty="0" smtClean="0">
                <a:solidFill>
                  <a:schemeClr val="accent2">
                    <a:lumMod val="50000"/>
                  </a:schemeClr>
                </a:solidFill>
                <a:latin typeface="Times New Roman" pitchFamily="18" charset="0"/>
                <a:cs typeface="Times New Roman" pitchFamily="18" charset="0"/>
              </a:rPr>
              <a:t> bit to the carry flag then rotates that bit to the least significant bit</a:t>
            </a:r>
            <a:endParaRPr lang="en-US" sz="1200" dirty="0" smtClean="0">
              <a:solidFill>
                <a:schemeClr val="accent2">
                  <a:lumMod val="50000"/>
                </a:schemeClr>
              </a:solidFill>
              <a:latin typeface="Times New Roman" pitchFamily="18" charset="0"/>
              <a:cs typeface="Times New Roman" pitchFamily="18" charset="0"/>
            </a:endParaRPr>
          </a:p>
          <a:p>
            <a:r>
              <a:rPr lang="en-US" sz="1200" dirty="0" smtClean="0">
                <a:solidFill>
                  <a:schemeClr val="accent2">
                    <a:lumMod val="50000"/>
                  </a:schemeClr>
                </a:solidFill>
                <a:latin typeface="Times New Roman" pitchFamily="18" charset="0"/>
                <a:cs typeface="Times New Roman" pitchFamily="18" charset="0"/>
              </a:rPr>
              <a:t>Assume that</a:t>
            </a:r>
            <a:r>
              <a:rPr lang="en-US" sz="1200" baseline="0" dirty="0" smtClean="0">
                <a:solidFill>
                  <a:schemeClr val="accent2">
                    <a:lumMod val="50000"/>
                  </a:schemeClr>
                </a:solidFill>
                <a:latin typeface="Times New Roman" pitchFamily="18" charset="0"/>
                <a:cs typeface="Times New Roman" pitchFamily="18" charset="0"/>
              </a:rPr>
              <a:t> </a:t>
            </a:r>
            <a:r>
              <a:rPr lang="en-US" sz="1200" dirty="0" smtClean="0">
                <a:solidFill>
                  <a:schemeClr val="accent2">
                    <a:lumMod val="50000"/>
                  </a:schemeClr>
                </a:solidFill>
                <a:latin typeface="Times New Roman" pitchFamily="18" charset="0"/>
                <a:cs typeface="Times New Roman" pitchFamily="18" charset="0"/>
              </a:rPr>
              <a:t>the carry bit is an extra bit in the operand and rotate the whole bits including the carry bit. </a:t>
            </a:r>
          </a:p>
          <a:p>
            <a:endParaRPr lang="en-US" sz="1200" dirty="0" smtClean="0">
              <a:solidFill>
                <a:schemeClr val="accent2">
                  <a:lumMod val="50000"/>
                </a:schemeClr>
              </a:solidFill>
              <a:latin typeface="Times New Roman" pitchFamily="18" charset="0"/>
              <a:cs typeface="Times New Roman" pitchFamily="18" charset="0"/>
            </a:endParaRPr>
          </a:p>
          <a:p>
            <a:r>
              <a:rPr lang="en-US" sz="1200" dirty="0" smtClean="0">
                <a:solidFill>
                  <a:schemeClr val="accent2">
                    <a:lumMod val="50000"/>
                  </a:schemeClr>
                </a:solidFill>
                <a:latin typeface="Times New Roman" pitchFamily="18" charset="0"/>
                <a:cs typeface="Times New Roman" pitchFamily="18" charset="0"/>
              </a:rPr>
              <a:t>CLC</a:t>
            </a:r>
            <a:r>
              <a:rPr lang="en-US" sz="1200" baseline="0" dirty="0" smtClean="0">
                <a:solidFill>
                  <a:schemeClr val="accent2">
                    <a:lumMod val="50000"/>
                  </a:schemeClr>
                </a:solidFill>
                <a:latin typeface="Times New Roman" pitchFamily="18" charset="0"/>
                <a:cs typeface="Times New Roman" pitchFamily="18" charset="0"/>
              </a:rPr>
              <a:t> clears the carry flag</a:t>
            </a:r>
          </a:p>
          <a:p>
            <a:r>
              <a:rPr lang="en-US" sz="1200" baseline="0" dirty="0" smtClean="0">
                <a:solidFill>
                  <a:schemeClr val="accent2">
                    <a:lumMod val="50000"/>
                  </a:schemeClr>
                </a:solidFill>
                <a:latin typeface="Times New Roman" pitchFamily="18" charset="0"/>
                <a:cs typeface="Times New Roman" pitchFamily="18" charset="0"/>
              </a:rPr>
              <a:t>STC sets the carry flag</a:t>
            </a:r>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11</a:t>
            </a:fld>
            <a:endParaRPr lang="en-US"/>
          </a:p>
        </p:txBody>
      </p:sp>
    </p:spTree>
    <p:extLst>
      <p:ext uri="{BB962C8B-B14F-4D97-AF65-F5344CB8AC3E}">
        <p14:creationId xmlns:p14="http://schemas.microsoft.com/office/powerpoint/2010/main" val="1460071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Based on section </a:t>
            </a:r>
            <a:r>
              <a:rPr lang="en-US" sz="1200" b="1" i="0" kern="1200" dirty="0" smtClean="0">
                <a:solidFill>
                  <a:schemeClr val="tx1"/>
                </a:solidFill>
                <a:effectLst/>
                <a:latin typeface="+mn-lt"/>
                <a:ea typeface="+mn-ea"/>
                <a:cs typeface="+mn-cs"/>
              </a:rPr>
              <a:t>7.3.1 (</a:t>
            </a:r>
            <a:r>
              <a:rPr lang="en-US" sz="1200" i="0" kern="1200" dirty="0" smtClean="0">
                <a:solidFill>
                  <a:schemeClr val="tx1"/>
                </a:solidFill>
                <a:effectLst/>
                <a:latin typeface="+mn-lt"/>
                <a:ea typeface="+mn-ea"/>
                <a:cs typeface="+mn-cs"/>
              </a:rPr>
              <a:t>extended-precision integer)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a:t>
            </a:r>
            <a:r>
              <a:rPr lang="en-US" sz="1200" b="0" i="0" u="none" strike="noStrike" kern="1200" baseline="0" dirty="0" smtClean="0">
                <a:solidFill>
                  <a:schemeClr val="tx1"/>
                </a:solidFill>
                <a:latin typeface="+mn-lt"/>
                <a:ea typeface="+mn-ea"/>
                <a:cs typeface="+mn-cs"/>
              </a:rPr>
              <a:t>hifting an extended-precision integer that has been divided into an array of bytes, </a:t>
            </a:r>
            <a:r>
              <a:rPr lang="en-US" sz="1200" b="0" i="0" u="none" strike="noStrike" kern="1200" baseline="0" dirty="0" err="1" smtClean="0">
                <a:solidFill>
                  <a:schemeClr val="tx1"/>
                </a:solidFill>
                <a:latin typeface="+mn-lt"/>
                <a:ea typeface="+mn-ea"/>
                <a:cs typeface="+mn-cs"/>
              </a:rPr>
              <a:t>words,or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doublewords</a:t>
            </a:r>
            <a:endParaRPr lang="en-US" sz="1200" b="0" i="0" u="none" strike="noStrike" kern="1200" baseline="0" dirty="0" smtClean="0">
              <a:solidFill>
                <a:schemeClr val="tx1"/>
              </a:solidFill>
              <a:latin typeface="+mn-lt"/>
              <a:ea typeface="+mn-ea"/>
              <a:cs typeface="+mn-cs"/>
            </a:endParaRP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Consider that you have a big number consists of 3 bytes and you can</a:t>
            </a:r>
            <a:r>
              <a:rPr lang="en-US" sz="1200" i="0" kern="1200" baseline="0" dirty="0" smtClean="0">
                <a:solidFill>
                  <a:schemeClr val="tx1"/>
                </a:solidFill>
                <a:effectLst/>
                <a:latin typeface="+mn-lt"/>
                <a:ea typeface="+mn-ea"/>
                <a:cs typeface="+mn-cs"/>
              </a:rPr>
              <a:t> only access it using the variable’s name and you want to shift this number</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sz="1200" i="0" kern="1200" dirty="0" err="1" smtClean="0">
                <a:solidFill>
                  <a:schemeClr val="tx1"/>
                </a:solidFill>
                <a:effectLst/>
                <a:latin typeface="+mn-lt"/>
                <a:ea typeface="+mn-ea"/>
                <a:cs typeface="+mn-cs"/>
              </a:rPr>
              <a:t>byteArray</a:t>
            </a:r>
            <a:r>
              <a:rPr lang="en-US" sz="1200" i="0" kern="1200" dirty="0" smtClean="0">
                <a:solidFill>
                  <a:schemeClr val="tx1"/>
                </a:solidFill>
                <a:effectLst/>
                <a:latin typeface="+mn-lt"/>
                <a:ea typeface="+mn-ea"/>
                <a:cs typeface="+mn-cs"/>
              </a:rPr>
              <a:t> BYTE 81h,20h,33h</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.code</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shr</a:t>
            </a:r>
            <a:r>
              <a:rPr lang="en-US" sz="1200" i="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byteArray+2,1</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rcr</a:t>
            </a:r>
            <a:r>
              <a:rPr lang="en-US" sz="1200" i="0" kern="1200" dirty="0" smtClean="0">
                <a:solidFill>
                  <a:schemeClr val="tx1"/>
                </a:solidFill>
                <a:effectLst/>
                <a:latin typeface="+mn-lt"/>
                <a:ea typeface="+mn-ea"/>
                <a:cs typeface="+mn-cs"/>
              </a:rPr>
              <a:t> byteArray+1,1</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rcr</a:t>
            </a:r>
            <a:r>
              <a:rPr lang="en-US" sz="1200" i="0" kern="1200" dirty="0" smtClean="0">
                <a:solidFill>
                  <a:schemeClr val="tx1"/>
                </a:solidFill>
                <a:effectLst/>
                <a:latin typeface="+mn-lt"/>
                <a:ea typeface="+mn-ea"/>
                <a:cs typeface="+mn-cs"/>
              </a:rPr>
              <a:t> byteArray,1</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12</a:t>
            </a:fld>
            <a:endParaRPr lang="en-US"/>
          </a:p>
        </p:txBody>
      </p:sp>
    </p:spTree>
    <p:extLst>
      <p:ext uri="{BB962C8B-B14F-4D97-AF65-F5344CB8AC3E}">
        <p14:creationId xmlns:p14="http://schemas.microsoft.com/office/powerpoint/2010/main" val="3948332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Based on section </a:t>
            </a:r>
            <a:r>
              <a:rPr lang="en-US" sz="1200" b="1" i="0" kern="1200" dirty="0" smtClean="0">
                <a:solidFill>
                  <a:schemeClr val="tx1"/>
                </a:solidFill>
                <a:effectLst/>
                <a:latin typeface="+mn-lt"/>
                <a:ea typeface="+mn-ea"/>
                <a:cs typeface="+mn-cs"/>
              </a:rPr>
              <a:t>7.3.1 (</a:t>
            </a:r>
            <a:r>
              <a:rPr lang="en-US" sz="1200" i="0" kern="1200" dirty="0" smtClean="0">
                <a:solidFill>
                  <a:schemeClr val="tx1"/>
                </a:solidFill>
                <a:effectLst/>
                <a:latin typeface="+mn-lt"/>
                <a:ea typeface="+mn-ea"/>
                <a:cs typeface="+mn-cs"/>
              </a:rPr>
              <a:t>extended-precision integer)</a:t>
            </a:r>
            <a:endParaRPr lang="en-US" sz="1200" b="1"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sz="1200" i="0" kern="1200" dirty="0" err="1" smtClean="0">
                <a:solidFill>
                  <a:schemeClr val="tx1"/>
                </a:solidFill>
                <a:effectLst/>
                <a:latin typeface="+mn-lt"/>
                <a:ea typeface="+mn-ea"/>
                <a:cs typeface="+mn-cs"/>
              </a:rPr>
              <a:t>wordArray</a:t>
            </a:r>
            <a:r>
              <a:rPr lang="en-US" sz="1200" i="0" kern="1200" dirty="0" smtClean="0">
                <a:solidFill>
                  <a:schemeClr val="tx1"/>
                </a:solidFill>
                <a:effectLst/>
                <a:latin typeface="+mn-lt"/>
                <a:ea typeface="+mn-ea"/>
                <a:cs typeface="+mn-cs"/>
              </a:rPr>
              <a:t> WORD 810Dh,0C064h,93ABh</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.code</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shl</a:t>
            </a:r>
            <a:r>
              <a:rPr lang="en-US" sz="1200" i="0" kern="1200" dirty="0" smtClean="0">
                <a:solidFill>
                  <a:schemeClr val="tx1"/>
                </a:solidFill>
                <a:effectLst/>
                <a:latin typeface="+mn-lt"/>
                <a:ea typeface="+mn-ea"/>
                <a:cs typeface="+mn-cs"/>
              </a:rPr>
              <a:t> wordArray,1</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rcl</a:t>
            </a:r>
            <a:r>
              <a:rPr lang="en-US" sz="1200" i="0" kern="1200" dirty="0" smtClean="0">
                <a:solidFill>
                  <a:schemeClr val="tx1"/>
                </a:solidFill>
                <a:effectLst/>
                <a:latin typeface="+mn-lt"/>
                <a:ea typeface="+mn-ea"/>
                <a:cs typeface="+mn-cs"/>
              </a:rPr>
              <a:t> wordArray+2,1</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rcl</a:t>
            </a:r>
            <a:r>
              <a:rPr lang="en-US" sz="1200" i="0" kern="1200" dirty="0" smtClean="0">
                <a:solidFill>
                  <a:schemeClr val="tx1"/>
                </a:solidFill>
                <a:effectLst/>
                <a:latin typeface="+mn-lt"/>
                <a:ea typeface="+mn-ea"/>
                <a:cs typeface="+mn-cs"/>
              </a:rPr>
              <a:t> wordArray+4,1</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13</a:t>
            </a:fld>
            <a:endParaRPr lang="en-US"/>
          </a:p>
        </p:txBody>
      </p:sp>
    </p:spTree>
    <p:extLst>
      <p:ext uri="{BB962C8B-B14F-4D97-AF65-F5344CB8AC3E}">
        <p14:creationId xmlns:p14="http://schemas.microsoft.com/office/powerpoint/2010/main" val="3328915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err="1" smtClean="0">
                <a:solidFill>
                  <a:schemeClr val="tx1"/>
                </a:solidFill>
                <a:effectLst/>
                <a:latin typeface="+mn-lt"/>
                <a:ea typeface="+mn-ea"/>
                <a:cs typeface="+mn-cs"/>
              </a:rPr>
              <a:t>mov</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ebx,eax</a:t>
            </a:r>
            <a:r>
              <a:rPr lang="en-US" sz="1200" i="0" kern="1200" dirty="0" smtClean="0">
                <a:solidFill>
                  <a:schemeClr val="tx1"/>
                </a:solidFill>
                <a:effectLst/>
                <a:latin typeface="+mn-lt"/>
                <a:ea typeface="+mn-ea"/>
                <a:cs typeface="+mn-cs"/>
              </a:rPr>
              <a:t> ; save a copy of </a:t>
            </a:r>
            <a:r>
              <a:rPr lang="en-US" sz="1200" i="0" kern="1200" dirty="0" err="1" smtClean="0">
                <a:solidFill>
                  <a:schemeClr val="tx1"/>
                </a:solidFill>
                <a:effectLst/>
                <a:latin typeface="+mn-lt"/>
                <a:ea typeface="+mn-ea"/>
                <a:cs typeface="+mn-cs"/>
              </a:rPr>
              <a:t>eax</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shl</a:t>
            </a:r>
            <a:r>
              <a:rPr lang="en-US" sz="1200" i="0" kern="1200" dirty="0" smtClean="0">
                <a:solidFill>
                  <a:schemeClr val="tx1"/>
                </a:solidFill>
                <a:effectLst/>
                <a:latin typeface="+mn-lt"/>
                <a:ea typeface="+mn-ea"/>
                <a:cs typeface="+mn-cs"/>
              </a:rPr>
              <a:t> eax,4 ; multiply by 16</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shl</a:t>
            </a:r>
            <a:r>
              <a:rPr lang="en-US" sz="1200" i="0" kern="1200" dirty="0" smtClean="0">
                <a:solidFill>
                  <a:schemeClr val="tx1"/>
                </a:solidFill>
                <a:effectLst/>
                <a:latin typeface="+mn-lt"/>
                <a:ea typeface="+mn-ea"/>
                <a:cs typeface="+mn-cs"/>
              </a:rPr>
              <a:t> ebx,3 ; multiply by 8</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add </a:t>
            </a:r>
            <a:r>
              <a:rPr lang="en-US" sz="1200" i="0" kern="1200" dirty="0" err="1" smtClean="0">
                <a:solidFill>
                  <a:schemeClr val="tx1"/>
                </a:solidFill>
                <a:effectLst/>
                <a:latin typeface="+mn-lt"/>
                <a:ea typeface="+mn-ea"/>
                <a:cs typeface="+mn-cs"/>
              </a:rPr>
              <a:t>eax,ebx</a:t>
            </a:r>
            <a:r>
              <a:rPr lang="en-US" sz="1200" i="0" kern="1200" dirty="0" smtClean="0">
                <a:solidFill>
                  <a:schemeClr val="tx1"/>
                </a:solidFill>
                <a:effectLst/>
                <a:latin typeface="+mn-lt"/>
                <a:ea typeface="+mn-ea"/>
                <a:cs typeface="+mn-cs"/>
              </a:rPr>
              <a:t> ; add the products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BB7CB0D-50A9-444E-8B84-A70ADA89E5F1}" type="slidenum">
              <a:rPr lang="en-US" smtClean="0"/>
              <a:pPr/>
              <a:t>14</a:t>
            </a:fld>
            <a:endParaRPr lang="en-US"/>
          </a:p>
        </p:txBody>
      </p:sp>
    </p:spTree>
    <p:extLst>
      <p:ext uri="{BB962C8B-B14F-4D97-AF65-F5344CB8AC3E}">
        <p14:creationId xmlns:p14="http://schemas.microsoft.com/office/powerpoint/2010/main" val="231544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b="1">
                <a:latin typeface="Calibri" panose="020F050202020403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8AC6623-721E-4977-B341-4950592E6259}" type="datetime1">
              <a:rPr lang="en-US" smtClean="0"/>
              <a:pPr/>
              <a:t>30-Nov-17</a:t>
            </a:fld>
            <a:endParaRPr lang="en-US"/>
          </a:p>
        </p:txBody>
      </p:sp>
      <p:sp>
        <p:nvSpPr>
          <p:cNvPr id="8" name="Slide Number Placeholder 7"/>
          <p:cNvSpPr>
            <a:spLocks noGrp="1"/>
          </p:cNvSpPr>
          <p:nvPr>
            <p:ph type="sldNum" sz="quarter" idx="11"/>
          </p:nvPr>
        </p:nvSpPr>
        <p:spPr/>
        <p:txBody>
          <a:bodyPr/>
          <a:lstStyle/>
          <a:p>
            <a:fld id="{CF65A210-DCCC-4938-B64C-79D1B2286DB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334650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B02ED-CA78-4EE7-A7F1-BB3F4478CF49}" type="datetime1">
              <a:rPr lang="en-US" smtClean="0"/>
              <a:pPr/>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5A210-DCCC-4938-B64C-79D1B2286DB7}" type="slidenum">
              <a:rPr lang="en-US" smtClean="0"/>
              <a:pPr/>
              <a:t>‹#›</a:t>
            </a:fld>
            <a:endParaRPr lang="en-US"/>
          </a:p>
        </p:txBody>
      </p:sp>
    </p:spTree>
    <p:extLst>
      <p:ext uri="{BB962C8B-B14F-4D97-AF65-F5344CB8AC3E}">
        <p14:creationId xmlns:p14="http://schemas.microsoft.com/office/powerpoint/2010/main" val="376196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C21BB-C339-416B-8E9F-3CF8BE01A7D8}" type="datetime1">
              <a:rPr lang="en-US" smtClean="0"/>
              <a:pPr/>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5A210-DCCC-4938-B64C-79D1B2286DB7}" type="slidenum">
              <a:rPr lang="en-US" smtClean="0"/>
              <a:pPr/>
              <a:t>‹#›</a:t>
            </a:fld>
            <a:endParaRPr lang="en-US"/>
          </a:p>
        </p:txBody>
      </p:sp>
    </p:spTree>
    <p:extLst>
      <p:ext uri="{BB962C8B-B14F-4D97-AF65-F5344CB8AC3E}">
        <p14:creationId xmlns:p14="http://schemas.microsoft.com/office/powerpoint/2010/main" val="85480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035280" cy="1154097"/>
          </a:xfrm>
        </p:spPr>
        <p:txBody>
          <a:bodyPr/>
          <a:lstStyle>
            <a:lvl1pPr>
              <a:defRPr b="1">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1520" y="1701790"/>
            <a:ext cx="8712968" cy="4823554"/>
          </a:xfrm>
        </p:spPr>
        <p:txBody>
          <a:bodyPr/>
          <a:lstStyle>
            <a:lvl1pPr>
              <a:defRPr sz="2800">
                <a:latin typeface="Calibri" panose="020F0502020204030204" pitchFamily="34" charset="0"/>
              </a:defRPr>
            </a:lvl1pPr>
            <a:lvl2pPr>
              <a:defRPr sz="2400">
                <a:latin typeface="Calibri" panose="020F0502020204030204"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272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1" cap="none">
                <a:latin typeface="Calibri" panose="020F050202020403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88D2AA-D051-48C7-B58B-B741075D144A}" type="datetime1">
              <a:rPr lang="en-US" smtClean="0"/>
              <a:pPr/>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5A210-DCCC-4938-B64C-79D1B2286DB7}" type="slidenum">
              <a:rPr lang="en-US" smtClean="0"/>
              <a:pPr/>
              <a:t>‹#›</a:t>
            </a:fld>
            <a:endParaRPr lang="en-US"/>
          </a:p>
        </p:txBody>
      </p:sp>
    </p:spTree>
    <p:extLst>
      <p:ext uri="{BB962C8B-B14F-4D97-AF65-F5344CB8AC3E}">
        <p14:creationId xmlns:p14="http://schemas.microsoft.com/office/powerpoint/2010/main" val="64805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A0EF4BF-F3C5-4576-8933-D8D4B815B8E5}" type="datetime1">
              <a:rPr lang="en-US" smtClean="0"/>
              <a:pPr/>
              <a:t>30-Nov-17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5A210-DCCC-4938-B64C-79D1B2286DB7}"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409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A045CFA-8466-4E29-B552-46371B380660}" type="datetime1">
              <a:rPr lang="en-US" smtClean="0"/>
              <a:pPr/>
              <a:t>30-Nov-17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5A210-DCCC-4938-B64C-79D1B2286DB7}"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915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7584" y="2492896"/>
            <a:ext cx="7315200" cy="1154097"/>
          </a:xfrm>
        </p:spPr>
        <p:txBody>
          <a:bodyPr/>
          <a:lstStyle>
            <a:lvl1pPr>
              <a:defRPr b="1">
                <a:latin typeface="Calibri" panose="020F0502020204030204" pitchFamily="34"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BB1077-A564-4C33-B88F-6D4008212ABE}" type="datetime1">
              <a:rPr lang="en-US" smtClean="0"/>
              <a:pPr/>
              <a:t>30-Nov-17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5A210-DCCC-4938-B64C-79D1B2286DB7}" type="slidenum">
              <a:rPr lang="en-US" smtClean="0"/>
              <a:pPr/>
              <a:t>‹#›</a:t>
            </a:fld>
            <a:endParaRPr lang="en-US"/>
          </a:p>
        </p:txBody>
      </p:sp>
    </p:spTree>
    <p:extLst>
      <p:ext uri="{BB962C8B-B14F-4D97-AF65-F5344CB8AC3E}">
        <p14:creationId xmlns:p14="http://schemas.microsoft.com/office/powerpoint/2010/main" val="200622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64D0E-AC1C-4D81-9A6F-3F2A96A8F2A3}" type="datetime1">
              <a:rPr lang="en-US" smtClean="0"/>
              <a:pPr/>
              <a:t>30-Nov-17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65A210-DCCC-4938-B64C-79D1B2286DB7}" type="slidenum">
              <a:rPr lang="en-US" smtClean="0"/>
              <a:pPr/>
              <a:t>‹#›</a:t>
            </a:fld>
            <a:endParaRPr lang="en-US"/>
          </a:p>
        </p:txBody>
      </p:sp>
    </p:spTree>
    <p:extLst>
      <p:ext uri="{BB962C8B-B14F-4D97-AF65-F5344CB8AC3E}">
        <p14:creationId xmlns:p14="http://schemas.microsoft.com/office/powerpoint/2010/main" val="179297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935F1-61DB-49E5-8EE8-1948B69C3AEA}" type="datetime1">
              <a:rPr lang="en-US" smtClean="0"/>
              <a:pPr/>
              <a:t>30-Nov-17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5A210-DCCC-4938-B64C-79D1B2286DB7}" type="slidenum">
              <a:rPr lang="en-US" smtClean="0"/>
              <a:pPr/>
              <a:t>‹#›</a:t>
            </a:fld>
            <a:endParaRPr lang="en-US"/>
          </a:p>
        </p:txBody>
      </p:sp>
    </p:spTree>
    <p:extLst>
      <p:ext uri="{BB962C8B-B14F-4D97-AF65-F5344CB8AC3E}">
        <p14:creationId xmlns:p14="http://schemas.microsoft.com/office/powerpoint/2010/main" val="196008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1736D-747A-4ECC-A623-C17A760E7C94}" type="datetime1">
              <a:rPr lang="en-US" smtClean="0"/>
              <a:pPr/>
              <a:t>30-Nov-17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5A210-DCCC-4938-B64C-79D1B2286DB7}" type="slidenum">
              <a:rPr lang="en-US" smtClean="0"/>
              <a:pPr/>
              <a:t>‹#›</a:t>
            </a:fld>
            <a:endParaRPr lang="en-US"/>
          </a:p>
        </p:txBody>
      </p:sp>
    </p:spTree>
    <p:extLst>
      <p:ext uri="{BB962C8B-B14F-4D97-AF65-F5344CB8AC3E}">
        <p14:creationId xmlns:p14="http://schemas.microsoft.com/office/powerpoint/2010/main" val="210682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8D11CFE-E30E-4CF1-B161-E6182470998E}" type="datetime1">
              <a:rPr lang="en-US" smtClean="0"/>
              <a:pPr/>
              <a:t>30-Nov-17</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F65A210-DCCC-4938-B64C-79D1B2286DB7}"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extLst>
      <p:ext uri="{BB962C8B-B14F-4D97-AF65-F5344CB8AC3E}">
        <p14:creationId xmlns:p14="http://schemas.microsoft.com/office/powerpoint/2010/main" val="5443431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Assembly Language (Lab 8)</a:t>
            </a:r>
            <a:endParaRPr lang="en-US" sz="4000" dirty="0"/>
          </a:p>
        </p:txBody>
      </p:sp>
      <p:sp>
        <p:nvSpPr>
          <p:cNvPr id="4" name="Subtitle 3"/>
          <p:cNvSpPr>
            <a:spLocks noGrp="1"/>
          </p:cNvSpPr>
          <p:nvPr>
            <p:ph type="subTitle" idx="1"/>
          </p:nvPr>
        </p:nvSpPr>
        <p:spPr/>
        <p:txBody>
          <a:bodyPr/>
          <a:lstStyle/>
          <a:p>
            <a:endParaRPr lang="en-US"/>
          </a:p>
        </p:txBody>
      </p:sp>
      <p:sp>
        <p:nvSpPr>
          <p:cNvPr id="3" name="Slide Number Placeholder 2"/>
          <p:cNvSpPr>
            <a:spLocks noGrp="1"/>
          </p:cNvSpPr>
          <p:nvPr>
            <p:ph type="sldNum" sz="quarter" idx="11"/>
          </p:nvPr>
        </p:nvSpPr>
        <p:spPr/>
        <p:txBody>
          <a:bodyPr/>
          <a:lstStyle/>
          <a:p>
            <a:fld id="{CF65A210-DCCC-4938-B64C-79D1B2286DB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4191000"/>
            <a:ext cx="7327816" cy="658368"/>
          </a:xfrm>
        </p:spPr>
        <p:txBody>
          <a:bodyPr/>
          <a:lstStyle/>
          <a:p>
            <a:pPr algn="ctr"/>
            <a:r>
              <a:rPr lang="en-US" sz="2800" dirty="0" smtClean="0">
                <a:solidFill>
                  <a:schemeClr val="tx1"/>
                </a:solidFill>
              </a:rPr>
              <a:t>ROR </a:t>
            </a:r>
            <a:r>
              <a:rPr lang="en-US" sz="2800" i="1" dirty="0" err="1" smtClean="0">
                <a:solidFill>
                  <a:schemeClr val="tx1"/>
                </a:solidFill>
              </a:rPr>
              <a:t>destination,count</a:t>
            </a:r>
            <a:endParaRPr lang="en-US" sz="2800" dirty="0">
              <a:solidFill>
                <a:schemeClr val="tx1"/>
              </a:solidFill>
            </a:endParaRPr>
          </a:p>
        </p:txBody>
      </p:sp>
      <p:sp>
        <p:nvSpPr>
          <p:cNvPr id="6" name="Text Placeholder 5"/>
          <p:cNvSpPr>
            <a:spLocks noGrp="1"/>
          </p:cNvSpPr>
          <p:nvPr>
            <p:ph type="body" sz="quarter" idx="3"/>
          </p:nvPr>
        </p:nvSpPr>
        <p:spPr>
          <a:xfrm>
            <a:off x="533399" y="1600200"/>
            <a:ext cx="6781015" cy="658368"/>
          </a:xfrm>
        </p:spPr>
        <p:txBody>
          <a:bodyPr/>
          <a:lstStyle/>
          <a:p>
            <a:pPr algn="ctr"/>
            <a:r>
              <a:rPr lang="en-US" sz="2800" dirty="0" smtClean="0">
                <a:solidFill>
                  <a:schemeClr val="tx1"/>
                </a:solidFill>
              </a:rPr>
              <a:t>ROL </a:t>
            </a:r>
            <a:r>
              <a:rPr lang="en-US" sz="2800" i="1" dirty="0" err="1" smtClean="0">
                <a:solidFill>
                  <a:schemeClr val="tx1"/>
                </a:solidFill>
              </a:rPr>
              <a:t>destination,count</a:t>
            </a:r>
            <a:endParaRPr lang="en-US" sz="2800" dirty="0">
              <a:solidFill>
                <a:schemeClr val="tx1"/>
              </a:solidFill>
            </a:endParaRPr>
          </a:p>
        </p:txBody>
      </p:sp>
      <p:sp>
        <p:nvSpPr>
          <p:cNvPr id="7" name="Slide Number Placeholder 6"/>
          <p:cNvSpPr>
            <a:spLocks noGrp="1"/>
          </p:cNvSpPr>
          <p:nvPr>
            <p:ph type="sldNum" sz="quarter" idx="12"/>
          </p:nvPr>
        </p:nvSpPr>
        <p:spPr/>
        <p:txBody>
          <a:bodyPr/>
          <a:lstStyle/>
          <a:p>
            <a:fld id="{CF65A210-DCCC-4938-B64C-79D1B2286DB7}" type="slidenum">
              <a:rPr lang="en-US" smtClean="0"/>
              <a:pPr/>
              <a:t>10</a:t>
            </a:fld>
            <a:endParaRPr lang="en-US"/>
          </a:p>
        </p:txBody>
      </p:sp>
      <p:sp>
        <p:nvSpPr>
          <p:cNvPr id="2" name="Title 1"/>
          <p:cNvSpPr>
            <a:spLocks noGrp="1"/>
          </p:cNvSpPr>
          <p:nvPr>
            <p:ph type="title"/>
          </p:nvPr>
        </p:nvSpPr>
        <p:spPr>
          <a:xfrm>
            <a:off x="469816" y="273500"/>
            <a:ext cx="7315200" cy="1154097"/>
          </a:xfrm>
        </p:spPr>
        <p:txBody>
          <a:bodyPr>
            <a:normAutofit/>
          </a:bodyPr>
          <a:lstStyle/>
          <a:p>
            <a:r>
              <a:rPr lang="en-US" sz="4400" b="1" dirty="0" smtClean="0"/>
              <a:t>Rotate instruction </a:t>
            </a:r>
            <a:endParaRPr lang="en-US" sz="4400" dirty="0"/>
          </a:p>
        </p:txBody>
      </p:sp>
      <p:pic>
        <p:nvPicPr>
          <p:cNvPr id="2050" name="Picture 2"/>
          <p:cNvPicPr>
            <a:picLocks noChangeAspect="1" noChangeArrowheads="1"/>
          </p:cNvPicPr>
          <p:nvPr/>
        </p:nvPicPr>
        <p:blipFill>
          <a:blip r:embed="rId3" cstate="print"/>
          <a:srcRect/>
          <a:stretch>
            <a:fillRect/>
          </a:stretch>
        </p:blipFill>
        <p:spPr bwMode="auto">
          <a:xfrm>
            <a:off x="1295400" y="2514600"/>
            <a:ext cx="6391275" cy="1019175"/>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a:stretch>
            <a:fillRect/>
          </a:stretch>
        </p:blipFill>
        <p:spPr bwMode="auto">
          <a:xfrm>
            <a:off x="1343025" y="5133975"/>
            <a:ext cx="5819775" cy="126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33400" y="4191000"/>
            <a:ext cx="7086600" cy="658368"/>
          </a:xfrm>
        </p:spPr>
        <p:txBody>
          <a:bodyPr/>
          <a:lstStyle/>
          <a:p>
            <a:pPr algn="ctr"/>
            <a:r>
              <a:rPr lang="en-US" sz="2800" dirty="0" smtClean="0">
                <a:solidFill>
                  <a:schemeClr val="tx1"/>
                </a:solidFill>
              </a:rPr>
              <a:t>RCR </a:t>
            </a:r>
            <a:r>
              <a:rPr lang="en-US" sz="2800" i="1" dirty="0" err="1" smtClean="0">
                <a:solidFill>
                  <a:schemeClr val="tx1"/>
                </a:solidFill>
              </a:rPr>
              <a:t>destination,count</a:t>
            </a:r>
            <a:endParaRPr lang="en-US" sz="2800" dirty="0">
              <a:solidFill>
                <a:schemeClr val="tx1"/>
              </a:solidFill>
            </a:endParaRPr>
          </a:p>
        </p:txBody>
      </p:sp>
      <p:sp>
        <p:nvSpPr>
          <p:cNvPr id="6" name="Text Placeholder 5"/>
          <p:cNvSpPr>
            <a:spLocks noGrp="1"/>
          </p:cNvSpPr>
          <p:nvPr>
            <p:ph type="body" sz="quarter" idx="3"/>
          </p:nvPr>
        </p:nvSpPr>
        <p:spPr>
          <a:xfrm>
            <a:off x="533400" y="1600200"/>
            <a:ext cx="7467600" cy="658368"/>
          </a:xfrm>
        </p:spPr>
        <p:txBody>
          <a:bodyPr/>
          <a:lstStyle/>
          <a:p>
            <a:pPr algn="ctr"/>
            <a:r>
              <a:rPr lang="en-US" sz="2800" dirty="0" smtClean="0">
                <a:solidFill>
                  <a:schemeClr val="tx1"/>
                </a:solidFill>
              </a:rPr>
              <a:t>RCL </a:t>
            </a:r>
            <a:r>
              <a:rPr lang="en-US" sz="2800" i="1" dirty="0" err="1" smtClean="0">
                <a:solidFill>
                  <a:schemeClr val="tx1"/>
                </a:solidFill>
              </a:rPr>
              <a:t>destination,count</a:t>
            </a:r>
            <a:endParaRPr lang="en-US" sz="2800" dirty="0">
              <a:solidFill>
                <a:schemeClr val="tx1"/>
              </a:solidFill>
            </a:endParaRPr>
          </a:p>
        </p:txBody>
      </p:sp>
      <p:sp>
        <p:nvSpPr>
          <p:cNvPr id="7" name="Slide Number Placeholder 6"/>
          <p:cNvSpPr>
            <a:spLocks noGrp="1"/>
          </p:cNvSpPr>
          <p:nvPr>
            <p:ph type="sldNum" sz="quarter" idx="12"/>
          </p:nvPr>
        </p:nvSpPr>
        <p:spPr/>
        <p:txBody>
          <a:bodyPr/>
          <a:lstStyle/>
          <a:p>
            <a:fld id="{CF65A210-DCCC-4938-B64C-79D1B2286DB7}" type="slidenum">
              <a:rPr lang="en-US" smtClean="0"/>
              <a:pPr/>
              <a:t>11</a:t>
            </a:fld>
            <a:endParaRPr lang="en-US"/>
          </a:p>
        </p:txBody>
      </p:sp>
      <p:sp>
        <p:nvSpPr>
          <p:cNvPr id="2" name="Title 1"/>
          <p:cNvSpPr>
            <a:spLocks noGrp="1"/>
          </p:cNvSpPr>
          <p:nvPr>
            <p:ph type="title"/>
          </p:nvPr>
        </p:nvSpPr>
        <p:spPr>
          <a:xfrm>
            <a:off x="443985" y="203787"/>
            <a:ext cx="7315200" cy="1154097"/>
          </a:xfrm>
        </p:spPr>
        <p:txBody>
          <a:bodyPr>
            <a:normAutofit/>
          </a:bodyPr>
          <a:lstStyle/>
          <a:p>
            <a:r>
              <a:rPr lang="en-US" sz="4400" b="1" dirty="0" smtClean="0"/>
              <a:t>Rotate instruction </a:t>
            </a:r>
            <a:endParaRPr lang="en-US" sz="4400" dirty="0"/>
          </a:p>
        </p:txBody>
      </p:sp>
      <p:pic>
        <p:nvPicPr>
          <p:cNvPr id="3074" name="Picture 2"/>
          <p:cNvPicPr>
            <a:picLocks noChangeAspect="1" noChangeArrowheads="1"/>
          </p:cNvPicPr>
          <p:nvPr/>
        </p:nvPicPr>
        <p:blipFill>
          <a:blip r:embed="rId3" cstate="print"/>
          <a:srcRect/>
          <a:stretch>
            <a:fillRect/>
          </a:stretch>
        </p:blipFill>
        <p:spPr bwMode="auto">
          <a:xfrm>
            <a:off x="1676400" y="2667000"/>
            <a:ext cx="5819775" cy="1095375"/>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1676400" y="5334000"/>
            <a:ext cx="5676900" cy="112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and rotate</a:t>
            </a:r>
            <a:endParaRPr lang="en-US" dirty="0"/>
          </a:p>
        </p:txBody>
      </p:sp>
      <p:sp>
        <p:nvSpPr>
          <p:cNvPr id="3" name="Content Placeholder 2"/>
          <p:cNvSpPr>
            <a:spLocks noGrp="1"/>
          </p:cNvSpPr>
          <p:nvPr>
            <p:ph idx="1"/>
          </p:nvPr>
        </p:nvSpPr>
        <p:spPr/>
        <p:txBody>
          <a:bodyPr>
            <a:noAutofit/>
          </a:bodyPr>
          <a:lstStyle/>
          <a:p>
            <a:pPr marL="0" indent="0">
              <a:buNone/>
            </a:pPr>
            <a:r>
              <a:rPr lang="en-US" sz="3200" dirty="0"/>
              <a:t>Write a sequence of instructions that shift three memory bytes to the right by 1 bit position.</a:t>
            </a:r>
            <a:br>
              <a:rPr lang="en-US" sz="3200" dirty="0"/>
            </a:br>
            <a:r>
              <a:rPr lang="en-US" sz="3200" dirty="0"/>
              <a:t>Use the following data definition:</a:t>
            </a:r>
            <a:br>
              <a:rPr lang="en-US" sz="3200" dirty="0"/>
            </a:br>
            <a:endParaRPr lang="en-US" sz="3200" dirty="0" smtClean="0"/>
          </a:p>
          <a:p>
            <a:pPr marL="0" indent="0">
              <a:buNone/>
            </a:pPr>
            <a:r>
              <a:rPr lang="en-US" sz="3200" dirty="0" err="1" smtClean="0"/>
              <a:t>byteArray</a:t>
            </a:r>
            <a:r>
              <a:rPr lang="en-US" sz="3200" dirty="0" smtClean="0"/>
              <a:t> </a:t>
            </a:r>
            <a:r>
              <a:rPr lang="en-US" sz="3200" dirty="0"/>
              <a:t>BYTE 81h,20h,33h</a:t>
            </a:r>
            <a:br>
              <a:rPr lang="en-US" sz="3200" dirty="0"/>
            </a:br>
            <a:r>
              <a:rPr lang="en-US" sz="3200" dirty="0"/>
              <a:t/>
            </a:r>
            <a:br>
              <a:rPr lang="en-US" sz="3200" dirty="0"/>
            </a:br>
            <a:endParaRPr lang="en-US" sz="3200" dirty="0"/>
          </a:p>
        </p:txBody>
      </p:sp>
      <p:sp>
        <p:nvSpPr>
          <p:cNvPr id="4" name="Slide Number Placeholder 3"/>
          <p:cNvSpPr>
            <a:spLocks noGrp="1"/>
          </p:cNvSpPr>
          <p:nvPr>
            <p:ph type="sldNum" sz="quarter" idx="4294967295"/>
          </p:nvPr>
        </p:nvSpPr>
        <p:spPr>
          <a:xfrm>
            <a:off x="8534400" y="5734050"/>
            <a:ext cx="609600" cy="520700"/>
          </a:xfrm>
        </p:spPr>
        <p:txBody>
          <a:bodyPr/>
          <a:lstStyle/>
          <a:p>
            <a:fld id="{CF65A210-DCCC-4938-B64C-79D1B2286DB7}" type="slidenum">
              <a:rPr lang="en-US" smtClean="0"/>
              <a:pPr/>
              <a:t>12</a:t>
            </a:fld>
            <a:endParaRPr lang="en-US"/>
          </a:p>
        </p:txBody>
      </p:sp>
    </p:spTree>
    <p:extLst>
      <p:ext uri="{BB962C8B-B14F-4D97-AF65-F5344CB8AC3E}">
        <p14:creationId xmlns:p14="http://schemas.microsoft.com/office/powerpoint/2010/main" val="2229684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and rotate</a:t>
            </a:r>
            <a:endParaRPr lang="en-US" dirty="0"/>
          </a:p>
        </p:txBody>
      </p:sp>
      <p:sp>
        <p:nvSpPr>
          <p:cNvPr id="3" name="Content Placeholder 2"/>
          <p:cNvSpPr>
            <a:spLocks noGrp="1"/>
          </p:cNvSpPr>
          <p:nvPr>
            <p:ph idx="1"/>
          </p:nvPr>
        </p:nvSpPr>
        <p:spPr/>
        <p:txBody>
          <a:bodyPr/>
          <a:lstStyle/>
          <a:p>
            <a:r>
              <a:rPr lang="en-US" dirty="0" smtClean="0"/>
              <a:t>Write a sequence of instructions that shift three memory words to the left by 1 bit position.</a:t>
            </a:r>
          </a:p>
          <a:p>
            <a:r>
              <a:rPr lang="en-US" dirty="0" smtClean="0"/>
              <a:t>Use the following data definition:</a:t>
            </a:r>
          </a:p>
          <a:p>
            <a:endParaRPr lang="en-US" dirty="0" smtClean="0"/>
          </a:p>
          <a:p>
            <a:r>
              <a:rPr lang="en-US" dirty="0" err="1" smtClean="0"/>
              <a:t>wordArray</a:t>
            </a:r>
            <a:r>
              <a:rPr lang="en-US" dirty="0" smtClean="0"/>
              <a:t> WORD 810Dh, 0C064h,93ABh</a:t>
            </a:r>
            <a:endParaRPr lang="en-US" dirty="0"/>
          </a:p>
        </p:txBody>
      </p:sp>
      <p:sp>
        <p:nvSpPr>
          <p:cNvPr id="4" name="Slide Number Placeholder 3"/>
          <p:cNvSpPr>
            <a:spLocks noGrp="1"/>
          </p:cNvSpPr>
          <p:nvPr>
            <p:ph type="sldNum" sz="quarter" idx="4294967295"/>
          </p:nvPr>
        </p:nvSpPr>
        <p:spPr>
          <a:xfrm>
            <a:off x="8534400" y="5734050"/>
            <a:ext cx="609600" cy="520700"/>
          </a:xfrm>
        </p:spPr>
        <p:txBody>
          <a:bodyPr/>
          <a:lstStyle/>
          <a:p>
            <a:fld id="{CF65A210-DCCC-4938-B64C-79D1B2286DB7}" type="slidenum">
              <a:rPr lang="en-US" smtClean="0"/>
              <a:pPr/>
              <a:t>13</a:t>
            </a:fld>
            <a:endParaRPr lang="en-US"/>
          </a:p>
        </p:txBody>
      </p:sp>
    </p:spTree>
    <p:extLst>
      <p:ext uri="{BB962C8B-B14F-4D97-AF65-F5344CB8AC3E}">
        <p14:creationId xmlns:p14="http://schemas.microsoft.com/office/powerpoint/2010/main" val="1189951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and rotate</a:t>
            </a:r>
            <a:endParaRPr lang="en-US" dirty="0"/>
          </a:p>
        </p:txBody>
      </p:sp>
      <p:sp>
        <p:nvSpPr>
          <p:cNvPr id="3" name="Content Placeholder 2"/>
          <p:cNvSpPr>
            <a:spLocks noGrp="1"/>
          </p:cNvSpPr>
          <p:nvPr>
            <p:ph idx="1"/>
          </p:nvPr>
        </p:nvSpPr>
        <p:spPr/>
        <p:txBody>
          <a:bodyPr/>
          <a:lstStyle/>
          <a:p>
            <a:r>
              <a:rPr lang="en-US" smtClean="0"/>
              <a:t>Write ASM instructions that calculate </a:t>
            </a:r>
          </a:p>
          <a:p>
            <a:endParaRPr lang="en-US" smtClean="0"/>
          </a:p>
          <a:p>
            <a:r>
              <a:rPr lang="en-US" smtClean="0"/>
              <a:t>EAX * 24 </a:t>
            </a:r>
          </a:p>
          <a:p>
            <a:endParaRPr lang="en-US" smtClean="0"/>
          </a:p>
          <a:p>
            <a:r>
              <a:rPr lang="en-US" smtClean="0"/>
              <a:t>using binary multiplication.</a:t>
            </a:r>
            <a:br>
              <a:rPr lang="en-US" smtClean="0"/>
            </a:br>
            <a:r>
              <a:rPr lang="en-US" smtClean="0"/>
              <a:t/>
            </a:r>
            <a:br>
              <a:rPr lang="en-US" smtClean="0"/>
            </a:br>
            <a:endParaRPr lang="en-US" dirty="0"/>
          </a:p>
        </p:txBody>
      </p:sp>
      <p:sp>
        <p:nvSpPr>
          <p:cNvPr id="4" name="Slide Number Placeholder 3"/>
          <p:cNvSpPr>
            <a:spLocks noGrp="1"/>
          </p:cNvSpPr>
          <p:nvPr>
            <p:ph type="sldNum" sz="quarter" idx="4294967295"/>
          </p:nvPr>
        </p:nvSpPr>
        <p:spPr>
          <a:xfrm>
            <a:off x="8534400" y="5734050"/>
            <a:ext cx="609600" cy="520700"/>
          </a:xfrm>
        </p:spPr>
        <p:txBody>
          <a:bodyPr/>
          <a:lstStyle/>
          <a:p>
            <a:fld id="{CF65A210-DCCC-4938-B64C-79D1B2286DB7}" type="slidenum">
              <a:rPr lang="en-US" smtClean="0"/>
              <a:pPr/>
              <a:t>14</a:t>
            </a:fld>
            <a:endParaRPr lang="en-US"/>
          </a:p>
        </p:txBody>
      </p:sp>
    </p:spTree>
    <p:extLst>
      <p:ext uri="{BB962C8B-B14F-4D97-AF65-F5344CB8AC3E}">
        <p14:creationId xmlns:p14="http://schemas.microsoft.com/office/powerpoint/2010/main" val="2813602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and rotate</a:t>
            </a:r>
            <a:endParaRPr lang="en-US" dirty="0"/>
          </a:p>
        </p:txBody>
      </p:sp>
      <p:sp>
        <p:nvSpPr>
          <p:cNvPr id="3" name="Content Placeholder 2"/>
          <p:cNvSpPr>
            <a:spLocks noGrp="1"/>
          </p:cNvSpPr>
          <p:nvPr>
            <p:ph idx="1"/>
          </p:nvPr>
        </p:nvSpPr>
        <p:spPr/>
        <p:txBody>
          <a:bodyPr/>
          <a:lstStyle/>
          <a:p>
            <a:r>
              <a:rPr lang="en-US" smtClean="0"/>
              <a:t>Write ASM instructions that calculate </a:t>
            </a:r>
          </a:p>
          <a:p>
            <a:r>
              <a:rPr lang="en-US" smtClean="0"/>
              <a:t>EAX * 21 </a:t>
            </a:r>
          </a:p>
          <a:p>
            <a:r>
              <a:rPr lang="en-US" smtClean="0"/>
              <a:t>using binary multiplication. </a:t>
            </a:r>
            <a:br>
              <a:rPr lang="en-US" smtClean="0"/>
            </a:br>
            <a:r>
              <a:rPr lang="en-US" smtClean="0"/>
              <a:t/>
            </a:r>
            <a:br>
              <a:rPr lang="en-US" smtClean="0"/>
            </a:br>
            <a:endParaRPr lang="en-US" dirty="0"/>
          </a:p>
        </p:txBody>
      </p:sp>
      <p:sp>
        <p:nvSpPr>
          <p:cNvPr id="4" name="Slide Number Placeholder 3"/>
          <p:cNvSpPr>
            <a:spLocks noGrp="1"/>
          </p:cNvSpPr>
          <p:nvPr>
            <p:ph type="sldNum" sz="quarter" idx="4294967295"/>
          </p:nvPr>
        </p:nvSpPr>
        <p:spPr>
          <a:xfrm>
            <a:off x="8534400" y="5734050"/>
            <a:ext cx="609600" cy="520700"/>
          </a:xfrm>
        </p:spPr>
        <p:txBody>
          <a:bodyPr/>
          <a:lstStyle/>
          <a:p>
            <a:fld id="{CF65A210-DCCC-4938-B64C-79D1B2286DB7}" type="slidenum">
              <a:rPr lang="en-US" smtClean="0"/>
              <a:pPr/>
              <a:t>15</a:t>
            </a:fld>
            <a:endParaRPr lang="en-US"/>
          </a:p>
        </p:txBody>
      </p:sp>
    </p:spTree>
    <p:extLst>
      <p:ext uri="{BB962C8B-B14F-4D97-AF65-F5344CB8AC3E}">
        <p14:creationId xmlns:p14="http://schemas.microsoft.com/office/powerpoint/2010/main" val="1987232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Hands On</a:t>
            </a:r>
            <a:endParaRPr lang="en-US" sz="4000"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CF65A210-DCCC-4938-B64C-79D1B2286DB7}" type="slidenum">
              <a:rPr lang="en-US" smtClean="0"/>
              <a:pPr/>
              <a:t>16</a:t>
            </a:fld>
            <a:endParaRPr lang="en-US"/>
          </a:p>
        </p:txBody>
      </p:sp>
    </p:spTree>
    <p:extLst>
      <p:ext uri="{BB962C8B-B14F-4D97-AF65-F5344CB8AC3E}">
        <p14:creationId xmlns:p14="http://schemas.microsoft.com/office/powerpoint/2010/main" val="284749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1. String to Binary Number</a:t>
            </a:r>
            <a:endParaRPr lang="en-US" sz="3600" dirty="0"/>
          </a:p>
        </p:txBody>
      </p:sp>
      <p:sp>
        <p:nvSpPr>
          <p:cNvPr id="3" name="Content Placeholder 2"/>
          <p:cNvSpPr>
            <a:spLocks noGrp="1"/>
          </p:cNvSpPr>
          <p:nvPr>
            <p:ph idx="1"/>
          </p:nvPr>
        </p:nvSpPr>
        <p:spPr/>
        <p:txBody>
          <a:bodyPr>
            <a:normAutofit/>
          </a:bodyPr>
          <a:lstStyle/>
          <a:p>
            <a:r>
              <a:rPr lang="en-US" sz="2400" dirty="0" smtClean="0"/>
              <a:t>Write an assembly program the converts an 8–character string entered by user into a binary number.</a:t>
            </a:r>
          </a:p>
          <a:p>
            <a:r>
              <a:rPr lang="en-US" sz="2400" dirty="0" smtClean="0"/>
              <a:t>Your should display an error message if the string contains a character that can not be converted to a binary digit.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Functions: </a:t>
            </a:r>
            <a:r>
              <a:rPr lang="en-US" sz="2400" dirty="0" err="1" smtClean="0"/>
              <a:t>ReadString</a:t>
            </a:r>
            <a:r>
              <a:rPr lang="en-US" sz="2400" dirty="0" smtClean="0"/>
              <a:t>, </a:t>
            </a:r>
            <a:r>
              <a:rPr lang="en-US" sz="2400" dirty="0" err="1" smtClean="0"/>
              <a:t>WriteBin</a:t>
            </a:r>
            <a:endParaRPr lang="en-US" sz="2400" dirty="0" smtClean="0"/>
          </a:p>
          <a:p>
            <a:endParaRPr lang="en-US" sz="2400" dirty="0" smtClean="0"/>
          </a:p>
          <a:p>
            <a:endParaRPr lang="en-US" sz="2400" dirty="0" smtClean="0"/>
          </a:p>
        </p:txBody>
      </p:sp>
      <p:sp>
        <p:nvSpPr>
          <p:cNvPr id="5" name="Slide Number Placeholder 4"/>
          <p:cNvSpPr>
            <a:spLocks noGrp="1"/>
          </p:cNvSpPr>
          <p:nvPr>
            <p:ph type="sldNum" sz="quarter" idx="4294967295"/>
          </p:nvPr>
        </p:nvSpPr>
        <p:spPr>
          <a:xfrm>
            <a:off x="8534400" y="5734050"/>
            <a:ext cx="609600" cy="520700"/>
          </a:xfrm>
        </p:spPr>
        <p:txBody>
          <a:bodyPr/>
          <a:lstStyle/>
          <a:p>
            <a:fld id="{CF65A210-DCCC-4938-B64C-79D1B2286DB7}" type="slidenum">
              <a:rPr lang="en-US" smtClean="0"/>
              <a:pPr/>
              <a:t>17</a:t>
            </a:fld>
            <a:endParaRPr lang="en-US"/>
          </a:p>
        </p:txBody>
      </p:sp>
      <p:sp>
        <p:nvSpPr>
          <p:cNvPr id="7" name="Flowchart: Alternate Process 6"/>
          <p:cNvSpPr/>
          <p:nvPr/>
        </p:nvSpPr>
        <p:spPr>
          <a:xfrm>
            <a:off x="535360" y="3352800"/>
            <a:ext cx="7999040" cy="25146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2920" lvl="2" indent="0">
              <a:buNone/>
            </a:pPr>
            <a:endParaRPr lang="en-US" sz="2400" b="1" dirty="0" smtClean="0">
              <a:solidFill>
                <a:srgbClr val="7030A0"/>
              </a:solidFill>
              <a:latin typeface="Times New Roman" panose="02020603050405020304" pitchFamily="18" charset="0"/>
              <a:cs typeface="Times New Roman" pitchFamily="18" charset="0"/>
            </a:endParaRPr>
          </a:p>
          <a:p>
            <a:r>
              <a:rPr lang="en-US" sz="2800" b="1" dirty="0">
                <a:solidFill>
                  <a:srgbClr val="7030A0"/>
                </a:solidFill>
                <a:latin typeface="Times New Roman" pitchFamily="18" charset="0"/>
                <a:cs typeface="Times New Roman" pitchFamily="18" charset="0"/>
              </a:rPr>
              <a:t>Enter a string: </a:t>
            </a:r>
            <a:r>
              <a:rPr lang="en-US" sz="2800" b="1" dirty="0">
                <a:solidFill>
                  <a:srgbClr val="FF0000"/>
                </a:solidFill>
                <a:latin typeface="Times New Roman" pitchFamily="18" charset="0"/>
                <a:cs typeface="Times New Roman" pitchFamily="18" charset="0"/>
              </a:rPr>
              <a:t>“10000001”</a:t>
            </a:r>
          </a:p>
          <a:p>
            <a:r>
              <a:rPr lang="en-US" sz="2800" b="1" dirty="0">
                <a:solidFill>
                  <a:srgbClr val="7030A0"/>
                </a:solidFill>
                <a:latin typeface="Times New Roman" pitchFamily="18" charset="0"/>
                <a:cs typeface="Times New Roman" pitchFamily="18" charset="0"/>
              </a:rPr>
              <a:t>The Binary Value =  </a:t>
            </a:r>
            <a:r>
              <a:rPr lang="en-US" sz="2800" b="1" dirty="0">
                <a:solidFill>
                  <a:srgbClr val="FF0000"/>
                </a:solidFill>
                <a:latin typeface="Times New Roman" pitchFamily="18" charset="0"/>
                <a:cs typeface="Times New Roman" pitchFamily="18" charset="0"/>
              </a:rPr>
              <a:t>10000001</a:t>
            </a:r>
          </a:p>
          <a:p>
            <a:endParaRPr lang="en-US" sz="2800" b="1" dirty="0">
              <a:solidFill>
                <a:srgbClr val="7030A0"/>
              </a:solidFill>
              <a:latin typeface="Times New Roman" pitchFamily="18" charset="0"/>
              <a:cs typeface="Times New Roman" pitchFamily="18" charset="0"/>
            </a:endParaRPr>
          </a:p>
          <a:p>
            <a:r>
              <a:rPr lang="en-US" sz="2800" b="1" dirty="0">
                <a:solidFill>
                  <a:srgbClr val="7030A0"/>
                </a:solidFill>
                <a:latin typeface="Times New Roman" pitchFamily="18" charset="0"/>
                <a:cs typeface="Times New Roman" pitchFamily="18" charset="0"/>
              </a:rPr>
              <a:t>Enter a string: </a:t>
            </a:r>
            <a:r>
              <a:rPr lang="en-US" sz="2800" b="1" dirty="0">
                <a:solidFill>
                  <a:srgbClr val="FF0000"/>
                </a:solidFill>
                <a:latin typeface="Times New Roman" pitchFamily="18" charset="0"/>
                <a:cs typeface="Times New Roman" pitchFamily="18" charset="0"/>
              </a:rPr>
              <a:t>“10020001”</a:t>
            </a:r>
          </a:p>
          <a:p>
            <a:r>
              <a:rPr lang="en-US" sz="2800" b="1">
                <a:solidFill>
                  <a:srgbClr val="FF0000"/>
                </a:solidFill>
                <a:latin typeface="Times New Roman" pitchFamily="18" charset="0"/>
                <a:cs typeface="Times New Roman" pitchFamily="18" charset="0"/>
              </a:rPr>
              <a:t>Invalid </a:t>
            </a:r>
            <a:r>
              <a:rPr lang="en-US" sz="2800" b="1" smtClean="0">
                <a:solidFill>
                  <a:srgbClr val="FF0000"/>
                </a:solidFill>
                <a:latin typeface="Times New Roman" pitchFamily="18" charset="0"/>
                <a:cs typeface="Times New Roman" pitchFamily="18" charset="0"/>
              </a:rPr>
              <a:t>Input !!</a:t>
            </a:r>
            <a:endParaRPr lang="en-US" sz="2800" b="1" dirty="0">
              <a:solidFill>
                <a:srgbClr val="FF0000"/>
              </a:solidFill>
              <a:latin typeface="Times New Roman" pitchFamily="18" charset="0"/>
              <a:cs typeface="Times New Roman" pitchFamily="18" charset="0"/>
            </a:endParaRPr>
          </a:p>
          <a:p>
            <a:pPr marL="502920" lvl="2" indent="0">
              <a:buNone/>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757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282880" cy="1154097"/>
          </a:xfrm>
        </p:spPr>
        <p:txBody>
          <a:bodyPr anchor="ctr">
            <a:noAutofit/>
          </a:bodyPr>
          <a:lstStyle/>
          <a:p>
            <a:pPr algn="ctr"/>
            <a:r>
              <a:rPr lang="en-US" sz="3600" dirty="0"/>
              <a:t>2. </a:t>
            </a:r>
            <a:r>
              <a:rPr lang="en-US" sz="3600" dirty="0" smtClean="0"/>
              <a:t>Calculate the summation of Even or Odd integers</a:t>
            </a:r>
            <a:endParaRPr lang="en-US" sz="3600" dirty="0"/>
          </a:p>
        </p:txBody>
      </p:sp>
      <p:sp>
        <p:nvSpPr>
          <p:cNvPr id="3" name="Content Placeholder 2"/>
          <p:cNvSpPr>
            <a:spLocks noGrp="1"/>
          </p:cNvSpPr>
          <p:nvPr>
            <p:ph idx="1"/>
          </p:nvPr>
        </p:nvSpPr>
        <p:spPr/>
        <p:txBody>
          <a:bodyPr>
            <a:normAutofit/>
          </a:bodyPr>
          <a:lstStyle/>
          <a:p>
            <a:r>
              <a:rPr lang="en-US" sz="3200" dirty="0" smtClean="0"/>
              <a:t>Write an assembly program that takes from the user 10 integers and calculates the summation of the even or odd numbers depends on his choice.</a:t>
            </a:r>
          </a:p>
          <a:p>
            <a:pPr marL="502920" lvl="2" indent="0">
              <a:buNone/>
            </a:pPr>
            <a:r>
              <a:rPr lang="en-US" sz="2800" dirty="0" smtClean="0">
                <a:latin typeface="Calibri" panose="020F0502020204030204" pitchFamily="34" charset="0"/>
              </a:rPr>
              <a:t> </a:t>
            </a:r>
            <a:endParaRPr lang="en-US" sz="2800" dirty="0">
              <a:latin typeface="Calibri" panose="020F0502020204030204" pitchFamily="34" charset="0"/>
            </a:endParaRPr>
          </a:p>
          <a:p>
            <a:endParaRPr lang="en-US" sz="3200" dirty="0" smtClean="0"/>
          </a:p>
        </p:txBody>
      </p:sp>
      <p:sp>
        <p:nvSpPr>
          <p:cNvPr id="5" name="Slide Number Placeholder 4"/>
          <p:cNvSpPr>
            <a:spLocks noGrp="1"/>
          </p:cNvSpPr>
          <p:nvPr>
            <p:ph type="sldNum" sz="quarter" idx="4294967295"/>
          </p:nvPr>
        </p:nvSpPr>
        <p:spPr>
          <a:xfrm>
            <a:off x="8534400" y="5734050"/>
            <a:ext cx="609600" cy="520700"/>
          </a:xfrm>
        </p:spPr>
        <p:txBody>
          <a:bodyPr/>
          <a:lstStyle/>
          <a:p>
            <a:fld id="{CF65A210-DCCC-4938-B64C-79D1B2286DB7}" type="slidenum">
              <a:rPr lang="en-US" smtClean="0"/>
              <a:pPr/>
              <a:t>18</a:t>
            </a:fld>
            <a:endParaRPr lang="en-US"/>
          </a:p>
        </p:txBody>
      </p:sp>
      <p:sp>
        <p:nvSpPr>
          <p:cNvPr id="6" name="Flowchart: Alternate Process 5"/>
          <p:cNvSpPr/>
          <p:nvPr/>
        </p:nvSpPr>
        <p:spPr>
          <a:xfrm>
            <a:off x="687760" y="3505200"/>
            <a:ext cx="7999040" cy="3020144"/>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2920" lvl="2" indent="0">
              <a:buNone/>
            </a:pPr>
            <a:endParaRPr lang="en-US" sz="2400" b="1" dirty="0" smtClean="0">
              <a:solidFill>
                <a:srgbClr val="7030A0"/>
              </a:solidFill>
              <a:latin typeface="Times New Roman" panose="02020603050405020304" pitchFamily="18" charset="0"/>
              <a:cs typeface="Times New Roman" pitchFamily="18" charset="0"/>
            </a:endParaRPr>
          </a:p>
          <a:p>
            <a:pPr marL="502920" lvl="2" indent="0">
              <a:buNone/>
            </a:pPr>
            <a:r>
              <a:rPr lang="en-US" sz="2400" b="1" dirty="0" smtClean="0">
                <a:solidFill>
                  <a:srgbClr val="7030A0"/>
                </a:solidFill>
                <a:latin typeface="Times New Roman" panose="02020603050405020304" pitchFamily="18" charset="0"/>
                <a:cs typeface="Times New Roman" pitchFamily="18" charset="0"/>
              </a:rPr>
              <a:t>Enter </a:t>
            </a:r>
            <a:r>
              <a:rPr lang="en-US" sz="2400" b="1" dirty="0">
                <a:solidFill>
                  <a:srgbClr val="7030A0"/>
                </a:solidFill>
                <a:latin typeface="Times New Roman" panose="02020603050405020304" pitchFamily="18" charset="0"/>
                <a:cs typeface="Times New Roman" pitchFamily="18" charset="0"/>
              </a:rPr>
              <a:t>the array</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3 7 4 0 5 7 -5 6 1 10</a:t>
            </a:r>
          </a:p>
          <a:p>
            <a:pPr marL="502920" lvl="2" indent="0">
              <a:buNone/>
            </a:pPr>
            <a:r>
              <a:rPr lang="en-US" sz="2400" b="1" dirty="0">
                <a:solidFill>
                  <a:srgbClr val="7030A0"/>
                </a:solidFill>
                <a:latin typeface="Times New Roman" pitchFamily="18" charset="0"/>
                <a:cs typeface="Times New Roman" pitchFamily="18" charset="0"/>
              </a:rPr>
              <a:t>Even or Odd(E/O): </a:t>
            </a:r>
            <a:r>
              <a:rPr lang="en-US" sz="2400" b="1" dirty="0" smtClean="0">
                <a:solidFill>
                  <a:srgbClr val="FF0000"/>
                </a:solidFill>
                <a:latin typeface="Times New Roman" panose="02020603050405020304" pitchFamily="18" charset="0"/>
                <a:cs typeface="Times New Roman" panose="02020603050405020304" pitchFamily="18" charset="0"/>
              </a:rPr>
              <a:t>E</a:t>
            </a:r>
          </a:p>
          <a:p>
            <a:pPr marL="502920" lvl="2" indent="0">
              <a:buNone/>
            </a:pPr>
            <a:r>
              <a:rPr lang="en-US" sz="2400" b="1" dirty="0">
                <a:solidFill>
                  <a:srgbClr val="7030A0"/>
                </a:solidFill>
                <a:latin typeface="Times New Roman" pitchFamily="18" charset="0"/>
                <a:cs typeface="Times New Roman" pitchFamily="18" charset="0"/>
              </a:rPr>
              <a:t>Summation of Even numbers = </a:t>
            </a:r>
            <a:r>
              <a:rPr lang="en-US" sz="2400" b="1" dirty="0" smtClean="0">
                <a:solidFill>
                  <a:srgbClr val="FF0000"/>
                </a:solidFill>
                <a:latin typeface="Times New Roman" panose="02020603050405020304" pitchFamily="18" charset="0"/>
                <a:cs typeface="Times New Roman" panose="02020603050405020304" pitchFamily="18" charset="0"/>
              </a:rPr>
              <a:t>20</a:t>
            </a:r>
          </a:p>
          <a:p>
            <a:pPr marL="502920" lvl="2" indent="0">
              <a:buNone/>
            </a:pPr>
            <a:r>
              <a:rPr lang="en-US" sz="2400" b="1" dirty="0" smtClean="0">
                <a:solidFill>
                  <a:schemeClr val="bg1"/>
                </a:solidFill>
                <a:latin typeface="Times New Roman" panose="02020603050405020304" pitchFamily="18" charset="0"/>
                <a:cs typeface="Times New Roman" panose="02020603050405020304" pitchFamily="18" charset="0"/>
              </a:rPr>
              <a:t>---------------------------------------------</a:t>
            </a:r>
            <a:endParaRPr lang="en-US" sz="2400" b="1" dirty="0">
              <a:solidFill>
                <a:schemeClr val="bg1"/>
              </a:solidFill>
              <a:latin typeface="Times New Roman" panose="02020603050405020304" pitchFamily="18" charset="0"/>
              <a:cs typeface="Times New Roman" panose="02020603050405020304" pitchFamily="18" charset="0"/>
            </a:endParaRPr>
          </a:p>
          <a:p>
            <a:pPr marL="502920" lvl="2" indent="0">
              <a:buNone/>
            </a:pPr>
            <a:r>
              <a:rPr lang="en-US" sz="2400" b="1" dirty="0">
                <a:solidFill>
                  <a:srgbClr val="7030A0"/>
                </a:solidFill>
                <a:latin typeface="Times New Roman" panose="02020603050405020304" pitchFamily="18" charset="0"/>
                <a:cs typeface="Times New Roman" pitchFamily="18" charset="0"/>
              </a:rPr>
              <a:t>Enter the array</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3 7 4 0 5 7 -5 6 1 10</a:t>
            </a:r>
          </a:p>
          <a:p>
            <a:pPr marL="502920" lvl="2" indent="0">
              <a:buNone/>
            </a:pPr>
            <a:r>
              <a:rPr lang="en-US" sz="2400" b="1" dirty="0">
                <a:solidFill>
                  <a:srgbClr val="7030A0"/>
                </a:solidFill>
                <a:latin typeface="Times New Roman" pitchFamily="18" charset="0"/>
                <a:cs typeface="Times New Roman" pitchFamily="18" charset="0"/>
              </a:rPr>
              <a:t>Even or Odd(E/O): </a:t>
            </a:r>
            <a:r>
              <a:rPr lang="en-US" sz="2400" b="1" dirty="0" smtClean="0">
                <a:solidFill>
                  <a:srgbClr val="FF0000"/>
                </a:solidFill>
                <a:latin typeface="Times New Roman" panose="02020603050405020304" pitchFamily="18" charset="0"/>
                <a:cs typeface="Times New Roman" panose="02020603050405020304" pitchFamily="18" charset="0"/>
              </a:rPr>
              <a:t>O</a:t>
            </a:r>
            <a:endParaRPr lang="en-US" sz="2400" b="1" dirty="0">
              <a:solidFill>
                <a:srgbClr val="FF0000"/>
              </a:solidFill>
              <a:latin typeface="Times New Roman" panose="02020603050405020304" pitchFamily="18" charset="0"/>
              <a:cs typeface="Times New Roman" panose="02020603050405020304" pitchFamily="18" charset="0"/>
            </a:endParaRPr>
          </a:p>
          <a:p>
            <a:pPr marL="502920" lvl="2" indent="0">
              <a:buNone/>
            </a:pPr>
            <a:r>
              <a:rPr lang="en-US" sz="2400" b="1" dirty="0">
                <a:solidFill>
                  <a:srgbClr val="7030A0"/>
                </a:solidFill>
                <a:latin typeface="Times New Roman" pitchFamily="18" charset="0"/>
                <a:cs typeface="Times New Roman" pitchFamily="18" charset="0"/>
              </a:rPr>
              <a:t>Summation of Even numbers = </a:t>
            </a:r>
            <a:r>
              <a:rPr lang="en-US" sz="2400" b="1" dirty="0" smtClean="0">
                <a:solidFill>
                  <a:srgbClr val="FF0000"/>
                </a:solidFill>
                <a:latin typeface="Times New Roman" panose="02020603050405020304" pitchFamily="18" charset="0"/>
                <a:cs typeface="Times New Roman" panose="02020603050405020304" pitchFamily="18" charset="0"/>
              </a:rPr>
              <a:t>18</a:t>
            </a:r>
            <a:endParaRPr lang="en-US" sz="2400" b="1" dirty="0">
              <a:solidFill>
                <a:srgbClr val="FF0000"/>
              </a:solidFill>
              <a:latin typeface="Times New Roman" panose="02020603050405020304" pitchFamily="18" charset="0"/>
              <a:cs typeface="Times New Roman" panose="02020603050405020304" pitchFamily="18" charset="0"/>
            </a:endParaRPr>
          </a:p>
          <a:p>
            <a:pPr marL="502920" lvl="2" indent="0">
              <a:buNone/>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803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3</a:t>
            </a:r>
            <a:r>
              <a:rPr lang="en-US" dirty="0" smtClean="0"/>
              <a:t>. Calculate the average</a:t>
            </a:r>
            <a:endParaRPr lang="en-US" sz="3600" dirty="0"/>
          </a:p>
        </p:txBody>
      </p:sp>
      <p:sp>
        <p:nvSpPr>
          <p:cNvPr id="3" name="Content Placeholder 2"/>
          <p:cNvSpPr>
            <a:spLocks noGrp="1"/>
          </p:cNvSpPr>
          <p:nvPr>
            <p:ph idx="1"/>
          </p:nvPr>
        </p:nvSpPr>
        <p:spPr>
          <a:xfrm>
            <a:off x="251520" y="1447800"/>
            <a:ext cx="8712968" cy="4823554"/>
          </a:xfrm>
        </p:spPr>
        <p:txBody>
          <a:bodyPr>
            <a:normAutofit/>
          </a:bodyPr>
          <a:lstStyle/>
          <a:p>
            <a:r>
              <a:rPr lang="en-US" sz="2400" dirty="0" smtClean="0"/>
              <a:t>Write an assembly program that calculates the approximated integer average of </a:t>
            </a:r>
            <a:r>
              <a:rPr lang="en-US" sz="2400" b="1" dirty="0" smtClean="0">
                <a:solidFill>
                  <a:schemeClr val="tx2"/>
                </a:solidFill>
              </a:rPr>
              <a:t>2^n</a:t>
            </a:r>
            <a:r>
              <a:rPr lang="en-US" sz="2400" dirty="0" smtClean="0"/>
              <a:t> integers read from the user where n = {1,2,3,…</a:t>
            </a:r>
            <a:r>
              <a:rPr lang="en-US" sz="2400" dirty="0" err="1" smtClean="0"/>
              <a:t>etc</a:t>
            </a:r>
            <a:r>
              <a:rPr lang="en-US" sz="2400" dirty="0" smtClean="0"/>
              <a:t>}. </a:t>
            </a:r>
          </a:p>
          <a:p>
            <a:r>
              <a:rPr lang="en-US" sz="2400" dirty="0" smtClean="0"/>
              <a:t>You will first take from the user the size of the array he will enter and then the array. </a:t>
            </a:r>
          </a:p>
          <a:p>
            <a:r>
              <a:rPr lang="en-US" sz="2400" dirty="0" smtClean="0"/>
              <a:t>The maximum number of integers to input is 64</a:t>
            </a:r>
          </a:p>
          <a:p>
            <a:pPr marL="502920" lvl="2" indent="0">
              <a:buNone/>
            </a:pPr>
            <a:r>
              <a:rPr lang="en-US" sz="2800" dirty="0" smtClean="0">
                <a:latin typeface="Calibri" panose="020F0502020204030204" pitchFamily="34" charset="0"/>
              </a:rPr>
              <a:t> </a:t>
            </a:r>
            <a:endParaRPr lang="en-US" sz="2800" dirty="0">
              <a:latin typeface="Calibri" panose="020F0502020204030204" pitchFamily="34" charset="0"/>
            </a:endParaRPr>
          </a:p>
          <a:p>
            <a:endParaRPr lang="en-US" sz="3200" dirty="0" smtClean="0"/>
          </a:p>
        </p:txBody>
      </p:sp>
      <p:sp>
        <p:nvSpPr>
          <p:cNvPr id="5" name="Slide Number Placeholder 4"/>
          <p:cNvSpPr>
            <a:spLocks noGrp="1"/>
          </p:cNvSpPr>
          <p:nvPr>
            <p:ph type="sldNum" sz="quarter" idx="4294967295"/>
          </p:nvPr>
        </p:nvSpPr>
        <p:spPr>
          <a:xfrm>
            <a:off x="8534400" y="5734050"/>
            <a:ext cx="609600" cy="520700"/>
          </a:xfrm>
        </p:spPr>
        <p:txBody>
          <a:bodyPr/>
          <a:lstStyle/>
          <a:p>
            <a:fld id="{CF65A210-DCCC-4938-B64C-79D1B2286DB7}" type="slidenum">
              <a:rPr lang="en-US" smtClean="0"/>
              <a:pPr/>
              <a:t>19</a:t>
            </a:fld>
            <a:endParaRPr lang="en-US"/>
          </a:p>
        </p:txBody>
      </p:sp>
      <p:sp>
        <p:nvSpPr>
          <p:cNvPr id="7" name="Flowchart: Alternate Process 6"/>
          <p:cNvSpPr/>
          <p:nvPr/>
        </p:nvSpPr>
        <p:spPr>
          <a:xfrm>
            <a:off x="608484" y="4038600"/>
            <a:ext cx="7999040" cy="25146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2920" lvl="2" indent="0">
              <a:buNone/>
            </a:pPr>
            <a:endParaRPr lang="en-US" sz="2400" b="1" dirty="0" smtClean="0">
              <a:solidFill>
                <a:srgbClr val="7030A0"/>
              </a:solidFill>
              <a:latin typeface="Times New Roman" panose="02020603050405020304" pitchFamily="18" charset="0"/>
              <a:cs typeface="Times New Roman" pitchFamily="18" charset="0"/>
            </a:endParaRPr>
          </a:p>
          <a:p>
            <a:pPr marL="502920" lvl="2" indent="0">
              <a:buNone/>
            </a:pPr>
            <a:r>
              <a:rPr lang="en-US" sz="2200" b="1" dirty="0" smtClean="0">
                <a:solidFill>
                  <a:srgbClr val="7030A0"/>
                </a:solidFill>
                <a:latin typeface="Times New Roman" panose="02020603050405020304" pitchFamily="18" charset="0"/>
                <a:cs typeface="Times New Roman" pitchFamily="18" charset="0"/>
              </a:rPr>
              <a:t>Enter </a:t>
            </a:r>
            <a:r>
              <a:rPr lang="en-US" sz="2200" b="1" dirty="0">
                <a:solidFill>
                  <a:srgbClr val="7030A0"/>
                </a:solidFill>
                <a:latin typeface="Times New Roman" panose="02020603050405020304" pitchFamily="18" charset="0"/>
                <a:cs typeface="Times New Roman" pitchFamily="18" charset="0"/>
              </a:rPr>
              <a:t>the </a:t>
            </a:r>
            <a:r>
              <a:rPr lang="en-US" sz="2200" b="1" dirty="0" smtClean="0">
                <a:solidFill>
                  <a:srgbClr val="7030A0"/>
                </a:solidFill>
                <a:latin typeface="Times New Roman" panose="02020603050405020304" pitchFamily="18" charset="0"/>
                <a:cs typeface="Times New Roman" pitchFamily="18" charset="0"/>
              </a:rPr>
              <a:t>array size</a:t>
            </a:r>
            <a:r>
              <a:rPr lang="en-US" sz="2200" b="1" dirty="0" smtClean="0">
                <a:solidFill>
                  <a:schemeClr val="bg1"/>
                </a:solidFill>
                <a:latin typeface="Times New Roman" panose="02020603050405020304" pitchFamily="18" charset="0"/>
                <a:cs typeface="Times New Roman" panose="02020603050405020304" pitchFamily="18" charset="0"/>
              </a:rPr>
              <a:t>: </a:t>
            </a:r>
            <a:r>
              <a:rPr lang="en-US" sz="2200" b="1" dirty="0" smtClean="0">
                <a:solidFill>
                  <a:srgbClr val="FF0000"/>
                </a:solidFill>
                <a:latin typeface="Times New Roman" panose="02020603050405020304" pitchFamily="18" charset="0"/>
                <a:cs typeface="Times New Roman" panose="02020603050405020304" pitchFamily="18" charset="0"/>
              </a:rPr>
              <a:t>4   -&gt; 2*2</a:t>
            </a:r>
          </a:p>
          <a:p>
            <a:pPr marL="502920" lvl="2" indent="0">
              <a:buNone/>
            </a:pPr>
            <a:r>
              <a:rPr lang="en-US" sz="2200" b="1" dirty="0">
                <a:solidFill>
                  <a:srgbClr val="7030A0"/>
                </a:solidFill>
                <a:latin typeface="Times New Roman" panose="02020603050405020304" pitchFamily="18" charset="0"/>
                <a:cs typeface="Times New Roman" pitchFamily="18" charset="0"/>
              </a:rPr>
              <a:t>Enter the array</a:t>
            </a:r>
            <a:r>
              <a:rPr lang="en-US" sz="2200" b="1" dirty="0">
                <a:solidFill>
                  <a:schemeClr val="bg1"/>
                </a:solidFill>
                <a:latin typeface="Times New Roman" panose="02020603050405020304" pitchFamily="18" charset="0"/>
                <a:cs typeface="Times New Roman" panose="02020603050405020304" pitchFamily="18" charset="0"/>
              </a:rPr>
              <a:t>: </a:t>
            </a:r>
            <a:r>
              <a:rPr lang="en-US" sz="2200" b="1" dirty="0" smtClean="0">
                <a:solidFill>
                  <a:srgbClr val="FF0000"/>
                </a:solidFill>
                <a:latin typeface="Times New Roman" panose="02020603050405020304" pitchFamily="18" charset="0"/>
                <a:cs typeface="Times New Roman" panose="02020603050405020304" pitchFamily="18" charset="0"/>
              </a:rPr>
              <a:t>4 6 8 3  -&gt; (4+6+8+3) / 4  = 5.25</a:t>
            </a:r>
            <a:endParaRPr lang="en-US" sz="2200" b="1" dirty="0">
              <a:solidFill>
                <a:srgbClr val="FF0000"/>
              </a:solidFill>
              <a:latin typeface="Times New Roman" panose="02020603050405020304" pitchFamily="18" charset="0"/>
              <a:cs typeface="Times New Roman" panose="02020603050405020304" pitchFamily="18" charset="0"/>
            </a:endParaRPr>
          </a:p>
          <a:p>
            <a:pPr marL="502920" lvl="2" indent="0">
              <a:buNone/>
            </a:pPr>
            <a:r>
              <a:rPr lang="en-US" sz="2200" b="1" dirty="0" smtClean="0">
                <a:solidFill>
                  <a:srgbClr val="7030A0"/>
                </a:solidFill>
                <a:latin typeface="Times New Roman" pitchFamily="18" charset="0"/>
                <a:cs typeface="Times New Roman" pitchFamily="18" charset="0"/>
              </a:rPr>
              <a:t>The average = </a:t>
            </a:r>
            <a:r>
              <a:rPr lang="en-US" sz="2200" b="1" dirty="0" smtClean="0">
                <a:solidFill>
                  <a:srgbClr val="FF0000"/>
                </a:solidFill>
                <a:latin typeface="Times New Roman" panose="02020603050405020304" pitchFamily="18" charset="0"/>
                <a:cs typeface="Times New Roman" panose="02020603050405020304" pitchFamily="18" charset="0"/>
              </a:rPr>
              <a:t>5</a:t>
            </a:r>
          </a:p>
          <a:p>
            <a:pPr marL="502920" lvl="2" indent="0">
              <a:buNone/>
            </a:pPr>
            <a:r>
              <a:rPr lang="en-US" sz="2200" b="1" dirty="0" smtClean="0">
                <a:solidFill>
                  <a:srgbClr val="FF0000"/>
                </a:solidFill>
                <a:latin typeface="Times New Roman" panose="02020603050405020304" pitchFamily="18" charset="0"/>
                <a:cs typeface="Times New Roman" panose="02020603050405020304" pitchFamily="18" charset="0"/>
              </a:rPr>
              <a:t>-----------------------------------------------------</a:t>
            </a:r>
          </a:p>
          <a:p>
            <a:pPr marL="502920" lvl="2" indent="0">
              <a:buNone/>
            </a:pPr>
            <a:r>
              <a:rPr lang="en-US" sz="2200" b="1" dirty="0">
                <a:solidFill>
                  <a:srgbClr val="7030A0"/>
                </a:solidFill>
                <a:latin typeface="Times New Roman" panose="02020603050405020304" pitchFamily="18" charset="0"/>
                <a:cs typeface="Times New Roman" pitchFamily="18" charset="0"/>
              </a:rPr>
              <a:t>Enter the array size</a:t>
            </a:r>
            <a:r>
              <a:rPr lang="en-US" sz="2200" b="1" dirty="0">
                <a:solidFill>
                  <a:schemeClr val="bg1"/>
                </a:solidFill>
                <a:latin typeface="Times New Roman" panose="02020603050405020304" pitchFamily="18" charset="0"/>
                <a:cs typeface="Times New Roman" panose="02020603050405020304" pitchFamily="18" charset="0"/>
              </a:rPr>
              <a:t>: </a:t>
            </a:r>
            <a:r>
              <a:rPr lang="en-US" sz="2200" b="1" dirty="0" smtClean="0">
                <a:solidFill>
                  <a:srgbClr val="FF0000"/>
                </a:solidFill>
                <a:latin typeface="Times New Roman" panose="02020603050405020304" pitchFamily="18" charset="0"/>
                <a:cs typeface="Times New Roman" panose="02020603050405020304" pitchFamily="18" charset="0"/>
              </a:rPr>
              <a:t>8   </a:t>
            </a:r>
          </a:p>
          <a:p>
            <a:pPr marL="502920" lvl="2" indent="0">
              <a:buNone/>
            </a:pPr>
            <a:r>
              <a:rPr lang="en-US" sz="2200" b="1" dirty="0" smtClean="0">
                <a:solidFill>
                  <a:srgbClr val="7030A0"/>
                </a:solidFill>
                <a:latin typeface="Times New Roman" panose="02020603050405020304" pitchFamily="18" charset="0"/>
                <a:cs typeface="Times New Roman" pitchFamily="18" charset="0"/>
              </a:rPr>
              <a:t>Enter the array</a:t>
            </a:r>
            <a:r>
              <a:rPr lang="en-US" sz="2200" b="1" dirty="0" smtClean="0">
                <a:solidFill>
                  <a:schemeClr val="bg1"/>
                </a:solidFill>
                <a:latin typeface="Times New Roman" panose="02020603050405020304" pitchFamily="18" charset="0"/>
                <a:cs typeface="Times New Roman" panose="02020603050405020304" pitchFamily="18" charset="0"/>
              </a:rPr>
              <a:t>: </a:t>
            </a:r>
            <a:r>
              <a:rPr lang="en-US" sz="2200" b="1" dirty="0" smtClean="0">
                <a:solidFill>
                  <a:srgbClr val="FF0000"/>
                </a:solidFill>
                <a:latin typeface="Times New Roman" panose="02020603050405020304" pitchFamily="18" charset="0"/>
                <a:cs typeface="Times New Roman" panose="02020603050405020304" pitchFamily="18" charset="0"/>
              </a:rPr>
              <a:t>8 6 10 4 7 64 8 3</a:t>
            </a:r>
          </a:p>
          <a:p>
            <a:pPr marL="502920" lvl="2" indent="0">
              <a:buNone/>
            </a:pPr>
            <a:r>
              <a:rPr lang="en-US" sz="2200" b="1" dirty="0" smtClean="0">
                <a:solidFill>
                  <a:srgbClr val="7030A0"/>
                </a:solidFill>
                <a:latin typeface="Times New Roman" pitchFamily="18" charset="0"/>
                <a:cs typeface="Times New Roman" pitchFamily="18" charset="0"/>
              </a:rPr>
              <a:t>The </a:t>
            </a:r>
            <a:r>
              <a:rPr lang="en-US" sz="2200" b="1" dirty="0">
                <a:solidFill>
                  <a:srgbClr val="7030A0"/>
                </a:solidFill>
                <a:latin typeface="Times New Roman" pitchFamily="18" charset="0"/>
                <a:cs typeface="Times New Roman" pitchFamily="18" charset="0"/>
              </a:rPr>
              <a:t>average = </a:t>
            </a:r>
            <a:r>
              <a:rPr lang="en-US" sz="2200" b="1" dirty="0" smtClean="0">
                <a:solidFill>
                  <a:srgbClr val="FF0000"/>
                </a:solidFill>
                <a:latin typeface="Times New Roman" panose="02020603050405020304" pitchFamily="18" charset="0"/>
                <a:cs typeface="Times New Roman" panose="02020603050405020304" pitchFamily="18" charset="0"/>
              </a:rPr>
              <a:t>13</a:t>
            </a:r>
            <a:endParaRPr lang="en-US" sz="2200" b="1" dirty="0">
              <a:solidFill>
                <a:srgbClr val="FF0000"/>
              </a:solidFill>
              <a:latin typeface="Times New Roman" panose="02020603050405020304" pitchFamily="18" charset="0"/>
              <a:cs typeface="Times New Roman" panose="02020603050405020304" pitchFamily="18" charset="0"/>
            </a:endParaRPr>
          </a:p>
          <a:p>
            <a:pPr marL="502920" lvl="2" indent="0">
              <a:buNone/>
            </a:pPr>
            <a:endParaRPr lang="en-US"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Agenda</a:t>
            </a:r>
            <a:endParaRPr lang="en-US" sz="3600" dirty="0"/>
          </a:p>
        </p:txBody>
      </p:sp>
      <p:sp>
        <p:nvSpPr>
          <p:cNvPr id="3" name="Content Placeholder 2"/>
          <p:cNvSpPr>
            <a:spLocks noGrp="1"/>
          </p:cNvSpPr>
          <p:nvPr>
            <p:ph idx="1"/>
          </p:nvPr>
        </p:nvSpPr>
        <p:spPr/>
        <p:txBody>
          <a:bodyPr/>
          <a:lstStyle/>
          <a:p>
            <a:r>
              <a:rPr lang="en-US" sz="3200" dirty="0" smtClean="0"/>
              <a:t> [Review] Integer Arithmetic</a:t>
            </a:r>
          </a:p>
          <a:p>
            <a:pPr lvl="1"/>
            <a:r>
              <a:rPr lang="en-US" sz="2800" dirty="0" smtClean="0"/>
              <a:t>Shift</a:t>
            </a:r>
          </a:p>
          <a:p>
            <a:pPr lvl="1"/>
            <a:r>
              <a:rPr lang="en-US" sz="2800" dirty="0" smtClean="0"/>
              <a:t>Rotate</a:t>
            </a:r>
          </a:p>
          <a:p>
            <a:r>
              <a:rPr lang="en-US" sz="3100" dirty="0"/>
              <a:t> </a:t>
            </a:r>
            <a:r>
              <a:rPr lang="en-US" sz="3100" dirty="0" smtClean="0"/>
              <a:t>Hands On</a:t>
            </a:r>
            <a:endParaRPr lang="en-US" sz="3100" dirty="0"/>
          </a:p>
        </p:txBody>
      </p:sp>
      <p:sp>
        <p:nvSpPr>
          <p:cNvPr id="4" name="Slide Number Placeholder 3"/>
          <p:cNvSpPr>
            <a:spLocks noGrp="1"/>
          </p:cNvSpPr>
          <p:nvPr>
            <p:ph type="sldNum" sz="quarter" idx="4294967295"/>
          </p:nvPr>
        </p:nvSpPr>
        <p:spPr>
          <a:xfrm>
            <a:off x="8534400" y="5734050"/>
            <a:ext cx="609600" cy="520700"/>
          </a:xfrm>
        </p:spPr>
        <p:txBody>
          <a:bodyPr/>
          <a:lstStyle/>
          <a:p>
            <a:fld id="{CF65A210-DCCC-4938-B64C-79D1B2286DB7}" type="slidenum">
              <a:rPr lang="en-US" sz="1800" smtClean="0"/>
              <a:pPr/>
              <a:t>2</a:t>
            </a:fld>
            <a:endParaRPr lang="en-US" sz="1800"/>
          </a:p>
        </p:txBody>
      </p:sp>
    </p:spTree>
    <p:extLst>
      <p:ext uri="{BB962C8B-B14F-4D97-AF65-F5344CB8AC3E}">
        <p14:creationId xmlns:p14="http://schemas.microsoft.com/office/powerpoint/2010/main" val="944462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smtClean="0"/>
              <a:t>A BONUS task on the last Hands On</a:t>
            </a:r>
            <a:endParaRPr lang="en-US" sz="3600" dirty="0"/>
          </a:p>
        </p:txBody>
      </p:sp>
      <p:sp>
        <p:nvSpPr>
          <p:cNvPr id="3" name="Content Placeholder 2"/>
          <p:cNvSpPr>
            <a:spLocks noGrp="1"/>
          </p:cNvSpPr>
          <p:nvPr>
            <p:ph idx="1"/>
          </p:nvPr>
        </p:nvSpPr>
        <p:spPr>
          <a:xfrm>
            <a:off x="251520" y="1447800"/>
            <a:ext cx="8712968" cy="4823554"/>
          </a:xfrm>
        </p:spPr>
        <p:txBody>
          <a:bodyPr>
            <a:normAutofit/>
          </a:bodyPr>
          <a:lstStyle/>
          <a:p>
            <a:r>
              <a:rPr lang="en-US" dirty="0" smtClean="0"/>
              <a:t>Write an assembly function that checks whether the input size is a power of 2 or not before executing the program.</a:t>
            </a:r>
          </a:p>
          <a:p>
            <a:r>
              <a:rPr lang="en-US" dirty="0" smtClean="0"/>
              <a:t>If the number is a power of 2 then </a:t>
            </a:r>
            <a:r>
              <a:rPr lang="en-US" dirty="0" err="1" smtClean="0"/>
              <a:t>ecx</a:t>
            </a:r>
            <a:r>
              <a:rPr lang="en-US" dirty="0" smtClean="0"/>
              <a:t> = 0, otherwise </a:t>
            </a:r>
            <a:r>
              <a:rPr lang="en-US" dirty="0" err="1" smtClean="0"/>
              <a:t>ecx</a:t>
            </a:r>
            <a:r>
              <a:rPr lang="en-US" dirty="0" smtClean="0"/>
              <a:t> = 1. </a:t>
            </a:r>
          </a:p>
          <a:p>
            <a:pPr marL="45720" indent="0">
              <a:buNone/>
            </a:pPr>
            <a:endParaRPr lang="en-US" sz="3600" dirty="0" smtClean="0"/>
          </a:p>
        </p:txBody>
      </p:sp>
      <p:sp>
        <p:nvSpPr>
          <p:cNvPr id="5" name="Slide Number Placeholder 4"/>
          <p:cNvSpPr>
            <a:spLocks noGrp="1"/>
          </p:cNvSpPr>
          <p:nvPr>
            <p:ph type="sldNum" sz="quarter" idx="4294967295"/>
          </p:nvPr>
        </p:nvSpPr>
        <p:spPr>
          <a:xfrm>
            <a:off x="8534400" y="5734050"/>
            <a:ext cx="609600" cy="520700"/>
          </a:xfrm>
        </p:spPr>
        <p:txBody>
          <a:bodyPr/>
          <a:lstStyle/>
          <a:p>
            <a:fld id="{CF65A210-DCCC-4938-B64C-79D1B2286DB7}" type="slidenum">
              <a:rPr lang="en-US" smtClean="0"/>
              <a:pPr/>
              <a:t>20</a:t>
            </a:fld>
            <a:endParaRPr lang="en-US"/>
          </a:p>
        </p:txBody>
      </p:sp>
      <p:sp>
        <p:nvSpPr>
          <p:cNvPr id="7" name="Flowchart: Alternate Process 6"/>
          <p:cNvSpPr/>
          <p:nvPr/>
        </p:nvSpPr>
        <p:spPr>
          <a:xfrm>
            <a:off x="608484" y="3886200"/>
            <a:ext cx="7999040" cy="25146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2920" lvl="2" indent="0">
              <a:buNone/>
            </a:pPr>
            <a:endParaRPr lang="en-US" sz="2400" b="1" dirty="0" smtClean="0">
              <a:solidFill>
                <a:srgbClr val="7030A0"/>
              </a:solidFill>
              <a:latin typeface="Times New Roman" panose="02020603050405020304" pitchFamily="18" charset="0"/>
              <a:cs typeface="Times New Roman" pitchFamily="18" charset="0"/>
            </a:endParaRPr>
          </a:p>
          <a:p>
            <a:pPr marL="502920" lvl="2" indent="0">
              <a:buNone/>
            </a:pPr>
            <a:r>
              <a:rPr lang="en-US" sz="2200" b="1" dirty="0" smtClean="0">
                <a:solidFill>
                  <a:srgbClr val="7030A0"/>
                </a:solidFill>
                <a:latin typeface="Times New Roman" panose="02020603050405020304" pitchFamily="18" charset="0"/>
                <a:cs typeface="Times New Roman" pitchFamily="18" charset="0"/>
              </a:rPr>
              <a:t>Enter </a:t>
            </a:r>
            <a:r>
              <a:rPr lang="en-US" sz="2200" b="1" dirty="0">
                <a:solidFill>
                  <a:srgbClr val="7030A0"/>
                </a:solidFill>
                <a:latin typeface="Times New Roman" panose="02020603050405020304" pitchFamily="18" charset="0"/>
                <a:cs typeface="Times New Roman" pitchFamily="18" charset="0"/>
              </a:rPr>
              <a:t>the </a:t>
            </a:r>
            <a:r>
              <a:rPr lang="en-US" sz="2200" b="1" dirty="0" smtClean="0">
                <a:solidFill>
                  <a:srgbClr val="7030A0"/>
                </a:solidFill>
                <a:latin typeface="Times New Roman" panose="02020603050405020304" pitchFamily="18" charset="0"/>
                <a:cs typeface="Times New Roman" pitchFamily="18" charset="0"/>
              </a:rPr>
              <a:t>array size</a:t>
            </a:r>
            <a:r>
              <a:rPr lang="en-US" sz="2200" b="1" dirty="0" smtClean="0">
                <a:solidFill>
                  <a:schemeClr val="bg1"/>
                </a:solidFill>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5</a:t>
            </a:r>
            <a:r>
              <a:rPr lang="en-US" sz="2200" b="1" dirty="0" smtClean="0">
                <a:solidFill>
                  <a:srgbClr val="FF0000"/>
                </a:solidFill>
                <a:latin typeface="Times New Roman" panose="02020603050405020304" pitchFamily="18" charset="0"/>
                <a:cs typeface="Times New Roman" panose="02020603050405020304" pitchFamily="18" charset="0"/>
              </a:rPr>
              <a:t>   </a:t>
            </a:r>
          </a:p>
          <a:p>
            <a:pPr marL="502920" lvl="2" indent="0">
              <a:buNone/>
            </a:pPr>
            <a:r>
              <a:rPr lang="en-US" sz="2200" b="1" dirty="0" smtClean="0">
                <a:solidFill>
                  <a:srgbClr val="FF0000"/>
                </a:solidFill>
                <a:latin typeface="Times New Roman" panose="02020603050405020304" pitchFamily="18" charset="0"/>
                <a:cs typeface="Times New Roman" panose="02020603050405020304" pitchFamily="18" charset="0"/>
              </a:rPr>
              <a:t>Invalid input size !!</a:t>
            </a:r>
            <a:endParaRPr lang="en-US" sz="2200" b="1" dirty="0">
              <a:solidFill>
                <a:srgbClr val="FF0000"/>
              </a:solidFill>
              <a:latin typeface="Times New Roman" panose="02020603050405020304" pitchFamily="18" charset="0"/>
              <a:cs typeface="Times New Roman" panose="02020603050405020304" pitchFamily="18" charset="0"/>
            </a:endParaRPr>
          </a:p>
          <a:p>
            <a:pPr marL="502920" lvl="2" indent="0">
              <a:buNone/>
            </a:pPr>
            <a:r>
              <a:rPr lang="en-US" sz="2200" b="1" dirty="0" smtClean="0">
                <a:solidFill>
                  <a:srgbClr val="FF0000"/>
                </a:solidFill>
                <a:latin typeface="Times New Roman" panose="02020603050405020304" pitchFamily="18" charset="0"/>
                <a:cs typeface="Times New Roman" panose="02020603050405020304" pitchFamily="18" charset="0"/>
              </a:rPr>
              <a:t>-----------------------------------------------------</a:t>
            </a:r>
          </a:p>
          <a:p>
            <a:pPr marL="502920" lvl="2" indent="0">
              <a:buNone/>
            </a:pPr>
            <a:r>
              <a:rPr lang="en-US" sz="2200" b="1" dirty="0">
                <a:solidFill>
                  <a:srgbClr val="7030A0"/>
                </a:solidFill>
                <a:latin typeface="Times New Roman" panose="02020603050405020304" pitchFamily="18" charset="0"/>
                <a:cs typeface="Times New Roman" pitchFamily="18" charset="0"/>
              </a:rPr>
              <a:t>Enter the array size</a:t>
            </a:r>
            <a:r>
              <a:rPr lang="en-US" sz="2200" b="1" dirty="0">
                <a:solidFill>
                  <a:schemeClr val="bg1"/>
                </a:solidFill>
                <a:latin typeface="Times New Roman" panose="02020603050405020304" pitchFamily="18" charset="0"/>
                <a:cs typeface="Times New Roman" panose="02020603050405020304" pitchFamily="18" charset="0"/>
              </a:rPr>
              <a:t>: </a:t>
            </a:r>
            <a:r>
              <a:rPr lang="en-US" sz="2200" b="1" dirty="0" smtClean="0">
                <a:solidFill>
                  <a:srgbClr val="FF0000"/>
                </a:solidFill>
                <a:latin typeface="Times New Roman" panose="02020603050405020304" pitchFamily="18" charset="0"/>
                <a:cs typeface="Times New Roman" panose="02020603050405020304" pitchFamily="18" charset="0"/>
              </a:rPr>
              <a:t>8   </a:t>
            </a:r>
          </a:p>
          <a:p>
            <a:pPr marL="502920" lvl="2" indent="0">
              <a:buNone/>
            </a:pPr>
            <a:r>
              <a:rPr lang="en-US" sz="2200" b="1" dirty="0" smtClean="0">
                <a:solidFill>
                  <a:srgbClr val="7030A0"/>
                </a:solidFill>
                <a:latin typeface="Times New Roman" panose="02020603050405020304" pitchFamily="18" charset="0"/>
                <a:cs typeface="Times New Roman" pitchFamily="18" charset="0"/>
              </a:rPr>
              <a:t>Enter the array</a:t>
            </a:r>
            <a:r>
              <a:rPr lang="en-US" sz="2200" b="1" dirty="0" smtClean="0">
                <a:solidFill>
                  <a:schemeClr val="bg1"/>
                </a:solidFill>
                <a:latin typeface="Times New Roman" panose="02020603050405020304" pitchFamily="18" charset="0"/>
                <a:cs typeface="Times New Roman" panose="02020603050405020304" pitchFamily="18" charset="0"/>
              </a:rPr>
              <a:t>: </a:t>
            </a:r>
            <a:r>
              <a:rPr lang="en-US" sz="2200" b="1" dirty="0" smtClean="0">
                <a:solidFill>
                  <a:srgbClr val="FF0000"/>
                </a:solidFill>
                <a:latin typeface="Times New Roman" panose="02020603050405020304" pitchFamily="18" charset="0"/>
                <a:cs typeface="Times New Roman" panose="02020603050405020304" pitchFamily="18" charset="0"/>
              </a:rPr>
              <a:t>8 6 10 4 7 64 8 3</a:t>
            </a:r>
          </a:p>
          <a:p>
            <a:pPr marL="502920" lvl="2" indent="0">
              <a:buNone/>
            </a:pPr>
            <a:r>
              <a:rPr lang="en-US" sz="2200" b="1" dirty="0" smtClean="0">
                <a:solidFill>
                  <a:srgbClr val="7030A0"/>
                </a:solidFill>
                <a:latin typeface="Times New Roman" pitchFamily="18" charset="0"/>
                <a:cs typeface="Times New Roman" pitchFamily="18" charset="0"/>
              </a:rPr>
              <a:t>The </a:t>
            </a:r>
            <a:r>
              <a:rPr lang="en-US" sz="2200" b="1" dirty="0">
                <a:solidFill>
                  <a:srgbClr val="7030A0"/>
                </a:solidFill>
                <a:latin typeface="Times New Roman" pitchFamily="18" charset="0"/>
                <a:cs typeface="Times New Roman" pitchFamily="18" charset="0"/>
              </a:rPr>
              <a:t>average = </a:t>
            </a:r>
            <a:r>
              <a:rPr lang="en-US" sz="2200" b="1" dirty="0" smtClean="0">
                <a:solidFill>
                  <a:srgbClr val="FF0000"/>
                </a:solidFill>
                <a:latin typeface="Times New Roman" panose="02020603050405020304" pitchFamily="18" charset="0"/>
                <a:cs typeface="Times New Roman" panose="02020603050405020304" pitchFamily="18" charset="0"/>
              </a:rPr>
              <a:t>13</a:t>
            </a:r>
            <a:endParaRPr lang="en-US" sz="2200" b="1" dirty="0">
              <a:solidFill>
                <a:srgbClr val="FF0000"/>
              </a:solidFill>
              <a:latin typeface="Times New Roman" panose="02020603050405020304" pitchFamily="18" charset="0"/>
              <a:cs typeface="Times New Roman" panose="02020603050405020304" pitchFamily="18" charset="0"/>
            </a:endParaRPr>
          </a:p>
          <a:p>
            <a:pPr marL="502920" lvl="2" indent="0">
              <a:buNone/>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644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16464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7858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Shift instructions</a:t>
            </a:r>
            <a:endParaRPr lang="en-US" sz="4000"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CF65A210-DCCC-4938-B64C-79D1B2286DB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p:txBody>
          <a:bodyPr/>
          <a:lstStyle/>
          <a:p>
            <a:r>
              <a:rPr lang="en-US" sz="2800" dirty="0"/>
              <a:t>Logical Shift</a:t>
            </a:r>
          </a:p>
        </p:txBody>
      </p:sp>
      <p:sp>
        <p:nvSpPr>
          <p:cNvPr id="16" name="Text Placeholder 15"/>
          <p:cNvSpPr>
            <a:spLocks noGrp="1"/>
          </p:cNvSpPr>
          <p:nvPr>
            <p:ph type="body" sz="quarter" idx="3"/>
          </p:nvPr>
        </p:nvSpPr>
        <p:spPr/>
        <p:txBody>
          <a:bodyPr/>
          <a:lstStyle/>
          <a:p>
            <a:r>
              <a:rPr lang="en-US" sz="2800" dirty="0"/>
              <a:t>Arithmetic </a:t>
            </a:r>
            <a:r>
              <a:rPr lang="en-US" sz="2800" dirty="0" smtClean="0"/>
              <a:t>Shift</a:t>
            </a:r>
            <a:endParaRPr lang="en-US" sz="2800" dirty="0"/>
          </a:p>
        </p:txBody>
      </p:sp>
      <p:sp>
        <p:nvSpPr>
          <p:cNvPr id="14" name="Title 13"/>
          <p:cNvSpPr>
            <a:spLocks noGrp="1"/>
          </p:cNvSpPr>
          <p:nvPr>
            <p:ph type="title"/>
          </p:nvPr>
        </p:nvSpPr>
        <p:spPr/>
        <p:txBody>
          <a:bodyPr/>
          <a:lstStyle/>
          <a:p>
            <a:r>
              <a:rPr lang="en-US" sz="4800" b="1" dirty="0"/>
              <a:t>Shift Instructions </a:t>
            </a:r>
            <a:endParaRPr lang="en-US" sz="4800" dirty="0"/>
          </a:p>
        </p:txBody>
      </p:sp>
      <p:sp>
        <p:nvSpPr>
          <p:cNvPr id="17" name="Content Placeholder 16"/>
          <p:cNvSpPr>
            <a:spLocks noGrp="1"/>
          </p:cNvSpPr>
          <p:nvPr>
            <p:ph sz="quarter" idx="13"/>
          </p:nvPr>
        </p:nvSpPr>
        <p:spPr/>
        <p:txBody>
          <a:bodyPr/>
          <a:lstStyle/>
          <a:p>
            <a:r>
              <a:rPr lang="en-US" sz="2800" dirty="0"/>
              <a:t>Fills the newly created bit position with zero.</a:t>
            </a:r>
          </a:p>
          <a:p>
            <a:pPr marL="45720" indent="0">
              <a:buNone/>
            </a:pPr>
            <a:endParaRPr lang="en-US" sz="2800" dirty="0"/>
          </a:p>
        </p:txBody>
      </p:sp>
      <p:sp>
        <p:nvSpPr>
          <p:cNvPr id="18" name="Content Placeholder 17"/>
          <p:cNvSpPr>
            <a:spLocks noGrp="1"/>
          </p:cNvSpPr>
          <p:nvPr>
            <p:ph sz="quarter" idx="14"/>
          </p:nvPr>
        </p:nvSpPr>
        <p:spPr/>
        <p:txBody>
          <a:bodyPr>
            <a:normAutofit/>
          </a:bodyPr>
          <a:lstStyle/>
          <a:p>
            <a:r>
              <a:rPr lang="en-US" sz="2800" dirty="0"/>
              <a:t>The newly created bit position is filled with a copy of the original number’s sign bit.</a:t>
            </a:r>
          </a:p>
          <a:p>
            <a:endParaRPr lang="en-US" sz="2800" dirty="0"/>
          </a:p>
          <a:p>
            <a:endParaRPr lang="en-US" sz="2800" dirty="0"/>
          </a:p>
        </p:txBody>
      </p:sp>
    </p:spTree>
    <p:extLst>
      <p:ext uri="{BB962C8B-B14F-4D97-AF65-F5344CB8AC3E}">
        <p14:creationId xmlns:p14="http://schemas.microsoft.com/office/powerpoint/2010/main" val="2058116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4191000"/>
            <a:ext cx="7009350" cy="658368"/>
          </a:xfrm>
        </p:spPr>
        <p:txBody>
          <a:bodyPr/>
          <a:lstStyle/>
          <a:p>
            <a:pPr algn="ctr"/>
            <a:r>
              <a:rPr lang="en-US" sz="2800" dirty="0" smtClean="0">
                <a:solidFill>
                  <a:schemeClr val="tx1"/>
                </a:solidFill>
              </a:rPr>
              <a:t>SHR </a:t>
            </a:r>
            <a:r>
              <a:rPr lang="en-US" sz="2800" i="1" dirty="0" smtClean="0">
                <a:solidFill>
                  <a:schemeClr val="tx1"/>
                </a:solidFill>
              </a:rPr>
              <a:t>destination, count</a:t>
            </a:r>
            <a:endParaRPr lang="en-US" sz="2800" dirty="0">
              <a:solidFill>
                <a:schemeClr val="tx1"/>
              </a:solidFill>
            </a:endParaRPr>
          </a:p>
        </p:txBody>
      </p:sp>
      <p:sp>
        <p:nvSpPr>
          <p:cNvPr id="6" name="Text Placeholder 5"/>
          <p:cNvSpPr>
            <a:spLocks noGrp="1"/>
          </p:cNvSpPr>
          <p:nvPr>
            <p:ph type="body" sz="quarter" idx="3"/>
          </p:nvPr>
        </p:nvSpPr>
        <p:spPr>
          <a:xfrm>
            <a:off x="533400" y="1600200"/>
            <a:ext cx="6858000" cy="658368"/>
          </a:xfrm>
        </p:spPr>
        <p:txBody>
          <a:bodyPr/>
          <a:lstStyle/>
          <a:p>
            <a:pPr algn="ctr"/>
            <a:r>
              <a:rPr lang="en-US" sz="2800" dirty="0" smtClean="0">
                <a:solidFill>
                  <a:schemeClr val="tx1"/>
                </a:solidFill>
              </a:rPr>
              <a:t>SHL </a:t>
            </a:r>
            <a:r>
              <a:rPr lang="en-US" sz="2800" i="1" dirty="0" smtClean="0">
                <a:solidFill>
                  <a:schemeClr val="tx1"/>
                </a:solidFill>
              </a:rPr>
              <a:t>destination, count</a:t>
            </a:r>
            <a:endParaRPr lang="en-US" sz="2800" dirty="0">
              <a:solidFill>
                <a:schemeClr val="tx1"/>
              </a:solidFill>
            </a:endParaRPr>
          </a:p>
        </p:txBody>
      </p:sp>
      <p:sp>
        <p:nvSpPr>
          <p:cNvPr id="7" name="Slide Number Placeholder 6"/>
          <p:cNvSpPr>
            <a:spLocks noGrp="1"/>
          </p:cNvSpPr>
          <p:nvPr>
            <p:ph type="sldNum" sz="quarter" idx="12"/>
          </p:nvPr>
        </p:nvSpPr>
        <p:spPr/>
        <p:txBody>
          <a:bodyPr/>
          <a:lstStyle/>
          <a:p>
            <a:fld id="{CF65A210-DCCC-4938-B64C-79D1B2286DB7}" type="slidenum">
              <a:rPr lang="en-US" smtClean="0"/>
              <a:pPr/>
              <a:t>5</a:t>
            </a:fld>
            <a:endParaRPr lang="en-US"/>
          </a:p>
        </p:txBody>
      </p:sp>
      <p:sp>
        <p:nvSpPr>
          <p:cNvPr id="2" name="Title 1"/>
          <p:cNvSpPr>
            <a:spLocks noGrp="1"/>
          </p:cNvSpPr>
          <p:nvPr>
            <p:ph type="title"/>
          </p:nvPr>
        </p:nvSpPr>
        <p:spPr>
          <a:xfrm>
            <a:off x="575213" y="190878"/>
            <a:ext cx="7315200" cy="1154097"/>
          </a:xfrm>
        </p:spPr>
        <p:txBody>
          <a:bodyPr>
            <a:normAutofit/>
          </a:bodyPr>
          <a:lstStyle/>
          <a:p>
            <a:r>
              <a:rPr lang="en-US" sz="4400" b="1" dirty="0" smtClean="0"/>
              <a:t>Logical Shift</a:t>
            </a:r>
            <a:endParaRPr lang="en-US" sz="4400" dirty="0"/>
          </a:p>
        </p:txBody>
      </p:sp>
      <p:pic>
        <p:nvPicPr>
          <p:cNvPr id="1026" name="Picture 2"/>
          <p:cNvPicPr>
            <a:picLocks noChangeAspect="1" noChangeArrowheads="1"/>
          </p:cNvPicPr>
          <p:nvPr/>
        </p:nvPicPr>
        <p:blipFill>
          <a:blip r:embed="rId3" cstate="print"/>
          <a:srcRect/>
          <a:stretch>
            <a:fillRect/>
          </a:stretch>
        </p:blipFill>
        <p:spPr bwMode="auto">
          <a:xfrm>
            <a:off x="951449" y="5147690"/>
            <a:ext cx="6562725" cy="10096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999075" y="2415158"/>
            <a:ext cx="6467475" cy="1304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dissolve">
                                      <p:cBhvr>
                                        <p:cTn id="7" dur="500"/>
                                        <p:tgtEl>
                                          <p:spTgt spid="1028"/>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4191000"/>
            <a:ext cx="7620000" cy="658368"/>
          </a:xfrm>
        </p:spPr>
        <p:txBody>
          <a:bodyPr/>
          <a:lstStyle/>
          <a:p>
            <a:pPr algn="ctr"/>
            <a:r>
              <a:rPr lang="en-US" sz="2800" dirty="0" smtClean="0">
                <a:solidFill>
                  <a:schemeClr val="tx1"/>
                </a:solidFill>
              </a:rPr>
              <a:t>SAR </a:t>
            </a:r>
            <a:r>
              <a:rPr lang="en-US" sz="2800" i="1" dirty="0" smtClean="0">
                <a:solidFill>
                  <a:schemeClr val="tx1"/>
                </a:solidFill>
              </a:rPr>
              <a:t>destination, count</a:t>
            </a:r>
            <a:endParaRPr lang="en-US" sz="2800" dirty="0">
              <a:solidFill>
                <a:schemeClr val="tx1"/>
              </a:solidFill>
            </a:endParaRPr>
          </a:p>
        </p:txBody>
      </p:sp>
      <p:sp>
        <p:nvSpPr>
          <p:cNvPr id="6" name="Text Placeholder 5"/>
          <p:cNvSpPr>
            <a:spLocks noGrp="1"/>
          </p:cNvSpPr>
          <p:nvPr>
            <p:ph type="body" sz="quarter" idx="3"/>
          </p:nvPr>
        </p:nvSpPr>
        <p:spPr>
          <a:xfrm>
            <a:off x="533400" y="1600200"/>
            <a:ext cx="7543800" cy="658368"/>
          </a:xfrm>
        </p:spPr>
        <p:txBody>
          <a:bodyPr/>
          <a:lstStyle/>
          <a:p>
            <a:pPr algn="ctr"/>
            <a:r>
              <a:rPr lang="en-US" sz="2800" dirty="0" smtClean="0">
                <a:solidFill>
                  <a:schemeClr val="tx1"/>
                </a:solidFill>
              </a:rPr>
              <a:t>SAL </a:t>
            </a:r>
            <a:r>
              <a:rPr lang="en-US" sz="2800" i="1" dirty="0" smtClean="0">
                <a:solidFill>
                  <a:schemeClr val="tx1"/>
                </a:solidFill>
              </a:rPr>
              <a:t>destination, count</a:t>
            </a:r>
            <a:endParaRPr lang="en-US" sz="2800" dirty="0">
              <a:solidFill>
                <a:schemeClr val="tx1"/>
              </a:solidFill>
            </a:endParaRPr>
          </a:p>
        </p:txBody>
      </p:sp>
      <p:sp>
        <p:nvSpPr>
          <p:cNvPr id="8" name="Slide Number Placeholder 7"/>
          <p:cNvSpPr>
            <a:spLocks noGrp="1"/>
          </p:cNvSpPr>
          <p:nvPr>
            <p:ph type="sldNum" sz="quarter" idx="12"/>
          </p:nvPr>
        </p:nvSpPr>
        <p:spPr/>
        <p:txBody>
          <a:bodyPr/>
          <a:lstStyle/>
          <a:p>
            <a:fld id="{CF65A210-DCCC-4938-B64C-79D1B2286DB7}" type="slidenum">
              <a:rPr lang="en-US" smtClean="0"/>
              <a:pPr/>
              <a:t>6</a:t>
            </a:fld>
            <a:endParaRPr lang="en-US"/>
          </a:p>
        </p:txBody>
      </p:sp>
      <p:sp>
        <p:nvSpPr>
          <p:cNvPr id="2" name="Title 1"/>
          <p:cNvSpPr>
            <a:spLocks noGrp="1"/>
          </p:cNvSpPr>
          <p:nvPr>
            <p:ph type="title"/>
          </p:nvPr>
        </p:nvSpPr>
        <p:spPr>
          <a:xfrm>
            <a:off x="428625" y="255939"/>
            <a:ext cx="7315200" cy="1154097"/>
          </a:xfrm>
        </p:spPr>
        <p:txBody>
          <a:bodyPr>
            <a:normAutofit/>
          </a:bodyPr>
          <a:lstStyle/>
          <a:p>
            <a:r>
              <a:rPr lang="en-US" sz="4400" b="1" dirty="0" smtClean="0"/>
              <a:t>Arithmetic Shift </a:t>
            </a:r>
            <a:endParaRPr lang="en-US" sz="4400" dirty="0"/>
          </a:p>
        </p:txBody>
      </p:sp>
      <p:pic>
        <p:nvPicPr>
          <p:cNvPr id="1027" name="Picture 3"/>
          <p:cNvPicPr>
            <a:picLocks noChangeAspect="1" noChangeArrowheads="1"/>
          </p:cNvPicPr>
          <p:nvPr/>
        </p:nvPicPr>
        <p:blipFill>
          <a:blip r:embed="rId3" cstate="print"/>
          <a:srcRect/>
          <a:stretch>
            <a:fillRect/>
          </a:stretch>
        </p:blipFill>
        <p:spPr bwMode="auto">
          <a:xfrm>
            <a:off x="1219200" y="5181600"/>
            <a:ext cx="6524625" cy="1171575"/>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1371600" y="2514600"/>
            <a:ext cx="6467475" cy="1304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dissolve">
                                      <p:cBhvr>
                                        <p:cTn id="15" dur="500"/>
                                        <p:tgtEl>
                                          <p:spTgt spid="4">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dissolve">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Shift operands </a:t>
            </a:r>
          </a:p>
        </p:txBody>
      </p:sp>
      <p:sp>
        <p:nvSpPr>
          <p:cNvPr id="3" name="Content Placeholder 2"/>
          <p:cNvSpPr>
            <a:spLocks noGrp="1"/>
          </p:cNvSpPr>
          <p:nvPr>
            <p:ph idx="1"/>
          </p:nvPr>
        </p:nvSpPr>
        <p:spPr/>
        <p:txBody>
          <a:bodyPr>
            <a:normAutofit/>
          </a:bodyPr>
          <a:lstStyle/>
          <a:p>
            <a:r>
              <a:rPr lang="en-US" sz="3600" dirty="0" smtClean="0"/>
              <a:t> SHL </a:t>
            </a:r>
            <a:r>
              <a:rPr lang="en-US" sz="3600" dirty="0" err="1" smtClean="0"/>
              <a:t>reg</a:t>
            </a:r>
            <a:r>
              <a:rPr lang="en-US" sz="3600" dirty="0" smtClean="0"/>
              <a:t> , imm8</a:t>
            </a:r>
          </a:p>
          <a:p>
            <a:r>
              <a:rPr lang="en-US" sz="3600" dirty="0" smtClean="0"/>
              <a:t> SHL </a:t>
            </a:r>
            <a:r>
              <a:rPr lang="en-US" sz="3600" dirty="0" err="1" smtClean="0"/>
              <a:t>mem</a:t>
            </a:r>
            <a:r>
              <a:rPr lang="en-US" sz="3600" dirty="0" smtClean="0"/>
              <a:t> , imm8</a:t>
            </a:r>
          </a:p>
          <a:p>
            <a:r>
              <a:rPr lang="en-US" sz="3600" dirty="0" smtClean="0"/>
              <a:t> SHL </a:t>
            </a:r>
            <a:r>
              <a:rPr lang="en-US" sz="3600" dirty="0" err="1" smtClean="0"/>
              <a:t>reg</a:t>
            </a:r>
            <a:r>
              <a:rPr lang="en-US" sz="3600" dirty="0" smtClean="0"/>
              <a:t> , CL</a:t>
            </a:r>
          </a:p>
          <a:p>
            <a:r>
              <a:rPr lang="en-US" sz="3600" dirty="0" smtClean="0"/>
              <a:t> SHL </a:t>
            </a:r>
            <a:r>
              <a:rPr lang="en-US" sz="3600" dirty="0" err="1" smtClean="0"/>
              <a:t>mem</a:t>
            </a:r>
            <a:r>
              <a:rPr lang="en-US" sz="3600" dirty="0" smtClean="0"/>
              <a:t> ,CL</a:t>
            </a:r>
            <a:endParaRPr lang="en-US" sz="3600" dirty="0"/>
          </a:p>
        </p:txBody>
      </p:sp>
      <p:sp>
        <p:nvSpPr>
          <p:cNvPr id="4" name="Slide Number Placeholder 3"/>
          <p:cNvSpPr>
            <a:spLocks noGrp="1"/>
          </p:cNvSpPr>
          <p:nvPr>
            <p:ph type="sldNum" sz="quarter" idx="4294967295"/>
          </p:nvPr>
        </p:nvSpPr>
        <p:spPr>
          <a:xfrm>
            <a:off x="8534400" y="5734050"/>
            <a:ext cx="609600" cy="520700"/>
          </a:xfrm>
        </p:spPr>
        <p:txBody>
          <a:bodyPr/>
          <a:lstStyle/>
          <a:p>
            <a:fld id="{CF65A210-DCCC-4938-B64C-79D1B2286DB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Fast Multiplication and Division </a:t>
            </a:r>
          </a:p>
        </p:txBody>
      </p:sp>
      <p:sp>
        <p:nvSpPr>
          <p:cNvPr id="6" name="Content Placeholder 5"/>
          <p:cNvSpPr>
            <a:spLocks noGrp="1"/>
          </p:cNvSpPr>
          <p:nvPr>
            <p:ph idx="1"/>
          </p:nvPr>
        </p:nvSpPr>
        <p:spPr>
          <a:xfrm>
            <a:off x="457200" y="1600200"/>
            <a:ext cx="7924800" cy="4873752"/>
          </a:xfrm>
        </p:spPr>
        <p:txBody>
          <a:bodyPr>
            <a:normAutofit/>
          </a:bodyPr>
          <a:lstStyle/>
          <a:p>
            <a:r>
              <a:rPr lang="en-US" sz="2800" dirty="0" smtClean="0"/>
              <a:t>Shifting an unsigned integer left by n bits multiplies the operand by 2</a:t>
            </a:r>
            <a:r>
              <a:rPr lang="en-US" sz="2800" baseline="30000" dirty="0" smtClean="0"/>
              <a:t>n</a:t>
            </a:r>
            <a:endParaRPr lang="en-US" sz="2800" dirty="0" smtClean="0"/>
          </a:p>
          <a:p>
            <a:pPr>
              <a:buNone/>
            </a:pPr>
            <a:endParaRPr lang="en-US" sz="2800" dirty="0" smtClean="0"/>
          </a:p>
          <a:p>
            <a:pPr>
              <a:buNone/>
            </a:pPr>
            <a:endParaRPr lang="en-US" sz="2800" dirty="0" smtClean="0"/>
          </a:p>
          <a:p>
            <a:endParaRPr lang="en-US" sz="2800" dirty="0" smtClean="0"/>
          </a:p>
          <a:p>
            <a:r>
              <a:rPr lang="en-US" sz="2800" dirty="0" smtClean="0"/>
              <a:t>Shifting an unsigned integer right by n bits divides the operand by 2</a:t>
            </a:r>
            <a:r>
              <a:rPr lang="en-US" sz="2800" baseline="30000" dirty="0" smtClean="0"/>
              <a:t>n</a:t>
            </a:r>
            <a:endParaRPr lang="en-US" sz="2800" dirty="0" smtClean="0"/>
          </a:p>
          <a:p>
            <a:endParaRPr lang="en-US" sz="2800" dirty="0" smtClean="0"/>
          </a:p>
          <a:p>
            <a:endParaRPr lang="en-US" sz="2800" dirty="0"/>
          </a:p>
        </p:txBody>
      </p:sp>
      <p:sp>
        <p:nvSpPr>
          <p:cNvPr id="11" name="Slide Number Placeholder 10"/>
          <p:cNvSpPr>
            <a:spLocks noGrp="1"/>
          </p:cNvSpPr>
          <p:nvPr>
            <p:ph type="sldNum" sz="quarter" idx="4294967295"/>
          </p:nvPr>
        </p:nvSpPr>
        <p:spPr>
          <a:xfrm>
            <a:off x="8534400" y="5734050"/>
            <a:ext cx="609600" cy="520700"/>
          </a:xfrm>
        </p:spPr>
        <p:txBody>
          <a:bodyPr/>
          <a:lstStyle/>
          <a:p>
            <a:fld id="{CF65A210-DCCC-4938-B64C-79D1B2286DB7}" type="slidenum">
              <a:rPr lang="en-US" smtClean="0"/>
              <a:pPr/>
              <a:t>8</a:t>
            </a:fld>
            <a:endParaRPr lang="en-US"/>
          </a:p>
        </p:txBody>
      </p:sp>
      <p:sp>
        <p:nvSpPr>
          <p:cNvPr id="7" name="Rounded Rectangle 6"/>
          <p:cNvSpPr/>
          <p:nvPr/>
        </p:nvSpPr>
        <p:spPr>
          <a:xfrm>
            <a:off x="533400" y="2667000"/>
            <a:ext cx="3276600" cy="838200"/>
          </a:xfrm>
          <a:prstGeom prst="roundRect">
            <a:avLst/>
          </a:prstGeom>
          <a:solidFill>
            <a:schemeClr val="tx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justLow"/>
            <a:r>
              <a:rPr lang="en-US" sz="2400" b="1" dirty="0" err="1" smtClean="0">
                <a:solidFill>
                  <a:srgbClr val="0000FF"/>
                </a:solidFill>
                <a:latin typeface="Times New Roman" pitchFamily="18" charset="0"/>
                <a:cs typeface="Times New Roman" pitchFamily="18" charset="0"/>
              </a:rPr>
              <a:t>mov</a:t>
            </a:r>
            <a:r>
              <a:rPr lang="en-US" sz="2400" b="1" dirty="0" smtClean="0">
                <a:solidFill>
                  <a:srgbClr val="0000FF"/>
                </a:solidFill>
                <a:latin typeface="Times New Roman" pitchFamily="18" charset="0"/>
                <a:cs typeface="Times New Roman" pitchFamily="18" charset="0"/>
              </a:rPr>
              <a:t> </a:t>
            </a:r>
            <a:r>
              <a:rPr lang="en-US" sz="2400" b="1" dirty="0" smtClean="0">
                <a:solidFill>
                  <a:srgbClr val="800000"/>
                </a:solidFill>
                <a:latin typeface="Times New Roman" pitchFamily="18" charset="0"/>
                <a:cs typeface="Times New Roman" pitchFamily="18" charset="0"/>
              </a:rPr>
              <a:t>dl, </a:t>
            </a:r>
            <a:r>
              <a:rPr lang="en-US" sz="2400" b="1" dirty="0">
                <a:solidFill>
                  <a:srgbClr val="000080"/>
                </a:solidFill>
                <a:latin typeface="Times New Roman" pitchFamily="18" charset="0"/>
                <a:cs typeface="Times New Roman" pitchFamily="18" charset="0"/>
              </a:rPr>
              <a:t>5</a:t>
            </a:r>
            <a:endParaRPr lang="en-US" sz="2400" b="1" dirty="0" smtClean="0">
              <a:solidFill>
                <a:srgbClr val="008000"/>
              </a:solidFill>
              <a:latin typeface="Times New Roman" pitchFamily="18" charset="0"/>
              <a:cs typeface="Times New Roman" pitchFamily="18" charset="0"/>
            </a:endParaRPr>
          </a:p>
          <a:p>
            <a:pPr algn="justLow"/>
            <a:r>
              <a:rPr lang="en-US" sz="2400" b="1" dirty="0" err="1" smtClean="0">
                <a:solidFill>
                  <a:srgbClr val="0000FF"/>
                </a:solidFill>
                <a:latin typeface="Times New Roman" pitchFamily="18" charset="0"/>
                <a:cs typeface="Times New Roman" pitchFamily="18" charset="0"/>
              </a:rPr>
              <a:t>shl</a:t>
            </a:r>
            <a:r>
              <a:rPr lang="en-US" sz="2400" b="1" dirty="0" smtClean="0">
                <a:solidFill>
                  <a:srgbClr val="0000FF"/>
                </a:solidFill>
                <a:latin typeface="Times New Roman" pitchFamily="18" charset="0"/>
                <a:cs typeface="Times New Roman" pitchFamily="18" charset="0"/>
              </a:rPr>
              <a:t>  </a:t>
            </a:r>
            <a:r>
              <a:rPr lang="en-US" sz="2400" b="1" dirty="0" smtClean="0">
                <a:solidFill>
                  <a:srgbClr val="800000"/>
                </a:solidFill>
                <a:latin typeface="Times New Roman" pitchFamily="18" charset="0"/>
                <a:cs typeface="Times New Roman" pitchFamily="18" charset="0"/>
              </a:rPr>
              <a:t>dl, </a:t>
            </a:r>
            <a:r>
              <a:rPr lang="en-US" sz="2400" b="1" dirty="0" smtClean="0">
                <a:solidFill>
                  <a:srgbClr val="000080"/>
                </a:solidFill>
                <a:latin typeface="Times New Roman" pitchFamily="18" charset="0"/>
                <a:cs typeface="Times New Roman" pitchFamily="18" charset="0"/>
              </a:rPr>
              <a:t>1</a:t>
            </a:r>
            <a:endParaRPr lang="en-US" sz="2400" b="1" dirty="0" smtClean="0">
              <a:solidFill>
                <a:srgbClr val="008000"/>
              </a:solidFill>
              <a:latin typeface="Times New Roman" pitchFamily="18" charset="0"/>
              <a:cs typeface="Times New Roman" pitchFamily="18" charset="0"/>
            </a:endParaRPr>
          </a:p>
        </p:txBody>
      </p:sp>
      <p:sp>
        <p:nvSpPr>
          <p:cNvPr id="8" name="Rounded Rectangle 7"/>
          <p:cNvSpPr/>
          <p:nvPr/>
        </p:nvSpPr>
        <p:spPr>
          <a:xfrm>
            <a:off x="4419600" y="2667000"/>
            <a:ext cx="3505200" cy="838200"/>
          </a:xfrm>
          <a:prstGeom prst="roundRect">
            <a:avLst/>
          </a:prstGeom>
          <a:solidFill>
            <a:schemeClr val="bg1"/>
          </a:solidFill>
          <a:ln>
            <a:noFill/>
          </a:ln>
          <a:effectLst>
            <a:outerShdw blurRad="44450" dist="27940" dir="5400000" algn="ctr">
              <a:srgbClr val="000000">
                <a:alpha val="32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600" b="1" dirty="0" smtClean="0">
                <a:solidFill>
                  <a:schemeClr val="tx1"/>
                </a:solidFill>
                <a:latin typeface="Times New Roman" pitchFamily="18" charset="0"/>
                <a:cs typeface="Times New Roman" pitchFamily="18" charset="0"/>
              </a:rPr>
              <a:t>0 0 0 0 0 1 0 1 </a:t>
            </a:r>
            <a:r>
              <a:rPr lang="en-US" sz="2600" b="1" dirty="0" smtClean="0">
                <a:solidFill>
                  <a:schemeClr val="tx1"/>
                </a:solidFill>
                <a:latin typeface="Times New Roman" pitchFamily="18" charset="0"/>
                <a:cs typeface="Times New Roman" pitchFamily="18" charset="0"/>
                <a:sym typeface="Wingdings" pitchFamily="2" charset="2"/>
              </a:rPr>
              <a:t> </a:t>
            </a:r>
            <a:r>
              <a:rPr lang="en-US" sz="2600" b="1" dirty="0">
                <a:solidFill>
                  <a:schemeClr val="tx1"/>
                </a:solidFill>
                <a:latin typeface="Times New Roman" pitchFamily="18" charset="0"/>
                <a:cs typeface="Times New Roman" pitchFamily="18" charset="0"/>
                <a:sym typeface="Wingdings" pitchFamily="2" charset="2"/>
              </a:rPr>
              <a:t>5</a:t>
            </a:r>
            <a:endParaRPr lang="en-US" sz="2600" b="1" dirty="0" smtClean="0">
              <a:solidFill>
                <a:schemeClr val="tx1"/>
              </a:solidFill>
              <a:latin typeface="Times New Roman" pitchFamily="18" charset="0"/>
              <a:cs typeface="Times New Roman" pitchFamily="18" charset="0"/>
              <a:sym typeface="Wingdings" pitchFamily="2" charset="2"/>
            </a:endParaRPr>
          </a:p>
          <a:p>
            <a:pPr algn="ctr"/>
            <a:r>
              <a:rPr lang="en-US" sz="2600" b="1" dirty="0" smtClean="0">
                <a:solidFill>
                  <a:schemeClr val="tx1"/>
                </a:solidFill>
                <a:latin typeface="Times New Roman" pitchFamily="18" charset="0"/>
                <a:cs typeface="Times New Roman" pitchFamily="18" charset="0"/>
                <a:sym typeface="Wingdings" pitchFamily="2" charset="2"/>
              </a:rPr>
              <a:t>  0 0 0 </a:t>
            </a:r>
            <a:r>
              <a:rPr lang="en-US" sz="2600" b="1" dirty="0">
                <a:solidFill>
                  <a:schemeClr val="tx1"/>
                </a:solidFill>
                <a:latin typeface="Times New Roman" pitchFamily="18" charset="0"/>
                <a:cs typeface="Times New Roman" pitchFamily="18" charset="0"/>
                <a:sym typeface="Wingdings" pitchFamily="2" charset="2"/>
              </a:rPr>
              <a:t>0</a:t>
            </a:r>
            <a:r>
              <a:rPr lang="en-US" sz="2600" b="1" dirty="0" smtClean="0">
                <a:solidFill>
                  <a:schemeClr val="tx1"/>
                </a:solidFill>
                <a:latin typeface="Times New Roman" pitchFamily="18" charset="0"/>
                <a:cs typeface="Times New Roman" pitchFamily="18" charset="0"/>
                <a:sym typeface="Wingdings" pitchFamily="2" charset="2"/>
              </a:rPr>
              <a:t> 1 0 1 0  10</a:t>
            </a:r>
            <a:endParaRPr lang="en-US" sz="2600" b="1" dirty="0" smtClean="0">
              <a:solidFill>
                <a:schemeClr val="tx1"/>
              </a:solidFill>
              <a:latin typeface="Times New Roman" pitchFamily="18" charset="0"/>
              <a:cs typeface="Times New Roman" pitchFamily="18" charset="0"/>
            </a:endParaRPr>
          </a:p>
        </p:txBody>
      </p:sp>
      <p:sp>
        <p:nvSpPr>
          <p:cNvPr id="9" name="Rounded Rectangle 8"/>
          <p:cNvSpPr/>
          <p:nvPr/>
        </p:nvSpPr>
        <p:spPr>
          <a:xfrm>
            <a:off x="539552" y="5562600"/>
            <a:ext cx="3270448" cy="762000"/>
          </a:xfrm>
          <a:prstGeom prst="roundRect">
            <a:avLst/>
          </a:prstGeom>
          <a:solidFill>
            <a:schemeClr val="tx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justLow"/>
            <a:r>
              <a:rPr lang="en-US" sz="2400" b="1" dirty="0" err="1" smtClean="0">
                <a:solidFill>
                  <a:srgbClr val="0000FF"/>
                </a:solidFill>
                <a:latin typeface="Times New Roman" pitchFamily="18" charset="0"/>
                <a:cs typeface="Times New Roman" pitchFamily="18" charset="0"/>
              </a:rPr>
              <a:t>mov</a:t>
            </a:r>
            <a:r>
              <a:rPr lang="en-US" sz="2400" b="1" dirty="0" smtClean="0">
                <a:solidFill>
                  <a:srgbClr val="0000FF"/>
                </a:solidFill>
                <a:latin typeface="Times New Roman" pitchFamily="18" charset="0"/>
                <a:cs typeface="Times New Roman" pitchFamily="18" charset="0"/>
              </a:rPr>
              <a:t> </a:t>
            </a:r>
            <a:r>
              <a:rPr lang="en-US" sz="2400" b="1" dirty="0" smtClean="0">
                <a:solidFill>
                  <a:srgbClr val="800000"/>
                </a:solidFill>
                <a:latin typeface="Times New Roman" pitchFamily="18" charset="0"/>
                <a:cs typeface="Times New Roman" pitchFamily="18" charset="0"/>
              </a:rPr>
              <a:t>dl, </a:t>
            </a:r>
            <a:r>
              <a:rPr lang="en-US" sz="2400" b="1" dirty="0" smtClean="0">
                <a:solidFill>
                  <a:srgbClr val="000080"/>
                </a:solidFill>
                <a:latin typeface="Times New Roman" pitchFamily="18" charset="0"/>
                <a:cs typeface="Times New Roman" pitchFamily="18" charset="0"/>
              </a:rPr>
              <a:t>64</a:t>
            </a:r>
            <a:endParaRPr lang="en-US" sz="2400" b="1" dirty="0" smtClean="0">
              <a:solidFill>
                <a:srgbClr val="008000"/>
              </a:solidFill>
              <a:latin typeface="Times New Roman" pitchFamily="18" charset="0"/>
              <a:cs typeface="Times New Roman" pitchFamily="18" charset="0"/>
            </a:endParaRPr>
          </a:p>
          <a:p>
            <a:pPr algn="justLow"/>
            <a:r>
              <a:rPr lang="en-US" sz="2400" b="1" dirty="0" err="1">
                <a:solidFill>
                  <a:srgbClr val="0000FF"/>
                </a:solidFill>
                <a:latin typeface="Times New Roman" pitchFamily="18" charset="0"/>
                <a:cs typeface="Times New Roman" pitchFamily="18" charset="0"/>
              </a:rPr>
              <a:t>s</a:t>
            </a:r>
            <a:r>
              <a:rPr lang="en-US" sz="2400" b="1" dirty="0" err="1" smtClean="0">
                <a:solidFill>
                  <a:srgbClr val="0000FF"/>
                </a:solidFill>
                <a:latin typeface="Times New Roman" pitchFamily="18" charset="0"/>
                <a:cs typeface="Times New Roman" pitchFamily="18" charset="0"/>
              </a:rPr>
              <a:t>hr</a:t>
            </a:r>
            <a:r>
              <a:rPr lang="en-US" sz="2400" b="1" dirty="0" smtClean="0">
                <a:solidFill>
                  <a:srgbClr val="0000FF"/>
                </a:solidFill>
                <a:latin typeface="Times New Roman" pitchFamily="18" charset="0"/>
                <a:cs typeface="Times New Roman" pitchFamily="18" charset="0"/>
              </a:rPr>
              <a:t>  </a:t>
            </a:r>
            <a:r>
              <a:rPr lang="en-US" sz="2400" b="1" dirty="0" smtClean="0">
                <a:solidFill>
                  <a:srgbClr val="800000"/>
                </a:solidFill>
                <a:latin typeface="Times New Roman" pitchFamily="18" charset="0"/>
                <a:cs typeface="Times New Roman" pitchFamily="18" charset="0"/>
              </a:rPr>
              <a:t>dl, </a:t>
            </a:r>
            <a:r>
              <a:rPr lang="en-US" sz="2400" b="1" dirty="0">
                <a:solidFill>
                  <a:srgbClr val="000080"/>
                </a:solidFill>
                <a:latin typeface="Times New Roman" pitchFamily="18" charset="0"/>
                <a:cs typeface="Times New Roman" pitchFamily="18" charset="0"/>
              </a:rPr>
              <a:t>3</a:t>
            </a:r>
            <a:endParaRPr lang="en-US" sz="2400" b="1" dirty="0" smtClean="0">
              <a:solidFill>
                <a:srgbClr val="008000"/>
              </a:solidFill>
              <a:latin typeface="Times New Roman" pitchFamily="18" charset="0"/>
              <a:cs typeface="Times New Roman" pitchFamily="18" charset="0"/>
            </a:endParaRPr>
          </a:p>
        </p:txBody>
      </p:sp>
      <p:sp>
        <p:nvSpPr>
          <p:cNvPr id="10" name="Rounded Rectangle 9"/>
          <p:cNvSpPr/>
          <p:nvPr/>
        </p:nvSpPr>
        <p:spPr>
          <a:xfrm>
            <a:off x="4572000" y="5562600"/>
            <a:ext cx="3454152" cy="766192"/>
          </a:xfrm>
          <a:prstGeom prst="roundRect">
            <a:avLst/>
          </a:prstGeom>
          <a:solidFill>
            <a:schemeClr val="bg1"/>
          </a:solidFill>
          <a:ln>
            <a:noFill/>
          </a:ln>
          <a:effectLst>
            <a:outerShdw blurRad="44450" dist="27940" dir="5400000" algn="ctr">
              <a:srgbClr val="000000">
                <a:alpha val="32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600" b="1" dirty="0">
                <a:solidFill>
                  <a:schemeClr val="tx1"/>
                </a:solidFill>
                <a:latin typeface="Times New Roman" pitchFamily="18" charset="0"/>
                <a:cs typeface="Times New Roman" pitchFamily="18" charset="0"/>
              </a:rPr>
              <a:t>   0 1 0 0 0 0 0 0 </a:t>
            </a:r>
            <a:r>
              <a:rPr lang="en-US" sz="2600" b="1" dirty="0">
                <a:solidFill>
                  <a:schemeClr val="tx1"/>
                </a:solidFill>
                <a:latin typeface="Times New Roman" pitchFamily="18" charset="0"/>
                <a:cs typeface="Times New Roman" pitchFamily="18" charset="0"/>
                <a:sym typeface="Wingdings" pitchFamily="2" charset="2"/>
              </a:rPr>
              <a:t> 64</a:t>
            </a:r>
          </a:p>
          <a:p>
            <a:pPr algn="ctr"/>
            <a:r>
              <a:rPr lang="en-US" sz="2600" b="1" dirty="0">
                <a:solidFill>
                  <a:schemeClr val="tx1"/>
                </a:solidFill>
                <a:latin typeface="Times New Roman" pitchFamily="18" charset="0"/>
                <a:cs typeface="Times New Roman" pitchFamily="18" charset="0"/>
                <a:sym typeface="Wingdings" pitchFamily="2" charset="2"/>
              </a:rPr>
              <a:t>0 0 0 0 1 0 0 0  8</a:t>
            </a:r>
            <a:endParaRPr lang="en-US" sz="26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p:cTn id="7" dur="500" fill="hold"/>
                                        <p:tgtEl>
                                          <p:spTgt spid="7">
                                            <p:bg/>
                                          </p:spTgt>
                                        </p:tgtEl>
                                        <p:attrNameLst>
                                          <p:attrName>ppt_w</p:attrName>
                                        </p:attrNameLst>
                                      </p:cBhvr>
                                      <p:tavLst>
                                        <p:tav tm="0">
                                          <p:val>
                                            <p:fltVal val="0"/>
                                          </p:val>
                                        </p:tav>
                                        <p:tav tm="100000">
                                          <p:val>
                                            <p:strVal val="#ppt_w"/>
                                          </p:val>
                                        </p:tav>
                                      </p:tavLst>
                                    </p:anim>
                                    <p:anim calcmode="lin" valueType="num">
                                      <p:cBhvr>
                                        <p:cTn id="8" dur="500" fill="hold"/>
                                        <p:tgtEl>
                                          <p:spTgt spid="7">
                                            <p:bg/>
                                          </p:spTgt>
                                        </p:tgtEl>
                                        <p:attrNameLst>
                                          <p:attrName>ppt_h</p:attrName>
                                        </p:attrNameLst>
                                      </p:cBhvr>
                                      <p:tavLst>
                                        <p:tav tm="0">
                                          <p:val>
                                            <p:fltVal val="0"/>
                                          </p:val>
                                        </p:tav>
                                        <p:tav tm="100000">
                                          <p:val>
                                            <p:strVal val="#ppt_h"/>
                                          </p:val>
                                        </p:tav>
                                      </p:tavLst>
                                    </p:anim>
                                    <p:animEffect transition="in" filter="fade">
                                      <p:cBhvr>
                                        <p:cTn id="9" dur="500"/>
                                        <p:tgtEl>
                                          <p:spTgt spid="7">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p:cTn id="28"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 calcmode="lin" valueType="num">
                                      <p:cBhvr>
                                        <p:cTn id="35"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9">
                                            <p:bg/>
                                          </p:spTgt>
                                        </p:tgtEl>
                                        <p:attrNameLst>
                                          <p:attrName>style.visibility</p:attrName>
                                        </p:attrNameLst>
                                      </p:cBhvr>
                                      <p:to>
                                        <p:strVal val="visible"/>
                                      </p:to>
                                    </p:set>
                                    <p:anim calcmode="lin" valueType="num">
                                      <p:cBhvr>
                                        <p:cTn id="42" dur="500" fill="hold"/>
                                        <p:tgtEl>
                                          <p:spTgt spid="9">
                                            <p:bg/>
                                          </p:spTgt>
                                        </p:tgtEl>
                                        <p:attrNameLst>
                                          <p:attrName>ppt_w</p:attrName>
                                        </p:attrNameLst>
                                      </p:cBhvr>
                                      <p:tavLst>
                                        <p:tav tm="0">
                                          <p:val>
                                            <p:fltVal val="0"/>
                                          </p:val>
                                        </p:tav>
                                        <p:tav tm="100000">
                                          <p:val>
                                            <p:strVal val="#ppt_w"/>
                                          </p:val>
                                        </p:tav>
                                      </p:tavLst>
                                    </p:anim>
                                    <p:anim calcmode="lin" valueType="num">
                                      <p:cBhvr>
                                        <p:cTn id="43" dur="500" fill="hold"/>
                                        <p:tgtEl>
                                          <p:spTgt spid="9">
                                            <p:bg/>
                                          </p:spTgt>
                                        </p:tgtEl>
                                        <p:attrNameLst>
                                          <p:attrName>ppt_h</p:attrName>
                                        </p:attrNameLst>
                                      </p:cBhvr>
                                      <p:tavLst>
                                        <p:tav tm="0">
                                          <p:val>
                                            <p:fltVal val="0"/>
                                          </p:val>
                                        </p:tav>
                                        <p:tav tm="100000">
                                          <p:val>
                                            <p:strVal val="#ppt_h"/>
                                          </p:val>
                                        </p:tav>
                                      </p:tavLst>
                                    </p:anim>
                                    <p:animEffect transition="in" filter="fade">
                                      <p:cBhvr>
                                        <p:cTn id="44" dur="500"/>
                                        <p:tgtEl>
                                          <p:spTgt spid="9">
                                            <p:bg/>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 calcmode="lin" valueType="num">
                                      <p:cBhvr>
                                        <p:cTn id="4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nodeType="clickEffect">
                                  <p:stCondLst>
                                    <p:cond delay="0"/>
                                  </p:stCondLst>
                                  <p:childTnLst>
                                    <p:set>
                                      <p:cBhvr>
                                        <p:cTn id="55" dur="1" fill="hold">
                                          <p:stCondLst>
                                            <p:cond delay="0"/>
                                          </p:stCondLst>
                                        </p:cTn>
                                        <p:tgtEl>
                                          <p:spTgt spid="10">
                                            <p:txEl>
                                              <p:pRg st="0" end="0"/>
                                            </p:txEl>
                                          </p:spTgt>
                                        </p:tgtEl>
                                        <p:attrNameLst>
                                          <p:attrName>style.visibility</p:attrName>
                                        </p:attrNameLst>
                                      </p:cBhvr>
                                      <p:to>
                                        <p:strVal val="visible"/>
                                      </p:to>
                                    </p:set>
                                    <p:anim calcmode="lin" valueType="num">
                                      <p:cBhvr>
                                        <p:cTn id="56"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10">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nodeType="clickEffect">
                                  <p:stCondLst>
                                    <p:cond delay="0"/>
                                  </p:stCondLst>
                                  <p:childTnLst>
                                    <p:set>
                                      <p:cBhvr>
                                        <p:cTn id="62" dur="1" fill="hold">
                                          <p:stCondLst>
                                            <p:cond delay="0"/>
                                          </p:stCondLst>
                                        </p:cTn>
                                        <p:tgtEl>
                                          <p:spTgt spid="9">
                                            <p:txEl>
                                              <p:pRg st="1" end="1"/>
                                            </p:txEl>
                                          </p:spTgt>
                                        </p:tgtEl>
                                        <p:attrNameLst>
                                          <p:attrName>style.visibility</p:attrName>
                                        </p:attrNameLst>
                                      </p:cBhvr>
                                      <p:to>
                                        <p:strVal val="visible"/>
                                      </p:to>
                                    </p:set>
                                    <p:anim calcmode="lin" valueType="num">
                                      <p:cBhvr>
                                        <p:cTn id="63"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64"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65" dur="500"/>
                                        <p:tgtEl>
                                          <p:spTgt spid="9">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nodeType="clickEffect">
                                  <p:stCondLst>
                                    <p:cond delay="0"/>
                                  </p:stCondLst>
                                  <p:childTnLst>
                                    <p:set>
                                      <p:cBhvr>
                                        <p:cTn id="69" dur="1" fill="hold">
                                          <p:stCondLst>
                                            <p:cond delay="0"/>
                                          </p:stCondLst>
                                        </p:cTn>
                                        <p:tgtEl>
                                          <p:spTgt spid="10">
                                            <p:txEl>
                                              <p:pRg st="1" end="1"/>
                                            </p:txEl>
                                          </p:spTgt>
                                        </p:tgtEl>
                                        <p:attrNameLst>
                                          <p:attrName>style.visibility</p:attrName>
                                        </p:attrNameLst>
                                      </p:cBhvr>
                                      <p:to>
                                        <p:strVal val="visible"/>
                                      </p:to>
                                    </p:set>
                                    <p:anim calcmode="lin" valueType="num">
                                      <p:cBhvr>
                                        <p:cTn id="70"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71"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7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9"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Rotate instructions</a:t>
            </a:r>
            <a:endParaRPr lang="en-US" sz="4000"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CF65A210-DCCC-4938-B64C-79D1B2286DB7}"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[ASM'16] Lab 7 v2</Template>
  <TotalTime>11923</TotalTime>
  <Words>955</Words>
  <Application>Microsoft Office PowerPoint</Application>
  <PresentationFormat>On-screen Show (4:3)</PresentationFormat>
  <Paragraphs>176</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Perspective</vt:lpstr>
      <vt:lpstr>Assembly Language (Lab 8)</vt:lpstr>
      <vt:lpstr>Agenda</vt:lpstr>
      <vt:lpstr>Shift instructions</vt:lpstr>
      <vt:lpstr>Shift Instructions </vt:lpstr>
      <vt:lpstr>Logical Shift</vt:lpstr>
      <vt:lpstr>Arithmetic Shift </vt:lpstr>
      <vt:lpstr>Shift operands </vt:lpstr>
      <vt:lpstr>Fast Multiplication and Division </vt:lpstr>
      <vt:lpstr>Rotate instructions</vt:lpstr>
      <vt:lpstr>Rotate instruction </vt:lpstr>
      <vt:lpstr>Rotate instruction </vt:lpstr>
      <vt:lpstr>Shift and rotate</vt:lpstr>
      <vt:lpstr>Shift and rotate</vt:lpstr>
      <vt:lpstr>Shift and rotate</vt:lpstr>
      <vt:lpstr>Shift and rotate</vt:lpstr>
      <vt:lpstr>Hands On</vt:lpstr>
      <vt:lpstr>1. String to Binary Number</vt:lpstr>
      <vt:lpstr>2. Calculate the summation of Even or Odd integers</vt:lpstr>
      <vt:lpstr>3. Calculate the average</vt:lpstr>
      <vt:lpstr>A BONUS task on the last Hands On</vt:lpstr>
      <vt:lpstr>Questions?</vt:lpstr>
      <vt:lpstr>Thanks!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7</dc:title>
  <dc:creator>Nana</dc:creator>
  <cp:lastModifiedBy>ahmed atef</cp:lastModifiedBy>
  <cp:revision>89</cp:revision>
  <dcterms:created xsi:type="dcterms:W3CDTF">2013-11-23T17:21:18Z</dcterms:created>
  <dcterms:modified xsi:type="dcterms:W3CDTF">2017-12-01T02:59:37Z</dcterms:modified>
</cp:coreProperties>
</file>