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0" r:id="rId4"/>
    <p:sldId id="353" r:id="rId5"/>
    <p:sldId id="354" r:id="rId6"/>
    <p:sldId id="355" r:id="rId7"/>
    <p:sldId id="356" r:id="rId8"/>
    <p:sldId id="357" r:id="rId9"/>
    <p:sldId id="358" r:id="rId10"/>
    <p:sldId id="364" r:id="rId11"/>
    <p:sldId id="349" r:id="rId12"/>
    <p:sldId id="260" r:id="rId13"/>
    <p:sldId id="359" r:id="rId14"/>
    <p:sldId id="261" r:id="rId15"/>
    <p:sldId id="262" r:id="rId16"/>
    <p:sldId id="263" r:id="rId17"/>
    <p:sldId id="361" r:id="rId18"/>
    <p:sldId id="362" r:id="rId19"/>
    <p:sldId id="365" r:id="rId20"/>
    <p:sldId id="366" r:id="rId21"/>
    <p:sldId id="369" r:id="rId22"/>
    <p:sldId id="367" r:id="rId23"/>
    <p:sldId id="258" r:id="rId24"/>
    <p:sldId id="25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7298C7-377A-4177-B618-D00AF2BF797A}">
          <p14:sldIdLst>
            <p14:sldId id="256"/>
          </p14:sldIdLst>
        </p14:section>
        <p14:section name="Start" id="{BC80F4EF-B0A0-49D9-8345-68E069BEBA8A}">
          <p14:sldIdLst>
            <p14:sldId id="257"/>
          </p14:sldIdLst>
        </p14:section>
        <p14:section name="MUL" id="{CC22F88B-13A2-4D0F-BD71-BA39EE647AA1}">
          <p14:sldIdLst>
            <p14:sldId id="270"/>
            <p14:sldId id="353"/>
            <p14:sldId id="354"/>
            <p14:sldId id="355"/>
            <p14:sldId id="356"/>
            <p14:sldId id="357"/>
            <p14:sldId id="358"/>
            <p14:sldId id="364"/>
          </p14:sldIdLst>
        </p14:section>
        <p14:section name="Division" id="{A4996413-7D26-4941-A781-507C4CAB3778}">
          <p14:sldIdLst>
            <p14:sldId id="349"/>
            <p14:sldId id="260"/>
            <p14:sldId id="359"/>
            <p14:sldId id="261"/>
            <p14:sldId id="262"/>
            <p14:sldId id="263"/>
            <p14:sldId id="361"/>
            <p14:sldId id="362"/>
            <p14:sldId id="365"/>
            <p14:sldId id="366"/>
            <p14:sldId id="369"/>
            <p14:sldId id="367"/>
          </p14:sldIdLst>
        </p14:section>
        <p14:section name="End" id="{12057565-390D-40BA-91AE-700C63707B31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4" autoAdjust="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C28BC-C971-4040-B80E-6DE8D56A6821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4164E-3CD2-4776-ADFA-257FD5C44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1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C0 = 1100,0000</a:t>
            </a:r>
          </a:p>
          <a:p>
            <a:r>
              <a:rPr lang="en-US" dirty="0" smtClean="0"/>
              <a:t>But the AX = 0000,0000,1100,0000</a:t>
            </a:r>
            <a:r>
              <a:rPr lang="en-US" baseline="0" dirty="0" smtClean="0"/>
              <a:t> Upper half has !Lower half sign so the OF =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4164E-3CD2-4776-ADFA-257FD5C442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3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 b="1"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035280" cy="1154097"/>
          </a:xfrm>
        </p:spPr>
        <p:txBody>
          <a:bodyPr/>
          <a:lstStyle>
            <a:lvl1pPr>
              <a:defRPr b="1"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01790"/>
            <a:ext cx="8712968" cy="4823554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1" cap="none"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492896"/>
            <a:ext cx="7315200" cy="1154097"/>
          </a:xfrm>
        </p:spPr>
        <p:txBody>
          <a:bodyPr/>
          <a:lstStyle>
            <a:lvl1pPr>
              <a:defRPr b="1"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Assembly Language (</a:t>
            </a:r>
            <a:r>
              <a:rPr lang="en-US" smtClean="0"/>
              <a:t>Lab 9)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MUL&amp;&amp; DIV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Multiplication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an assembly program </a:t>
            </a:r>
            <a:r>
              <a:rPr lang="en-US" dirty="0" smtClean="0"/>
              <a:t>that reads 5 numbers from users and read a new number to multiply the array by it </a:t>
            </a:r>
          </a:p>
          <a:p>
            <a:endParaRPr lang="en-US" dirty="0" smtClean="0"/>
          </a:p>
          <a:p>
            <a:r>
              <a:rPr lang="en-US" dirty="0" smtClean="0"/>
              <a:t>Sample Run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Solution: MulArray.asm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004" y="3657600"/>
            <a:ext cx="9144000" cy="2209800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en-US" sz="2400" b="1" dirty="0" smtClean="0">
                <a:solidFill>
                  <a:prstClr val="black"/>
                </a:solidFill>
                <a:latin typeface="Consolas"/>
              </a:rPr>
              <a:t>Enter numbers: 1 2 3 4 5</a:t>
            </a:r>
          </a:p>
          <a:p>
            <a:r>
              <a:rPr lang="en-US" sz="2400" b="1" dirty="0" smtClean="0">
                <a:solidFill>
                  <a:prstClr val="black"/>
                </a:solidFill>
                <a:latin typeface="Consolas"/>
              </a:rPr>
              <a:t>Enter a multiplier: 2</a:t>
            </a:r>
          </a:p>
          <a:p>
            <a:r>
              <a:rPr lang="en-US" sz="2400" b="1" dirty="0" smtClean="0">
                <a:solidFill>
                  <a:prstClr val="black"/>
                </a:solidFill>
                <a:latin typeface="Consolas"/>
              </a:rPr>
              <a:t>Result = 2 4 6 8 10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689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 &amp; IDIV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2971800"/>
            <a:ext cx="8712968" cy="2334344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here </a:t>
            </a:r>
            <a:r>
              <a:rPr lang="en-US" dirty="0"/>
              <a:t>r/m8 means 8-bit register or memory byte, r/m16 means 16-bit register </a:t>
            </a:r>
            <a:r>
              <a:rPr lang="en-US" dirty="0" smtClean="0"/>
              <a:t>or memory </a:t>
            </a:r>
            <a:r>
              <a:rPr lang="en-US" dirty="0"/>
              <a:t>word, and r/m32 means 32-bit register or memory double word.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2000" y="1752600"/>
            <a:ext cx="7391400" cy="57606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lvl="1" algn="ctr"/>
            <a:r>
              <a:rPr lang="en-US" sz="3200" b="1" i="1" kern="0" dirty="0" smtClean="0">
                <a:solidFill>
                  <a:srgbClr val="C0504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DIV/IDIV </a:t>
            </a:r>
            <a:r>
              <a:rPr lang="en-US" sz="3200" b="1" i="1" kern="0" dirty="0">
                <a:solidFill>
                  <a:srgbClr val="C0504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r/m8 | r/m16 | r/m32</a:t>
            </a:r>
            <a:endParaRPr kumimoji="0" lang="en-US" sz="3200" b="1" i="1" u="none" strike="noStrike" kern="0" cap="none" spc="0" normalizeH="0" baseline="0" noProof="0" dirty="0" smtClean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38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657600"/>
            <a:ext cx="8712968" cy="2867744"/>
          </a:xfrm>
        </p:spPr>
        <p:txBody>
          <a:bodyPr/>
          <a:lstStyle/>
          <a:p>
            <a:r>
              <a:rPr lang="en-US" dirty="0"/>
              <a:t>The registers holding the quotient are half the size of dividend, assuming result </a:t>
            </a:r>
            <a:r>
              <a:rPr lang="en-US" dirty="0" smtClean="0"/>
              <a:t>value will </a:t>
            </a:r>
            <a:r>
              <a:rPr lang="en-US" dirty="0"/>
              <a:t>be smaller enough to fit in the </a:t>
            </a:r>
            <a:r>
              <a:rPr lang="en-US" dirty="0" smtClean="0"/>
              <a:t>register… BUT</a:t>
            </a:r>
          </a:p>
          <a:p>
            <a:r>
              <a:rPr lang="en-US" i="1" dirty="0"/>
              <a:t>This assumption is not always true</a:t>
            </a:r>
          </a:p>
        </p:txBody>
      </p:sp>
      <p:pic>
        <p:nvPicPr>
          <p:cNvPr id="5122" name="Picture 2" descr="C:\Users\Nora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00200"/>
            <a:ext cx="9144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1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 &amp; IDIV Quirks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0070" indent="-51435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quotient</a:t>
            </a:r>
            <a:r>
              <a:rPr lang="en-US" dirty="0" smtClean="0"/>
              <a:t> </a:t>
            </a:r>
            <a:r>
              <a:rPr lang="en-US" dirty="0">
                <a:solidFill>
                  <a:srgbClr val="FFFF00"/>
                </a:solidFill>
              </a:rPr>
              <a:t>is too large</a:t>
            </a:r>
            <a:r>
              <a:rPr lang="en-US" dirty="0"/>
              <a:t> to fit into destination operand, a division overflow error </a:t>
            </a:r>
            <a:r>
              <a:rPr lang="en-US" dirty="0" smtClean="0"/>
              <a:t>occurs causing </a:t>
            </a:r>
            <a:r>
              <a:rPr lang="en-US" dirty="0"/>
              <a:t>the current program halts</a:t>
            </a:r>
            <a:r>
              <a:rPr lang="en-US" dirty="0" smtClean="0"/>
              <a:t>!</a:t>
            </a:r>
          </a:p>
          <a:p>
            <a:pPr marL="560070" indent="-514350">
              <a:buFont typeface="+mj-lt"/>
              <a:buAutoNum type="arabicPeriod"/>
            </a:pPr>
            <a:endParaRPr lang="en-US" dirty="0" smtClean="0"/>
          </a:p>
          <a:p>
            <a:pPr marL="560070" indent="-514350">
              <a:buFont typeface="+mj-lt"/>
              <a:buAutoNum type="arabicPeriod"/>
            </a:pPr>
            <a:r>
              <a:rPr lang="en-US" dirty="0" smtClean="0"/>
              <a:t>If the </a:t>
            </a:r>
            <a:r>
              <a:rPr lang="en-US" dirty="0">
                <a:solidFill>
                  <a:srgbClr val="FFFF00"/>
                </a:solidFill>
              </a:rPr>
              <a:t>divisor is zero</a:t>
            </a:r>
            <a:r>
              <a:rPr lang="en-US" dirty="0"/>
              <a:t>, an integer divide by </a:t>
            </a:r>
            <a:r>
              <a:rPr lang="en-US" dirty="0" smtClean="0"/>
              <a:t>zero error </a:t>
            </a:r>
            <a:r>
              <a:rPr lang="en-US" dirty="0"/>
              <a:t>occurs causing the current program halts</a:t>
            </a:r>
            <a:r>
              <a:rPr lang="en-US" dirty="0" smtClean="0"/>
              <a:t>!</a:t>
            </a:r>
          </a:p>
          <a:p>
            <a:pPr marL="560070" indent="-514350">
              <a:buFont typeface="+mj-lt"/>
              <a:buAutoNum type="arabicPeriod"/>
            </a:pPr>
            <a:endParaRPr lang="en-US" dirty="0" smtClean="0"/>
          </a:p>
          <a:p>
            <a:pPr marL="56007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very common mistake is to forget to initialize DX or EDX before use 16-bit or </a:t>
            </a:r>
            <a:r>
              <a:rPr lang="en-US" dirty="0" smtClean="0"/>
              <a:t>32-bit division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8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Inst.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324" y="1676400"/>
            <a:ext cx="8712968" cy="2087250"/>
          </a:xfrm>
        </p:spPr>
        <p:txBody>
          <a:bodyPr>
            <a:normAutofit/>
          </a:bodyPr>
          <a:lstStyle/>
          <a:p>
            <a:r>
              <a:rPr lang="en-US" dirty="0"/>
              <a:t>In IDIV instruction, which used in signed division, dividend should be </a:t>
            </a:r>
            <a:r>
              <a:rPr lang="en-US" dirty="0" smtClean="0"/>
              <a:t>well initialized to </a:t>
            </a:r>
            <a:r>
              <a:rPr lang="en-US" dirty="0"/>
              <a:t>preserve the sign of dividend. There are three instructions extends </a:t>
            </a:r>
            <a:r>
              <a:rPr lang="en-US" dirty="0" smtClean="0"/>
              <a:t>the sign </a:t>
            </a:r>
            <a:r>
              <a:rPr lang="en-US" dirty="0"/>
              <a:t>bit in AL, AX, and EAX to AX, DX, and </a:t>
            </a:r>
            <a:r>
              <a:rPr lang="en-US" dirty="0" smtClean="0"/>
              <a:t>EDX respectively</a:t>
            </a:r>
            <a:endParaRPr lang="en-US" dirty="0"/>
          </a:p>
        </p:txBody>
      </p:sp>
      <p:pic>
        <p:nvPicPr>
          <p:cNvPr id="6146" name="Picture 2" descr="C:\Users\Nora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9188653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42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2057400"/>
            <a:ext cx="2971800" cy="1752600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en-US" sz="2400" b="1" dirty="0">
                <a:solidFill>
                  <a:srgbClr val="0000FF"/>
                </a:solidFill>
                <a:latin typeface="Consolas"/>
              </a:rPr>
              <a:t>MOV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/>
              </a:rPr>
              <a:t>AX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82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nsolas"/>
              </a:rPr>
              <a:t>MOV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/>
              </a:rPr>
              <a:t>BL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4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nsolas"/>
              </a:rPr>
              <a:t>DIV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/>
              </a:rPr>
              <a:t>BL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200" y="3962400"/>
            <a:ext cx="2971800" cy="2057400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en-US" sz="2400" b="1" dirty="0">
                <a:solidFill>
                  <a:srgbClr val="0000FF"/>
                </a:solidFill>
                <a:latin typeface="Consolas"/>
              </a:rPr>
              <a:t>MOV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/>
              </a:rPr>
              <a:t>DX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0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nsolas"/>
              </a:rPr>
              <a:t>MOV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/>
              </a:rPr>
              <a:t>AX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82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nsolas"/>
              </a:rPr>
              <a:t>MOV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/>
              </a:rPr>
              <a:t>BX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4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nsolas"/>
              </a:rPr>
              <a:t>DIV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/>
              </a:rPr>
              <a:t>BX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1" y="1905000"/>
            <a:ext cx="6019799" cy="1905000"/>
          </a:xfrm>
          <a:prstGeom prst="round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en-US" sz="2400" b="1" dirty="0">
                <a:solidFill>
                  <a:srgbClr val="008000"/>
                </a:solidFill>
                <a:latin typeface="Consolas"/>
              </a:rPr>
              <a:t>;Even 82 fit in AL, you should MOV it in </a:t>
            </a:r>
            <a:r>
              <a:rPr lang="en-US" sz="2400" b="1" dirty="0" smtClean="0">
                <a:solidFill>
                  <a:srgbClr val="008000"/>
                </a:solidFill>
                <a:latin typeface="Consolas"/>
              </a:rPr>
              <a:t>AX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Consolas"/>
              </a:rPr>
              <a:t>to </a:t>
            </a:r>
            <a:r>
              <a:rPr lang="en-US" sz="2400" b="1" dirty="0">
                <a:solidFill>
                  <a:srgbClr val="008000"/>
                </a:solidFill>
                <a:latin typeface="Consolas"/>
              </a:rPr>
              <a:t>initialize AH too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r>
              <a:rPr lang="fr-FR" sz="2400" b="1" dirty="0">
                <a:solidFill>
                  <a:srgbClr val="008000"/>
                </a:solidFill>
                <a:latin typeface="Consolas"/>
              </a:rPr>
              <a:t>;AL (quotient) = 20, </a:t>
            </a:r>
            <a:endParaRPr lang="fr-FR" sz="2400" b="1" dirty="0" smtClean="0">
              <a:solidFill>
                <a:srgbClr val="008000"/>
              </a:solidFill>
              <a:latin typeface="Consolas"/>
            </a:endParaRPr>
          </a:p>
          <a:p>
            <a:r>
              <a:rPr lang="fr-FR" sz="2400" b="1" dirty="0">
                <a:solidFill>
                  <a:srgbClr val="008000"/>
                </a:solidFill>
                <a:latin typeface="Consolas"/>
              </a:rPr>
              <a:t>;</a:t>
            </a:r>
            <a:r>
              <a:rPr lang="fr-FR" sz="2400" b="1" dirty="0" smtClean="0">
                <a:solidFill>
                  <a:srgbClr val="008000"/>
                </a:solidFill>
                <a:latin typeface="Consolas"/>
              </a:rPr>
              <a:t>AH (</a:t>
            </a:r>
            <a:r>
              <a:rPr lang="fr-FR" sz="2400" b="1" dirty="0" err="1" smtClean="0">
                <a:solidFill>
                  <a:srgbClr val="008000"/>
                </a:solidFill>
                <a:latin typeface="Consolas"/>
              </a:rPr>
              <a:t>remainder</a:t>
            </a:r>
            <a:r>
              <a:rPr lang="fr-FR" sz="2400" b="1" dirty="0" smtClean="0">
                <a:solidFill>
                  <a:srgbClr val="008000"/>
                </a:solidFill>
                <a:latin typeface="Consolas"/>
              </a:rPr>
              <a:t>) </a:t>
            </a:r>
            <a:r>
              <a:rPr lang="fr-FR" sz="2400" b="1" dirty="0">
                <a:solidFill>
                  <a:srgbClr val="008000"/>
                </a:solidFill>
                <a:latin typeface="Consolas"/>
              </a:rPr>
              <a:t>= 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48001" y="3962400"/>
            <a:ext cx="6019800" cy="2057400"/>
          </a:xfrm>
          <a:prstGeom prst="round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en-US" sz="2400" b="1" dirty="0">
                <a:solidFill>
                  <a:srgbClr val="008000"/>
                </a:solidFill>
                <a:latin typeface="Consolas"/>
              </a:rPr>
              <a:t>;As we use 16-bit division, we </a:t>
            </a:r>
            <a:r>
              <a:rPr lang="en-US" sz="2400" b="1" dirty="0" smtClean="0">
                <a:solidFill>
                  <a:srgbClr val="008000"/>
                </a:solidFill>
                <a:latin typeface="Consolas"/>
              </a:rPr>
              <a:t>should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Consolas"/>
              </a:rPr>
              <a:t>initialize </a:t>
            </a:r>
            <a:r>
              <a:rPr lang="en-US" sz="2400" b="1" dirty="0">
                <a:solidFill>
                  <a:srgbClr val="008000"/>
                </a:solidFill>
                <a:latin typeface="Consolas"/>
              </a:rPr>
              <a:t>DX too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r>
              <a:rPr lang="fr-FR" sz="2400" b="1" dirty="0">
                <a:solidFill>
                  <a:srgbClr val="008000"/>
                </a:solidFill>
                <a:latin typeface="Consolas"/>
              </a:rPr>
              <a:t>;AX (quotient) = 20, </a:t>
            </a:r>
            <a:endParaRPr lang="fr-FR" sz="2400" b="1" dirty="0" smtClean="0">
              <a:solidFill>
                <a:srgbClr val="008000"/>
              </a:solidFill>
              <a:latin typeface="Consolas"/>
            </a:endParaRPr>
          </a:p>
          <a:p>
            <a:r>
              <a:rPr lang="fr-FR" sz="2400" b="1" dirty="0">
                <a:solidFill>
                  <a:srgbClr val="008000"/>
                </a:solidFill>
                <a:latin typeface="Consolas"/>
              </a:rPr>
              <a:t>;</a:t>
            </a:r>
            <a:r>
              <a:rPr lang="fr-FR" sz="2400" b="1" dirty="0" smtClean="0">
                <a:solidFill>
                  <a:srgbClr val="008000"/>
                </a:solidFill>
                <a:latin typeface="Consolas"/>
              </a:rPr>
              <a:t>DX </a:t>
            </a:r>
            <a:r>
              <a:rPr lang="fr-FR" sz="2400" b="1" dirty="0">
                <a:solidFill>
                  <a:srgbClr val="008000"/>
                </a:solidFill>
                <a:latin typeface="Consolas"/>
              </a:rPr>
              <a:t>(</a:t>
            </a:r>
            <a:r>
              <a:rPr lang="fr-FR" sz="2400" b="1" dirty="0" err="1">
                <a:solidFill>
                  <a:srgbClr val="008000"/>
                </a:solidFill>
                <a:latin typeface="Consolas"/>
              </a:rPr>
              <a:t>remainder</a:t>
            </a:r>
            <a:r>
              <a:rPr lang="fr-FR" sz="2400" b="1" dirty="0">
                <a:solidFill>
                  <a:srgbClr val="008000"/>
                </a:solidFill>
                <a:latin typeface="Consolas"/>
              </a:rPr>
              <a:t>) = 2</a:t>
            </a:r>
          </a:p>
        </p:txBody>
      </p:sp>
    </p:spTree>
    <p:extLst>
      <p:ext uri="{BB962C8B-B14F-4D97-AF65-F5344CB8AC3E}">
        <p14:creationId xmlns:p14="http://schemas.microsoft.com/office/powerpoint/2010/main" val="106494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allAtOnce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2057400"/>
            <a:ext cx="2971800" cy="1752600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en-US" sz="2400" b="1" dirty="0">
                <a:solidFill>
                  <a:srgbClr val="0000FF"/>
                </a:solidFill>
                <a:latin typeface="Consolas"/>
              </a:rPr>
              <a:t>MOV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/>
              </a:rPr>
              <a:t>AL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, -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100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nsolas"/>
              </a:rPr>
              <a:t>CBW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nsolas"/>
              </a:rPr>
              <a:t>MOV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/>
              </a:rPr>
              <a:t>BL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2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nsolas"/>
              </a:rPr>
              <a:t>IDIV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/>
              </a:rPr>
              <a:t>BL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200" y="3962400"/>
            <a:ext cx="2971800" cy="2057400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en-US" sz="2400" b="1" dirty="0">
                <a:solidFill>
                  <a:srgbClr val="0000FF"/>
                </a:solidFill>
                <a:latin typeface="Consolas"/>
              </a:rPr>
              <a:t>MOV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/>
              </a:rPr>
              <a:t>AX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, -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100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nsolas"/>
              </a:rPr>
              <a:t>MOV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/>
              </a:rPr>
              <a:t>BL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2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nsolas"/>
              </a:rPr>
              <a:t>IDIV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/>
              </a:rPr>
              <a:t>BL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1" y="1905000"/>
            <a:ext cx="6019799" cy="1905000"/>
          </a:xfrm>
          <a:prstGeom prst="round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en-US" sz="2400" b="1" dirty="0">
                <a:solidFill>
                  <a:srgbClr val="008000"/>
                </a:solidFill>
                <a:latin typeface="Consolas"/>
              </a:rPr>
              <a:t>;We have to extend the sign to AX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r>
              <a:rPr lang="fr-FR" sz="2400" b="1" dirty="0">
                <a:solidFill>
                  <a:srgbClr val="008000"/>
                </a:solidFill>
                <a:latin typeface="Consolas"/>
              </a:rPr>
              <a:t>;AL(quotient)= </a:t>
            </a:r>
            <a:r>
              <a:rPr lang="fr-FR" sz="2400" b="1" dirty="0" err="1">
                <a:solidFill>
                  <a:srgbClr val="008000"/>
                </a:solidFill>
                <a:latin typeface="Consolas"/>
              </a:rPr>
              <a:t>CEh</a:t>
            </a:r>
            <a:r>
              <a:rPr lang="fr-FR" sz="2400" b="1" dirty="0">
                <a:solidFill>
                  <a:srgbClr val="008000"/>
                </a:solidFill>
                <a:latin typeface="Consolas"/>
              </a:rPr>
              <a:t> = -50, </a:t>
            </a:r>
            <a:endParaRPr lang="fr-FR" sz="2400" b="1" dirty="0" smtClean="0">
              <a:solidFill>
                <a:srgbClr val="008000"/>
              </a:solidFill>
              <a:latin typeface="Consolas"/>
            </a:endParaRPr>
          </a:p>
          <a:p>
            <a:r>
              <a:rPr lang="fr-FR" sz="2400" b="1" dirty="0">
                <a:solidFill>
                  <a:srgbClr val="008000"/>
                </a:solidFill>
                <a:latin typeface="Consolas"/>
              </a:rPr>
              <a:t>;</a:t>
            </a:r>
            <a:r>
              <a:rPr lang="fr-FR" sz="2400" b="1" dirty="0" smtClean="0">
                <a:solidFill>
                  <a:srgbClr val="008000"/>
                </a:solidFill>
                <a:latin typeface="Consolas"/>
              </a:rPr>
              <a:t>AH </a:t>
            </a:r>
            <a:r>
              <a:rPr lang="fr-FR" sz="2400" b="1" dirty="0">
                <a:solidFill>
                  <a:srgbClr val="008000"/>
                </a:solidFill>
                <a:latin typeface="Consolas"/>
              </a:rPr>
              <a:t>(</a:t>
            </a:r>
            <a:r>
              <a:rPr lang="fr-FR" sz="2400" b="1" dirty="0" err="1">
                <a:solidFill>
                  <a:srgbClr val="008000"/>
                </a:solidFill>
                <a:latin typeface="Consolas"/>
              </a:rPr>
              <a:t>remainder</a:t>
            </a:r>
            <a:r>
              <a:rPr lang="fr-FR" sz="2400" b="1" dirty="0">
                <a:solidFill>
                  <a:srgbClr val="008000"/>
                </a:solidFill>
                <a:latin typeface="Consolas"/>
              </a:rPr>
              <a:t>) = 0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48001" y="3962400"/>
            <a:ext cx="6019800" cy="2057400"/>
          </a:xfrm>
          <a:prstGeom prst="round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en-US" sz="2400" b="1" dirty="0">
                <a:solidFill>
                  <a:srgbClr val="008000"/>
                </a:solidFill>
                <a:latin typeface="Consolas"/>
              </a:rPr>
              <a:t>;Instead of use of CBW, move -100 to AX directly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r>
              <a:rPr lang="fr-FR" sz="2400" b="1" dirty="0">
                <a:solidFill>
                  <a:srgbClr val="008000"/>
                </a:solidFill>
                <a:latin typeface="Consolas"/>
              </a:rPr>
              <a:t>;AL(quotient)= </a:t>
            </a:r>
            <a:r>
              <a:rPr lang="fr-FR" sz="2400" b="1" dirty="0" err="1">
                <a:solidFill>
                  <a:srgbClr val="008000"/>
                </a:solidFill>
                <a:latin typeface="Consolas"/>
              </a:rPr>
              <a:t>CEh</a:t>
            </a:r>
            <a:r>
              <a:rPr lang="fr-FR" sz="2400" b="1" dirty="0">
                <a:solidFill>
                  <a:srgbClr val="008000"/>
                </a:solidFill>
                <a:latin typeface="Consolas"/>
              </a:rPr>
              <a:t> = -50</a:t>
            </a:r>
            <a:r>
              <a:rPr lang="fr-FR" sz="2400" b="1" dirty="0" smtClean="0">
                <a:solidFill>
                  <a:srgbClr val="008000"/>
                </a:solidFill>
                <a:latin typeface="Consolas"/>
              </a:rPr>
              <a:t>,</a:t>
            </a:r>
          </a:p>
          <a:p>
            <a:r>
              <a:rPr lang="fr-FR" sz="2400" b="1" dirty="0" smtClean="0">
                <a:solidFill>
                  <a:srgbClr val="008000"/>
                </a:solidFill>
                <a:latin typeface="Consolas"/>
              </a:rPr>
              <a:t>;AH </a:t>
            </a:r>
            <a:r>
              <a:rPr lang="fr-FR" sz="2400" b="1" dirty="0">
                <a:solidFill>
                  <a:srgbClr val="008000"/>
                </a:solidFill>
                <a:latin typeface="Consolas"/>
              </a:rPr>
              <a:t>(</a:t>
            </a:r>
            <a:r>
              <a:rPr lang="fr-FR" sz="2400" b="1" dirty="0" err="1">
                <a:solidFill>
                  <a:srgbClr val="008000"/>
                </a:solidFill>
                <a:latin typeface="Consolas"/>
              </a:rPr>
              <a:t>remainder</a:t>
            </a:r>
            <a:r>
              <a:rPr lang="fr-FR" sz="2400" b="1" dirty="0">
                <a:solidFill>
                  <a:srgbClr val="008000"/>
                </a:solidFill>
                <a:latin typeface="Consolas"/>
              </a:rPr>
              <a:t>) = 0</a:t>
            </a:r>
          </a:p>
        </p:txBody>
      </p:sp>
    </p:spTree>
    <p:extLst>
      <p:ext uri="{BB962C8B-B14F-4D97-AF65-F5344CB8AC3E}">
        <p14:creationId xmlns:p14="http://schemas.microsoft.com/office/powerpoint/2010/main" val="55942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allAtOnce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2057400"/>
            <a:ext cx="2971800" cy="1752600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en-US" sz="2400" b="1" dirty="0">
                <a:solidFill>
                  <a:srgbClr val="0000FF"/>
                </a:solidFill>
                <a:latin typeface="Consolas"/>
              </a:rPr>
              <a:t>MOV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/>
              </a:rPr>
              <a:t>AX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200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nsolas"/>
              </a:rPr>
              <a:t>MOV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/>
              </a:rPr>
              <a:t>BX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4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nsolas"/>
              </a:rPr>
              <a:t>CWD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nsolas"/>
              </a:rPr>
              <a:t>IDIV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/>
              </a:rPr>
              <a:t>BX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200" y="3962400"/>
            <a:ext cx="2971800" cy="2057400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en-US" sz="2400" b="1" dirty="0">
                <a:solidFill>
                  <a:srgbClr val="0000FF"/>
                </a:solidFill>
                <a:latin typeface="Consolas"/>
              </a:rPr>
              <a:t>MOV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/>
              </a:rPr>
              <a:t>AX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1000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H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nsolas"/>
              </a:rPr>
              <a:t>MOV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/>
              </a:rPr>
              <a:t>BL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10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H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nsolas"/>
              </a:rPr>
              <a:t>DIV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/>
              </a:rPr>
              <a:t>BL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1" y="1905000"/>
            <a:ext cx="6019799" cy="1905000"/>
          </a:xfrm>
          <a:prstGeom prst="round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en-US" sz="2400" b="1" dirty="0">
                <a:solidFill>
                  <a:srgbClr val="008000"/>
                </a:solidFill>
                <a:latin typeface="Consolas"/>
              </a:rPr>
              <a:t>;AX = 00C8h, DX = ?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400" b="1" dirty="0">
                <a:solidFill>
                  <a:srgbClr val="008000"/>
                </a:solidFill>
                <a:latin typeface="Consolas"/>
              </a:rPr>
              <a:t>;DX:AX = 0000h:00C8h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r>
              <a:rPr lang="fr-FR" sz="2400" b="1" dirty="0">
                <a:solidFill>
                  <a:srgbClr val="008000"/>
                </a:solidFill>
                <a:latin typeface="Consolas"/>
              </a:rPr>
              <a:t>;AX (quotient) = </a:t>
            </a:r>
            <a:r>
              <a:rPr lang="fr-FR" sz="2400" b="1" dirty="0" smtClean="0">
                <a:solidFill>
                  <a:srgbClr val="008000"/>
                </a:solidFill>
                <a:latin typeface="Consolas"/>
              </a:rPr>
              <a:t>50,</a:t>
            </a:r>
          </a:p>
          <a:p>
            <a:r>
              <a:rPr lang="fr-FR" sz="2400" b="1" dirty="0">
                <a:solidFill>
                  <a:srgbClr val="008000"/>
                </a:solidFill>
                <a:latin typeface="Consolas"/>
              </a:rPr>
              <a:t>;</a:t>
            </a:r>
            <a:r>
              <a:rPr lang="fr-FR" sz="2400" b="1" dirty="0" smtClean="0">
                <a:solidFill>
                  <a:srgbClr val="008000"/>
                </a:solidFill>
                <a:latin typeface="Consolas"/>
              </a:rPr>
              <a:t>DX </a:t>
            </a:r>
            <a:r>
              <a:rPr lang="fr-FR" sz="2400" b="1" dirty="0">
                <a:solidFill>
                  <a:srgbClr val="008000"/>
                </a:solidFill>
                <a:latin typeface="Consolas"/>
              </a:rPr>
              <a:t>(</a:t>
            </a:r>
            <a:r>
              <a:rPr lang="fr-FR" sz="2400" b="1" dirty="0" err="1">
                <a:solidFill>
                  <a:srgbClr val="008000"/>
                </a:solidFill>
                <a:latin typeface="Consolas"/>
              </a:rPr>
              <a:t>remainder</a:t>
            </a:r>
            <a:r>
              <a:rPr lang="fr-FR" sz="2400" b="1" dirty="0">
                <a:solidFill>
                  <a:srgbClr val="008000"/>
                </a:solidFill>
                <a:latin typeface="Consolas"/>
              </a:rPr>
              <a:t>) = 0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48001" y="3962400"/>
            <a:ext cx="6019800" cy="2057400"/>
          </a:xfrm>
          <a:prstGeom prst="round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  <a:latin typeface="Consolas"/>
              </a:rPr>
              <a:t>;ERROR: Integer overflow (100h doesn’t fit in AL)</a:t>
            </a:r>
          </a:p>
        </p:txBody>
      </p:sp>
    </p:spTree>
    <p:extLst>
      <p:ext uri="{BB962C8B-B14F-4D97-AF65-F5344CB8AC3E}">
        <p14:creationId xmlns:p14="http://schemas.microsoft.com/office/powerpoint/2010/main" val="214882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allAtOnce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Factors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assembly program that </a:t>
            </a:r>
            <a:r>
              <a:rPr lang="en-US" dirty="0" smtClean="0"/>
              <a:t>calculates the factor of a given number.</a:t>
            </a:r>
          </a:p>
          <a:p>
            <a:endParaRPr lang="en-US" dirty="0"/>
          </a:p>
          <a:p>
            <a:r>
              <a:rPr lang="en-US" dirty="0" smtClean="0"/>
              <a:t>Sample Run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Solution: GetFactors.asm</a:t>
            </a:r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0" y="3657600"/>
            <a:ext cx="9144000" cy="1338565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en-US" sz="2400" b="1" dirty="0" smtClean="0">
                <a:solidFill>
                  <a:prstClr val="black"/>
                </a:solidFill>
                <a:latin typeface="Consolas"/>
              </a:rPr>
              <a:t>Enter a number: 6</a:t>
            </a:r>
          </a:p>
          <a:p>
            <a:r>
              <a:rPr lang="en-US" sz="2400" b="1" dirty="0" smtClean="0">
                <a:solidFill>
                  <a:prstClr val="black"/>
                </a:solidFill>
                <a:latin typeface="Consolas"/>
              </a:rPr>
              <a:t>Factors: 1 2 3 6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1772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Multiplication </a:t>
            </a:r>
          </a:p>
          <a:p>
            <a:r>
              <a:rPr lang="en-US" dirty="0" smtClean="0"/>
              <a:t>Division </a:t>
            </a:r>
          </a:p>
          <a:p>
            <a:r>
              <a:rPr lang="en-US" dirty="0" smtClean="0"/>
              <a:t>Hands On</a:t>
            </a:r>
          </a:p>
          <a:p>
            <a:pPr lvl="1"/>
            <a:r>
              <a:rPr lang="en-US" dirty="0" smtClean="0"/>
              <a:t>Array Multiplication </a:t>
            </a:r>
          </a:p>
          <a:p>
            <a:pPr lvl="1"/>
            <a:r>
              <a:rPr lang="en-US" dirty="0" smtClean="0"/>
              <a:t>Get Factors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8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Must Use PROC in Your Solution…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2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840" y="152400"/>
            <a:ext cx="8035280" cy="6663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Power of The Sequence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90600"/>
                <a:ext cx="8712968" cy="3276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Write an assembly program that calculates the power of an input sequence (array) according to the following formula: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, ……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index of the element in the array</a:t>
                </a:r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is the size of the array</a:t>
                </a:r>
              </a:p>
              <a:p>
                <a:r>
                  <a:rPr lang="en-US" dirty="0" smtClean="0"/>
                  <a:t>Sample </a:t>
                </a:r>
                <a:r>
                  <a:rPr lang="en-US" dirty="0" smtClean="0"/>
                  <a:t>Run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90600"/>
                <a:ext cx="8712968" cy="3276600"/>
              </a:xfrm>
              <a:blipFill>
                <a:blip r:embed="rId2"/>
                <a:stretch>
                  <a:fillRect l="-629" t="-1862" b="-3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36004" y="4267200"/>
            <a:ext cx="9144000" cy="1338565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Enter the size of the sequence: 5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Enter sequence elements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: 1 2 3 4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5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Power of the sequence: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1 4 27 256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625</a:t>
            </a:r>
          </a:p>
        </p:txBody>
      </p:sp>
    </p:spTree>
    <p:extLst>
      <p:ext uri="{BB962C8B-B14F-4D97-AF65-F5344CB8AC3E}">
        <p14:creationId xmlns:p14="http://schemas.microsoft.com/office/powerpoint/2010/main" val="138266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840" y="152400"/>
            <a:ext cx="8035280" cy="6663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Cubic Root of an Array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90600"/>
                <a:ext cx="8712968" cy="3276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Write an assembly program that finds the cubic root of each element of the array then display it.</a:t>
                </a:r>
              </a:p>
              <a:p>
                <a:r>
                  <a:rPr lang="en-US" dirty="0" smtClean="0"/>
                  <a:t>The array elements will be in a fixed constant: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), </a:t>
                </a:r>
                <a:r>
                  <a:rPr lang="en-US" dirty="0" smtClean="0"/>
                  <a:t>……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is the index of the element in the array.</a:t>
                </a:r>
              </a:p>
              <a:p>
                <a:pPr lvl="1"/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is the size of the array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Note: All array elements are in the form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Max array size is 10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USE IDIV INSTRUCTION</a:t>
                </a:r>
                <a:endParaRPr lang="en-US" dirty="0" smtClean="0"/>
              </a:p>
              <a:p>
                <a:r>
                  <a:rPr lang="en-US" dirty="0" smtClean="0"/>
                  <a:t>Sample Run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90600"/>
                <a:ext cx="8712968" cy="3276600"/>
              </a:xfrm>
              <a:blipFill>
                <a:blip r:embed="rId2"/>
                <a:stretch>
                  <a:fillRect l="-210" t="-3166" b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36004" y="4267200"/>
            <a:ext cx="9144000" cy="1338565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Enter the size of the array: 10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Enter array elements: 1 8 27 64 125 216 343 512 729 1000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Cubic root of the array: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1 2 3 4 5 6 7 8 9 10</a:t>
            </a:r>
            <a:endParaRPr lang="en-US" sz="2000" b="1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3569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6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MUL/IMUL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2514600"/>
            <a:ext cx="8712968" cy="4010744"/>
          </a:xfrm>
        </p:spPr>
        <p:txBody>
          <a:bodyPr/>
          <a:lstStyle/>
          <a:p>
            <a:r>
              <a:rPr lang="en-US" dirty="0" smtClean="0"/>
              <a:t>Only one Operand ?!!</a:t>
            </a:r>
          </a:p>
          <a:p>
            <a:r>
              <a:rPr lang="en-US" dirty="0" smtClean="0"/>
              <a:t>What is the difference between SHL &amp; MUL?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62000" y="1752600"/>
            <a:ext cx="7391400" cy="57606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lvl="1" algn="ctr"/>
            <a:r>
              <a:rPr lang="en-US" sz="3200" b="1" i="1" kern="0" dirty="0">
                <a:solidFill>
                  <a:srgbClr val="C0504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MUL/IMUL r/m8 | r/m16 | r/m32</a:t>
            </a:r>
            <a:endParaRPr kumimoji="0" lang="en-US" sz="3200" b="1" i="1" u="none" strike="noStrike" kern="0" cap="none" spc="0" normalizeH="0" baseline="0" noProof="0" dirty="0" smtClean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78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difference between SHL &amp; MUL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SHL, is concerned in </a:t>
            </a:r>
            <a:r>
              <a:rPr lang="en-US" sz="2400" dirty="0"/>
              <a:t>multiplication </a:t>
            </a:r>
            <a:r>
              <a:rPr lang="en-US" sz="2400" dirty="0" smtClean="0"/>
              <a:t>by </a:t>
            </a:r>
            <a:r>
              <a:rPr lang="en-US" sz="2400" dirty="0"/>
              <a:t>power of </a:t>
            </a:r>
            <a:r>
              <a:rPr lang="en-US" sz="2400" dirty="0" smtClean="0"/>
              <a:t>twos ONLY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MUL, can multiply by any number (Generic)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865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one operand? … YES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instructions </a:t>
            </a:r>
            <a:r>
              <a:rPr lang="en-US" dirty="0"/>
              <a:t>take only one operand which is the </a:t>
            </a:r>
            <a:r>
              <a:rPr lang="en-US" dirty="0" smtClean="0">
                <a:solidFill>
                  <a:srgbClr val="FFFF00"/>
                </a:solidFill>
              </a:rPr>
              <a:t>multiplier</a:t>
            </a:r>
          </a:p>
          <a:p>
            <a:r>
              <a:rPr lang="en-US" b="1" u="sng" dirty="0" smtClean="0">
                <a:solidFill>
                  <a:srgbClr val="FFFF00"/>
                </a:solidFill>
              </a:rPr>
              <a:t>Notes</a:t>
            </a:r>
            <a:r>
              <a:rPr lang="en-US" b="1" dirty="0" smtClean="0">
                <a:solidFill>
                  <a:srgbClr val="FFFF00"/>
                </a:solidFill>
              </a:rPr>
              <a:t>:                       	</a:t>
            </a:r>
            <a:r>
              <a:rPr lang="en-US" b="1" dirty="0" smtClean="0">
                <a:solidFill>
                  <a:schemeClr val="tx2"/>
                </a:solidFill>
              </a:rPr>
              <a:t>3*5</a:t>
            </a:r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multiplicand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assumed to be stored in specific </a:t>
            </a:r>
            <a:r>
              <a:rPr lang="en-US" dirty="0" smtClean="0"/>
              <a:t>register</a:t>
            </a:r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Also, operation results will be stored </a:t>
            </a:r>
            <a:r>
              <a:rPr lang="en-US" dirty="0" smtClean="0"/>
              <a:t>in specific </a:t>
            </a:r>
            <a:r>
              <a:rPr lang="en-US" dirty="0"/>
              <a:t>register(s) not in the given operand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locations of the second </a:t>
            </a:r>
            <a:r>
              <a:rPr lang="en-US" dirty="0" smtClean="0"/>
              <a:t>operand (multiplicand) </a:t>
            </a:r>
            <a:r>
              <a:rPr lang="en-US" dirty="0"/>
              <a:t>and operation result differ according to the size of </a:t>
            </a:r>
            <a:r>
              <a:rPr lang="en-US" dirty="0" smtClean="0"/>
              <a:t>the given </a:t>
            </a:r>
            <a:r>
              <a:rPr lang="en-US" dirty="0"/>
              <a:t>operand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057400" y="2514600"/>
            <a:ext cx="1676400" cy="609600"/>
          </a:xfrm>
          <a:prstGeom prst="wedgeRoundRectCallout">
            <a:avLst>
              <a:gd name="adj1" fmla="val 59167"/>
              <a:gd name="adj2" fmla="val 2976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multiplicand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800600" y="2315029"/>
            <a:ext cx="1524000" cy="609600"/>
          </a:xfrm>
          <a:prstGeom prst="wedgeRoundRectCallout">
            <a:avLst>
              <a:gd name="adj1" fmla="val -61786"/>
              <a:gd name="adj2" fmla="val 33929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multiplier</a:t>
            </a:r>
          </a:p>
        </p:txBody>
      </p:sp>
    </p:spTree>
    <p:extLst>
      <p:ext uri="{BB962C8B-B14F-4D97-AF65-F5344CB8AC3E}">
        <p14:creationId xmlns:p14="http://schemas.microsoft.com/office/powerpoint/2010/main" val="280872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73" y="3276600"/>
            <a:ext cx="8712968" cy="3352800"/>
          </a:xfrm>
        </p:spPr>
        <p:txBody>
          <a:bodyPr>
            <a:normAutofit fontScale="85000" lnSpcReduction="20000"/>
          </a:bodyPr>
          <a:lstStyle/>
          <a:p>
            <a:pPr marL="560070" indent="-514350">
              <a:buFont typeface="+mj-lt"/>
              <a:buAutoNum type="arabicPeriod"/>
            </a:pPr>
            <a:r>
              <a:rPr lang="en-US" dirty="0"/>
              <a:t>The registers holding the product are </a:t>
            </a:r>
            <a:r>
              <a:rPr lang="en-US" dirty="0">
                <a:solidFill>
                  <a:srgbClr val="FFFF00"/>
                </a:solidFill>
              </a:rPr>
              <a:t>twice the size </a:t>
            </a:r>
            <a:r>
              <a:rPr lang="en-US" dirty="0"/>
              <a:t>of multiplicand and </a:t>
            </a:r>
            <a:r>
              <a:rPr lang="en-US" dirty="0" smtClean="0"/>
              <a:t>the multiplier</a:t>
            </a:r>
            <a:r>
              <a:rPr lang="en-US" dirty="0"/>
              <a:t>, guaranteeing that </a:t>
            </a:r>
            <a:r>
              <a:rPr lang="en-US" dirty="0">
                <a:solidFill>
                  <a:srgbClr val="FFFF00"/>
                </a:solidFill>
              </a:rPr>
              <a:t>overflow</a:t>
            </a:r>
            <a:r>
              <a:rPr lang="en-US" dirty="0"/>
              <a:t> will never occur. </a:t>
            </a:r>
            <a:endParaRPr lang="en-US" dirty="0" smtClean="0"/>
          </a:p>
          <a:p>
            <a:pPr marL="56007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product value is </a:t>
            </a:r>
            <a:r>
              <a:rPr lang="en-US" dirty="0" smtClean="0"/>
              <a:t>divided into </a:t>
            </a:r>
            <a:r>
              <a:rPr lang="en-US" dirty="0"/>
              <a:t>two halves: </a:t>
            </a:r>
            <a:r>
              <a:rPr lang="en-US" dirty="0">
                <a:solidFill>
                  <a:srgbClr val="FFFF00"/>
                </a:solidFill>
              </a:rPr>
              <a:t>upper and lower</a:t>
            </a:r>
            <a:r>
              <a:rPr lang="en-US" dirty="0"/>
              <a:t>. The upper half is AH, DX, and EDX in case if </a:t>
            </a:r>
            <a:r>
              <a:rPr lang="en-US" dirty="0" smtClean="0"/>
              <a:t>the product </a:t>
            </a:r>
            <a:r>
              <a:rPr lang="en-US" dirty="0"/>
              <a:t>value is AX, DX:AX, and EDX:EAX </a:t>
            </a:r>
            <a:r>
              <a:rPr lang="en-US" dirty="0" smtClean="0"/>
              <a:t>respectively</a:t>
            </a:r>
          </a:p>
          <a:p>
            <a:pPr marL="560070" indent="-514350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FF00"/>
                </a:solidFill>
              </a:rPr>
              <a:t>MUL</a:t>
            </a:r>
            <a:r>
              <a:rPr lang="en-US" dirty="0" smtClean="0"/>
              <a:t>) Overflow (OF</a:t>
            </a:r>
            <a:r>
              <a:rPr lang="en-US" dirty="0"/>
              <a:t>) and </a:t>
            </a:r>
            <a:r>
              <a:rPr lang="en-US" dirty="0" smtClean="0"/>
              <a:t>carry (CF</a:t>
            </a:r>
            <a:r>
              <a:rPr lang="en-US" dirty="0"/>
              <a:t>) flags are set if the upper half is </a:t>
            </a:r>
            <a:r>
              <a:rPr lang="en-US" dirty="0">
                <a:solidFill>
                  <a:srgbClr val="FFFF00"/>
                </a:solidFill>
              </a:rPr>
              <a:t>not</a:t>
            </a:r>
            <a:r>
              <a:rPr lang="en-US" dirty="0"/>
              <a:t> equal to </a:t>
            </a:r>
            <a:r>
              <a:rPr lang="en-US" dirty="0">
                <a:solidFill>
                  <a:srgbClr val="FFFF00"/>
                </a:solidFill>
              </a:rPr>
              <a:t>zero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pPr marL="560070" indent="-514350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FF00"/>
                </a:solidFill>
              </a:rPr>
              <a:t>IMUL</a:t>
            </a:r>
            <a:r>
              <a:rPr lang="en-US" dirty="0" smtClean="0"/>
              <a:t>) Overflow </a:t>
            </a:r>
            <a:r>
              <a:rPr lang="en-US" dirty="0"/>
              <a:t>and carry flags are set if the upper half is </a:t>
            </a:r>
            <a:r>
              <a:rPr lang="en-US" dirty="0" smtClean="0">
                <a:solidFill>
                  <a:srgbClr val="FFFF00"/>
                </a:solidFill>
              </a:rPr>
              <a:t>not</a:t>
            </a:r>
            <a:r>
              <a:rPr lang="en-US" dirty="0" smtClean="0"/>
              <a:t> s</a:t>
            </a:r>
            <a:r>
              <a:rPr lang="en-US" dirty="0" smtClean="0">
                <a:solidFill>
                  <a:srgbClr val="FFFF00"/>
                </a:solidFill>
              </a:rPr>
              <a:t>ign-extension</a:t>
            </a:r>
            <a:r>
              <a:rPr lang="en-US" dirty="0" smtClean="0"/>
              <a:t> </a:t>
            </a:r>
            <a:r>
              <a:rPr lang="en-US" dirty="0"/>
              <a:t>of the lower half of product.</a:t>
            </a:r>
          </a:p>
        </p:txBody>
      </p:sp>
      <p:pic>
        <p:nvPicPr>
          <p:cNvPr id="4098" name="Picture 2" descr="C:\Users\Nora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" y="1524000"/>
            <a:ext cx="9144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74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5536" y="1844824"/>
            <a:ext cx="828092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5400" dirty="0" smtClean="0">
              <a:solidFill>
                <a:srgbClr val="C0504D">
                  <a:lumMod val="50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1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5400" dirty="0">
              <a:solidFill>
                <a:srgbClr val="C0504D">
                  <a:lumMod val="5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E8F4E9-A41B-4008-A581-E7D258788965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200" y="2667000"/>
            <a:ext cx="2971800" cy="1143000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en-US" sz="2400" b="1" dirty="0" err="1">
                <a:solidFill>
                  <a:srgbClr val="0000FF"/>
                </a:solidFill>
                <a:latin typeface="Consolas"/>
              </a:rPr>
              <a:t>mov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/>
              </a:rPr>
              <a:t>AL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5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400" b="1" dirty="0" err="1">
                <a:solidFill>
                  <a:srgbClr val="0000FF"/>
                </a:solidFill>
                <a:latin typeface="Consolas"/>
              </a:rPr>
              <a:t>mov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/>
              </a:rPr>
              <a:t>BL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10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400" b="1" dirty="0" err="1">
                <a:solidFill>
                  <a:srgbClr val="0000FF"/>
                </a:solidFill>
                <a:latin typeface="Consolas"/>
              </a:rPr>
              <a:t>mul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/>
              </a:rPr>
              <a:t>BL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6200" y="3962400"/>
            <a:ext cx="2971800" cy="1143000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en-US" sz="2400" b="1" dirty="0" err="1">
                <a:solidFill>
                  <a:srgbClr val="0000FF"/>
                </a:solidFill>
                <a:latin typeface="Consolas"/>
              </a:rPr>
              <a:t>mov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/>
              </a:rPr>
              <a:t>AL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50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400" b="1" dirty="0" err="1">
                <a:solidFill>
                  <a:srgbClr val="0000FF"/>
                </a:solidFill>
                <a:latin typeface="Consolas"/>
              </a:rPr>
              <a:t>mov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/>
              </a:rPr>
              <a:t>BL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10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400" b="1" dirty="0" err="1">
                <a:solidFill>
                  <a:srgbClr val="0000FF"/>
                </a:solidFill>
                <a:latin typeface="Consolas"/>
              </a:rPr>
              <a:t>mul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/>
              </a:rPr>
              <a:t>BL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048001" y="2667000"/>
            <a:ext cx="6019799" cy="1143000"/>
          </a:xfrm>
          <a:prstGeom prst="round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pt-BR" sz="2400" b="1" dirty="0">
                <a:solidFill>
                  <a:srgbClr val="008000"/>
                </a:solidFill>
                <a:latin typeface="Consolas"/>
              </a:rPr>
              <a:t>;AX = 0032h = (50)</a:t>
            </a:r>
            <a:r>
              <a:rPr lang="pt-BR" sz="2400" b="1" baseline="-25000" dirty="0">
                <a:solidFill>
                  <a:srgbClr val="008000"/>
                </a:solidFill>
                <a:latin typeface="Consolas"/>
              </a:rPr>
              <a:t>10</a:t>
            </a:r>
            <a:r>
              <a:rPr lang="pt-BR" sz="2400" b="1" dirty="0">
                <a:solidFill>
                  <a:srgbClr val="008000"/>
                </a:solidFill>
                <a:latin typeface="Consolas"/>
              </a:rPr>
              <a:t>, CF = 0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048001" y="3962400"/>
            <a:ext cx="6019800" cy="1143000"/>
          </a:xfrm>
          <a:prstGeom prst="round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pt-BR" sz="2400" b="1" dirty="0">
                <a:solidFill>
                  <a:srgbClr val="008000"/>
                </a:solidFill>
                <a:latin typeface="Consolas"/>
              </a:rPr>
              <a:t>;AX = 01F4h = (500)</a:t>
            </a:r>
            <a:r>
              <a:rPr lang="pt-BR" sz="2400" b="1" baseline="-25000" dirty="0">
                <a:solidFill>
                  <a:srgbClr val="008000"/>
                </a:solidFill>
                <a:latin typeface="Consolas"/>
              </a:rPr>
              <a:t>10</a:t>
            </a:r>
            <a:r>
              <a:rPr lang="pt-BR" sz="2400" b="1" dirty="0">
                <a:solidFill>
                  <a:srgbClr val="008000"/>
                </a:solidFill>
                <a:latin typeface="Consolas"/>
              </a:rPr>
              <a:t>, CF = 1</a:t>
            </a:r>
          </a:p>
        </p:txBody>
      </p:sp>
    </p:spTree>
    <p:extLst>
      <p:ext uri="{BB962C8B-B14F-4D97-AF65-F5344CB8AC3E}">
        <p14:creationId xmlns:p14="http://schemas.microsoft.com/office/powerpoint/2010/main" val="37109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build="allAtOnce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" y="2057400"/>
            <a:ext cx="2971800" cy="1143000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>
                <a:solidFill>
                  <a:srgbClr val="0000FF"/>
                </a:solidFill>
                <a:latin typeface="Consolas"/>
              </a:rPr>
              <a:t>mov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/>
              </a:rPr>
              <a:t>AL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48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400" b="1" dirty="0" err="1">
                <a:solidFill>
                  <a:srgbClr val="0000FF"/>
                </a:solidFill>
                <a:latin typeface="Consolas"/>
              </a:rPr>
              <a:t>mov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/>
              </a:rPr>
              <a:t>BL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4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400" b="1" dirty="0" err="1">
                <a:solidFill>
                  <a:srgbClr val="0000FF"/>
                </a:solidFill>
                <a:latin typeface="Consolas"/>
              </a:rPr>
              <a:t>imul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 smtClean="0">
                <a:solidFill>
                  <a:srgbClr val="800000"/>
                </a:solidFill>
                <a:latin typeface="Consolas"/>
              </a:rPr>
              <a:t>BL</a:t>
            </a:r>
            <a:endParaRPr lang="en-US" sz="4000" b="1" i="1" kern="0" dirty="0">
              <a:solidFill>
                <a:srgbClr val="C0504D">
                  <a:lumMod val="50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rgbClr val="800000"/>
              </a:solidFill>
              <a:latin typeface="Consola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200" y="4648200"/>
            <a:ext cx="2971800" cy="1143000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en-US" sz="2400" b="1" dirty="0" err="1">
                <a:solidFill>
                  <a:srgbClr val="0000FF"/>
                </a:solidFill>
                <a:latin typeface="Consolas"/>
              </a:rPr>
              <a:t>mov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/>
              </a:rPr>
              <a:t>AL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, -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4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400" b="1" dirty="0" err="1">
                <a:solidFill>
                  <a:srgbClr val="0000FF"/>
                </a:solidFill>
                <a:latin typeface="Consolas"/>
              </a:rPr>
              <a:t>mov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/>
              </a:rPr>
              <a:t>BL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4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400" b="1" dirty="0" err="1">
                <a:solidFill>
                  <a:srgbClr val="0000FF"/>
                </a:solidFill>
                <a:latin typeface="Consolas"/>
              </a:rPr>
              <a:t>imul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/>
              </a:rPr>
              <a:t>BL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48001" y="1752600"/>
            <a:ext cx="6019800" cy="1828800"/>
          </a:xfrm>
          <a:prstGeom prst="round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en-US" sz="2000" b="1" dirty="0">
                <a:solidFill>
                  <a:srgbClr val="008000"/>
                </a:solidFill>
                <a:latin typeface="Consolas"/>
              </a:rPr>
              <a:t>;AX = 00C0 = (+192)</a:t>
            </a:r>
            <a:r>
              <a:rPr lang="en-US" sz="2000" b="1" baseline="-25000" dirty="0">
                <a:solidFill>
                  <a:srgbClr val="008000"/>
                </a:solidFill>
                <a:latin typeface="Consolas"/>
              </a:rPr>
              <a:t>10</a:t>
            </a:r>
            <a:r>
              <a:rPr lang="en-US" sz="2000" b="1" dirty="0">
                <a:solidFill>
                  <a:srgbClr val="008000"/>
                </a:solidFill>
                <a:latin typeface="Consolas"/>
              </a:rPr>
              <a:t>, OF = 1</a:t>
            </a:r>
            <a:endParaRPr lang="en-US" sz="20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000" b="1" dirty="0">
                <a:solidFill>
                  <a:srgbClr val="008000"/>
                </a:solidFill>
                <a:latin typeface="Consolas"/>
              </a:rPr>
              <a:t>;Note that +192 does not fit in AL (</a:t>
            </a:r>
            <a:r>
              <a:rPr lang="en-US" sz="2000" b="1" dirty="0" smtClean="0">
                <a:solidFill>
                  <a:srgbClr val="008000"/>
                </a:solidFill>
                <a:latin typeface="Consolas"/>
              </a:rPr>
              <a:t>lower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/>
              </a:rPr>
              <a:t>half </a:t>
            </a:r>
            <a:r>
              <a:rPr lang="en-US" sz="2000" b="1" dirty="0">
                <a:solidFill>
                  <a:srgbClr val="008000"/>
                </a:solidFill>
                <a:latin typeface="Consolas"/>
              </a:rPr>
              <a:t>of product) as a signed integer, so OF=1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1" y="3962400"/>
            <a:ext cx="6019800" cy="2362200"/>
          </a:xfrm>
          <a:prstGeom prst="round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en-US" sz="2000" b="1" dirty="0">
                <a:solidFill>
                  <a:srgbClr val="008000"/>
                </a:solidFill>
                <a:latin typeface="Consolas"/>
              </a:rPr>
              <a:t>;AX = FFF0 = (-16)</a:t>
            </a:r>
            <a:r>
              <a:rPr lang="en-US" sz="2000" b="1" baseline="-25000" dirty="0">
                <a:solidFill>
                  <a:srgbClr val="008000"/>
                </a:solidFill>
                <a:latin typeface="Consolas"/>
              </a:rPr>
              <a:t>10</a:t>
            </a:r>
            <a:r>
              <a:rPr lang="en-US" sz="2000" b="1" dirty="0">
                <a:solidFill>
                  <a:srgbClr val="008000"/>
                </a:solidFill>
                <a:latin typeface="Consolas"/>
              </a:rPr>
              <a:t>, OF = 0</a:t>
            </a:r>
            <a:endParaRPr lang="en-US" sz="20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000" b="1" dirty="0">
                <a:solidFill>
                  <a:srgbClr val="008000"/>
                </a:solidFill>
                <a:latin typeface="Consolas"/>
              </a:rPr>
              <a:t>;Note that even AH (upper half of </a:t>
            </a:r>
            <a:r>
              <a:rPr lang="en-US" sz="2000" b="1" dirty="0" smtClean="0">
                <a:solidFill>
                  <a:srgbClr val="008000"/>
                </a:solidFill>
                <a:latin typeface="Consolas"/>
              </a:rPr>
              <a:t>product)is </a:t>
            </a:r>
            <a:r>
              <a:rPr lang="en-US" sz="2000" b="1" dirty="0">
                <a:solidFill>
                  <a:srgbClr val="008000"/>
                </a:solidFill>
                <a:latin typeface="Consolas"/>
              </a:rPr>
              <a:t>not equal to zero but it is just sign-</a:t>
            </a:r>
            <a:endParaRPr lang="en-US" sz="20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000" b="1" dirty="0">
                <a:solidFill>
                  <a:srgbClr val="008000"/>
                </a:solidFill>
                <a:latin typeface="Consolas"/>
              </a:rPr>
              <a:t>;extension for AL, so OF=0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667000" y="457200"/>
            <a:ext cx="2133600" cy="1219200"/>
          </a:xfrm>
          <a:prstGeom prst="wedgeRoundRectCallout">
            <a:avLst>
              <a:gd name="adj1" fmla="val -79246"/>
              <a:gd name="adj2" fmla="val 7202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+192</a:t>
            </a:r>
          </a:p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SBYTE Range</a:t>
            </a:r>
          </a:p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+127 To -128 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4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1611</TotalTime>
  <Words>988</Words>
  <Application>Microsoft Office PowerPoint</Application>
  <PresentationFormat>On-screen Show (4:3)</PresentationFormat>
  <Paragraphs>176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Consolas</vt:lpstr>
      <vt:lpstr>Times New Roman</vt:lpstr>
      <vt:lpstr>Wingdings</vt:lpstr>
      <vt:lpstr>Perspective</vt:lpstr>
      <vt:lpstr>Assembly Language (Lab 9)</vt:lpstr>
      <vt:lpstr>Agenda</vt:lpstr>
      <vt:lpstr>Multiplication </vt:lpstr>
      <vt:lpstr>MUL/IMUL</vt:lpstr>
      <vt:lpstr>What is the difference between SHL &amp; MUL?</vt:lpstr>
      <vt:lpstr>Only one operand? … YES</vt:lpstr>
      <vt:lpstr>Operand Sizes</vt:lpstr>
      <vt:lpstr>Exercise </vt:lpstr>
      <vt:lpstr>Exercise </vt:lpstr>
      <vt:lpstr>Array Multiplication</vt:lpstr>
      <vt:lpstr>Division</vt:lpstr>
      <vt:lpstr>DIV &amp; IDIV</vt:lpstr>
      <vt:lpstr>Operand Sizes</vt:lpstr>
      <vt:lpstr>DIV &amp; IDIV Quirks </vt:lpstr>
      <vt:lpstr>Key Inst.</vt:lpstr>
      <vt:lpstr>Exercise </vt:lpstr>
      <vt:lpstr>Exercise </vt:lpstr>
      <vt:lpstr>Exercise </vt:lpstr>
      <vt:lpstr>Get Factors</vt:lpstr>
      <vt:lpstr>Hands On</vt:lpstr>
      <vt:lpstr>The Power of The Sequence</vt:lpstr>
      <vt:lpstr>Cubic Root of an Array</vt:lpstr>
      <vt:lpstr>Questions?!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 (Lab 6)</dc:title>
  <dc:creator>Nora</dc:creator>
  <cp:lastModifiedBy>Windows User</cp:lastModifiedBy>
  <cp:revision>243</cp:revision>
  <dcterms:created xsi:type="dcterms:W3CDTF">2006-08-16T00:00:00Z</dcterms:created>
  <dcterms:modified xsi:type="dcterms:W3CDTF">2017-11-26T14:50:11Z</dcterms:modified>
</cp:coreProperties>
</file>