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62" r:id="rId4"/>
    <p:sldId id="258" r:id="rId5"/>
    <p:sldId id="259" r:id="rId6"/>
    <p:sldId id="317" r:id="rId7"/>
    <p:sldId id="319" r:id="rId8"/>
    <p:sldId id="359" r:id="rId9"/>
    <p:sldId id="358"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4" r:id="rId31"/>
    <p:sldId id="315" r:id="rId32"/>
    <p:sldId id="316" r:id="rId33"/>
    <p:sldId id="329" r:id="rId34"/>
    <p:sldId id="332" r:id="rId35"/>
    <p:sldId id="333" r:id="rId36"/>
    <p:sldId id="334" r:id="rId37"/>
    <p:sldId id="335" r:id="rId38"/>
    <p:sldId id="336" r:id="rId39"/>
    <p:sldId id="337" r:id="rId40"/>
    <p:sldId id="343" r:id="rId41"/>
    <p:sldId id="344" r:id="rId42"/>
    <p:sldId id="338" r:id="rId43"/>
    <p:sldId id="352" r:id="rId44"/>
    <p:sldId id="361" r:id="rId45"/>
    <p:sldId id="331" r:id="rId46"/>
    <p:sldId id="33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47552E-6315-415F-A043-A706A64E9FC9}">
          <p14:sldIdLst>
            <p14:sldId id="256"/>
            <p14:sldId id="257"/>
          </p14:sldIdLst>
        </p14:section>
        <p14:section name="Introduction" id="{06A888B7-B772-45CB-BB0D-2EDBDFDC124D}">
          <p14:sldIdLst>
            <p14:sldId id="262"/>
            <p14:sldId id="258"/>
            <p14:sldId id="259"/>
          </p14:sldIdLst>
        </p14:section>
        <p14:section name="Addressing Modes" id="{E6BA04C7-5138-4E0F-A7BA-1FBBA084704D}">
          <p14:sldIdLst>
            <p14:sldId id="317"/>
            <p14:sldId id="319"/>
            <p14:sldId id="359"/>
            <p14:sldId id="358"/>
          </p14:sldIdLst>
        </p14:section>
        <p14:section name="Flags" id="{060B15BB-4F77-43F5-A667-B8491863DD93}">
          <p14:sldIdLst>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4"/>
            <p14:sldId id="315"/>
            <p14:sldId id="316"/>
          </p14:sldIdLst>
        </p14:section>
        <p14:section name="JMP-LOOP" id="{21D85E7D-38E3-43A1-BE5A-E194D238EE65}">
          <p14:sldIdLst>
            <p14:sldId id="329"/>
            <p14:sldId id="332"/>
            <p14:sldId id="333"/>
            <p14:sldId id="334"/>
            <p14:sldId id="335"/>
            <p14:sldId id="336"/>
            <p14:sldId id="337"/>
            <p14:sldId id="343"/>
            <p14:sldId id="344"/>
            <p14:sldId id="338"/>
            <p14:sldId id="352"/>
            <p14:sldId id="361"/>
            <p14:sldId id="331"/>
            <p14:sldId id="3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1" autoAdjust="0"/>
  </p:normalViewPr>
  <p:slideViewPr>
    <p:cSldViewPr>
      <p:cViewPr varScale="1">
        <p:scale>
          <a:sx n="63" d="100"/>
          <a:sy n="63" d="100"/>
        </p:scale>
        <p:origin x="159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BDC3A-28A4-4269-AF13-4C48AFEDCCD3}" type="doc">
      <dgm:prSet loTypeId="urn:microsoft.com/office/officeart/2005/8/layout/radial3" loCatId="cycle" qsTypeId="urn:microsoft.com/office/officeart/2005/8/quickstyle/3d3" qsCatId="3D" csTypeId="urn:microsoft.com/office/officeart/2005/8/colors/accent2_2" csCatId="accent2" phldr="1"/>
      <dgm:spPr/>
      <dgm:t>
        <a:bodyPr/>
        <a:lstStyle/>
        <a:p>
          <a:endParaRPr lang="en-US"/>
        </a:p>
      </dgm:t>
    </dgm:pt>
    <dgm:pt modelId="{853C9521-188F-4669-834F-7366E245D21D}">
      <dgm:prSet phldrT="[Text]"/>
      <dgm:spPr/>
      <dgm:t>
        <a:bodyPr/>
        <a:lstStyle/>
        <a:p>
          <a:r>
            <a:rPr lang="en-US" dirty="0"/>
            <a:t>Addressing Modes Types</a:t>
          </a:r>
        </a:p>
      </dgm:t>
    </dgm:pt>
    <dgm:pt modelId="{1245C27E-4D29-4347-857B-4511293FACD4}" type="parTrans" cxnId="{73E3690F-BB2A-464C-82B2-B0CDAB25FA00}">
      <dgm:prSet/>
      <dgm:spPr/>
      <dgm:t>
        <a:bodyPr/>
        <a:lstStyle/>
        <a:p>
          <a:endParaRPr lang="en-US"/>
        </a:p>
      </dgm:t>
    </dgm:pt>
    <dgm:pt modelId="{90296479-4A85-48ED-8BB3-1EFE66241D6B}" type="sibTrans" cxnId="{73E3690F-BB2A-464C-82B2-B0CDAB25FA00}">
      <dgm:prSet/>
      <dgm:spPr/>
      <dgm:t>
        <a:bodyPr/>
        <a:lstStyle/>
        <a:p>
          <a:endParaRPr lang="en-US"/>
        </a:p>
      </dgm:t>
    </dgm:pt>
    <dgm:pt modelId="{1F122642-1D2B-41D1-BA63-AEA54C24DB36}">
      <dgm:prSet phldrT="[Text]"/>
      <dgm:spPr/>
      <dgm:t>
        <a:bodyPr/>
        <a:lstStyle/>
        <a:p>
          <a:r>
            <a:rPr lang="en-US" dirty="0"/>
            <a:t>Register Addressing </a:t>
          </a:r>
        </a:p>
      </dgm:t>
    </dgm:pt>
    <dgm:pt modelId="{F9230DA2-B3D1-49E9-B4DC-0EE22CB6315F}" type="parTrans" cxnId="{5D573E8A-0E25-49EA-90F9-50F6D3B57A1F}">
      <dgm:prSet/>
      <dgm:spPr/>
      <dgm:t>
        <a:bodyPr/>
        <a:lstStyle/>
        <a:p>
          <a:endParaRPr lang="en-US"/>
        </a:p>
      </dgm:t>
    </dgm:pt>
    <dgm:pt modelId="{066CFA2B-75F6-4F62-8A6D-162FA36785FF}" type="sibTrans" cxnId="{5D573E8A-0E25-49EA-90F9-50F6D3B57A1F}">
      <dgm:prSet/>
      <dgm:spPr/>
      <dgm:t>
        <a:bodyPr/>
        <a:lstStyle/>
        <a:p>
          <a:endParaRPr lang="en-US"/>
        </a:p>
      </dgm:t>
    </dgm:pt>
    <dgm:pt modelId="{F620CB6C-E485-4BC3-9D17-23D7436F12EC}">
      <dgm:prSet phldrT="[Text]"/>
      <dgm:spPr/>
      <dgm:t>
        <a:bodyPr/>
        <a:lstStyle/>
        <a:p>
          <a:r>
            <a:rPr lang="en-US" dirty="0"/>
            <a:t>Immediate Addressing</a:t>
          </a:r>
        </a:p>
      </dgm:t>
    </dgm:pt>
    <dgm:pt modelId="{363014E4-79E1-4CAD-9448-0DEFC83378EC}" type="parTrans" cxnId="{4B43BB49-B724-4728-9C7C-C89DADB5206B}">
      <dgm:prSet/>
      <dgm:spPr/>
      <dgm:t>
        <a:bodyPr/>
        <a:lstStyle/>
        <a:p>
          <a:endParaRPr lang="en-US"/>
        </a:p>
      </dgm:t>
    </dgm:pt>
    <dgm:pt modelId="{15CA65FE-4834-4024-AE49-FA6FC77437E1}" type="sibTrans" cxnId="{4B43BB49-B724-4728-9C7C-C89DADB5206B}">
      <dgm:prSet/>
      <dgm:spPr/>
      <dgm:t>
        <a:bodyPr/>
        <a:lstStyle/>
        <a:p>
          <a:endParaRPr lang="en-US"/>
        </a:p>
      </dgm:t>
    </dgm:pt>
    <dgm:pt modelId="{D389E0EF-7C2D-472E-9809-863E89CE7C49}">
      <dgm:prSet phldrT="[Text]"/>
      <dgm:spPr/>
      <dgm:t>
        <a:bodyPr/>
        <a:lstStyle/>
        <a:p>
          <a:r>
            <a:rPr lang="en-US" dirty="0"/>
            <a:t>Direct Memory Addressing </a:t>
          </a:r>
        </a:p>
      </dgm:t>
    </dgm:pt>
    <dgm:pt modelId="{1B961B69-29B8-4C7E-BE70-0EA26F351CFB}" type="parTrans" cxnId="{2E0FB70B-42BA-4A63-A963-92809BD6F845}">
      <dgm:prSet/>
      <dgm:spPr/>
      <dgm:t>
        <a:bodyPr/>
        <a:lstStyle/>
        <a:p>
          <a:endParaRPr lang="en-US"/>
        </a:p>
      </dgm:t>
    </dgm:pt>
    <dgm:pt modelId="{259C1450-A24C-4A82-9B8F-1F12F59CD4AE}" type="sibTrans" cxnId="{2E0FB70B-42BA-4A63-A963-92809BD6F845}">
      <dgm:prSet/>
      <dgm:spPr/>
      <dgm:t>
        <a:bodyPr/>
        <a:lstStyle/>
        <a:p>
          <a:endParaRPr lang="en-US"/>
        </a:p>
      </dgm:t>
    </dgm:pt>
    <dgm:pt modelId="{E93693A8-3773-4F36-837C-16BCB22CECE6}">
      <dgm:prSet phldrT="[Text]"/>
      <dgm:spPr/>
      <dgm:t>
        <a:bodyPr/>
        <a:lstStyle/>
        <a:p>
          <a:r>
            <a:rPr lang="en-US" dirty="0"/>
            <a:t>In-Direct Memory Addressing</a:t>
          </a:r>
        </a:p>
      </dgm:t>
    </dgm:pt>
    <dgm:pt modelId="{F0FD7FEF-F5FC-4BF0-A3B3-9C4B89DCD55D}" type="parTrans" cxnId="{C612010F-5249-4910-9B0E-DBEE6AD4AF4E}">
      <dgm:prSet/>
      <dgm:spPr/>
      <dgm:t>
        <a:bodyPr/>
        <a:lstStyle/>
        <a:p>
          <a:endParaRPr lang="en-US"/>
        </a:p>
      </dgm:t>
    </dgm:pt>
    <dgm:pt modelId="{741DEAC0-5F9F-4751-887C-150C53C84B1B}" type="sibTrans" cxnId="{C612010F-5249-4910-9B0E-DBEE6AD4AF4E}">
      <dgm:prSet/>
      <dgm:spPr/>
      <dgm:t>
        <a:bodyPr/>
        <a:lstStyle/>
        <a:p>
          <a:endParaRPr lang="en-US"/>
        </a:p>
      </dgm:t>
    </dgm:pt>
    <dgm:pt modelId="{9DB61305-18A9-408F-8181-1BF028ACC0A2}">
      <dgm:prSet phldrT="[Text]"/>
      <dgm:spPr/>
      <dgm:t>
        <a:bodyPr/>
        <a:lstStyle/>
        <a:p>
          <a:r>
            <a:rPr lang="en-US" dirty="0"/>
            <a:t>Direct Offset Addressing</a:t>
          </a:r>
        </a:p>
      </dgm:t>
    </dgm:pt>
    <dgm:pt modelId="{A2FE71CD-6457-4539-AAB3-758F9B0BD1FB}" type="parTrans" cxnId="{BE874718-FD54-446E-9081-FF10975594A8}">
      <dgm:prSet/>
      <dgm:spPr/>
      <dgm:t>
        <a:bodyPr/>
        <a:lstStyle/>
        <a:p>
          <a:endParaRPr lang="en-US"/>
        </a:p>
      </dgm:t>
    </dgm:pt>
    <dgm:pt modelId="{FC17D252-3C90-47A7-8C8A-889CBC7EE3D1}" type="sibTrans" cxnId="{BE874718-FD54-446E-9081-FF10975594A8}">
      <dgm:prSet/>
      <dgm:spPr/>
      <dgm:t>
        <a:bodyPr/>
        <a:lstStyle/>
        <a:p>
          <a:endParaRPr lang="en-US"/>
        </a:p>
      </dgm:t>
    </dgm:pt>
    <dgm:pt modelId="{C552E765-C2F2-4D91-8D68-93F550FE6556}" type="pres">
      <dgm:prSet presAssocID="{2F3BDC3A-28A4-4269-AF13-4C48AFEDCCD3}" presName="composite" presStyleCnt="0">
        <dgm:presLayoutVars>
          <dgm:chMax val="1"/>
          <dgm:dir/>
          <dgm:resizeHandles val="exact"/>
        </dgm:presLayoutVars>
      </dgm:prSet>
      <dgm:spPr/>
      <dgm:t>
        <a:bodyPr/>
        <a:lstStyle/>
        <a:p>
          <a:pPr rtl="1"/>
          <a:endParaRPr lang="ar-EG"/>
        </a:p>
      </dgm:t>
    </dgm:pt>
    <dgm:pt modelId="{E6E3E6F0-12D3-4D0C-BADA-7C0B35D75A43}" type="pres">
      <dgm:prSet presAssocID="{2F3BDC3A-28A4-4269-AF13-4C48AFEDCCD3}" presName="radial" presStyleCnt="0">
        <dgm:presLayoutVars>
          <dgm:animLvl val="ctr"/>
        </dgm:presLayoutVars>
      </dgm:prSet>
      <dgm:spPr/>
    </dgm:pt>
    <dgm:pt modelId="{384B44F5-8C23-4552-BF01-03BE3D4682F8}" type="pres">
      <dgm:prSet presAssocID="{853C9521-188F-4669-834F-7366E245D21D}" presName="centerShape" presStyleLbl="vennNode1" presStyleIdx="0" presStyleCnt="6"/>
      <dgm:spPr/>
      <dgm:t>
        <a:bodyPr/>
        <a:lstStyle/>
        <a:p>
          <a:pPr rtl="1"/>
          <a:endParaRPr lang="ar-EG"/>
        </a:p>
      </dgm:t>
    </dgm:pt>
    <dgm:pt modelId="{101F35B5-C32C-4013-8FB2-3817124CBEAC}" type="pres">
      <dgm:prSet presAssocID="{1F122642-1D2B-41D1-BA63-AEA54C24DB36}" presName="node" presStyleLbl="vennNode1" presStyleIdx="1" presStyleCnt="6">
        <dgm:presLayoutVars>
          <dgm:bulletEnabled val="1"/>
        </dgm:presLayoutVars>
      </dgm:prSet>
      <dgm:spPr/>
      <dgm:t>
        <a:bodyPr/>
        <a:lstStyle/>
        <a:p>
          <a:pPr rtl="1"/>
          <a:endParaRPr lang="ar-EG"/>
        </a:p>
      </dgm:t>
    </dgm:pt>
    <dgm:pt modelId="{14AE544B-7724-44B5-908A-0EC794AFD5BA}" type="pres">
      <dgm:prSet presAssocID="{F620CB6C-E485-4BC3-9D17-23D7436F12EC}" presName="node" presStyleLbl="vennNode1" presStyleIdx="2" presStyleCnt="6">
        <dgm:presLayoutVars>
          <dgm:bulletEnabled val="1"/>
        </dgm:presLayoutVars>
      </dgm:prSet>
      <dgm:spPr/>
      <dgm:t>
        <a:bodyPr/>
        <a:lstStyle/>
        <a:p>
          <a:pPr rtl="1"/>
          <a:endParaRPr lang="ar-EG"/>
        </a:p>
      </dgm:t>
    </dgm:pt>
    <dgm:pt modelId="{3371C692-0403-409A-B912-1D58B8D6C6D3}" type="pres">
      <dgm:prSet presAssocID="{D389E0EF-7C2D-472E-9809-863E89CE7C49}" presName="node" presStyleLbl="vennNode1" presStyleIdx="3" presStyleCnt="6">
        <dgm:presLayoutVars>
          <dgm:bulletEnabled val="1"/>
        </dgm:presLayoutVars>
      </dgm:prSet>
      <dgm:spPr/>
      <dgm:t>
        <a:bodyPr/>
        <a:lstStyle/>
        <a:p>
          <a:pPr rtl="1"/>
          <a:endParaRPr lang="ar-EG"/>
        </a:p>
      </dgm:t>
    </dgm:pt>
    <dgm:pt modelId="{7AC97D20-7862-4E51-82FB-C020F48FCED5}" type="pres">
      <dgm:prSet presAssocID="{E93693A8-3773-4F36-837C-16BCB22CECE6}" presName="node" presStyleLbl="vennNode1" presStyleIdx="4" presStyleCnt="6">
        <dgm:presLayoutVars>
          <dgm:bulletEnabled val="1"/>
        </dgm:presLayoutVars>
      </dgm:prSet>
      <dgm:spPr/>
      <dgm:t>
        <a:bodyPr/>
        <a:lstStyle/>
        <a:p>
          <a:pPr rtl="1"/>
          <a:endParaRPr lang="ar-EG"/>
        </a:p>
      </dgm:t>
    </dgm:pt>
    <dgm:pt modelId="{9C668711-8773-46BE-8A7C-21C49B18A6A3}" type="pres">
      <dgm:prSet presAssocID="{9DB61305-18A9-408F-8181-1BF028ACC0A2}" presName="node" presStyleLbl="vennNode1" presStyleIdx="5" presStyleCnt="6">
        <dgm:presLayoutVars>
          <dgm:bulletEnabled val="1"/>
        </dgm:presLayoutVars>
      </dgm:prSet>
      <dgm:spPr/>
      <dgm:t>
        <a:bodyPr/>
        <a:lstStyle/>
        <a:p>
          <a:pPr rtl="1"/>
          <a:endParaRPr lang="ar-EG"/>
        </a:p>
      </dgm:t>
    </dgm:pt>
  </dgm:ptLst>
  <dgm:cxnLst>
    <dgm:cxn modelId="{C2A8DBF3-BE94-427B-B849-2EAB0F633B38}" type="presOf" srcId="{9DB61305-18A9-408F-8181-1BF028ACC0A2}" destId="{9C668711-8773-46BE-8A7C-21C49B18A6A3}" srcOrd="0" destOrd="0" presId="urn:microsoft.com/office/officeart/2005/8/layout/radial3"/>
    <dgm:cxn modelId="{5D573E8A-0E25-49EA-90F9-50F6D3B57A1F}" srcId="{853C9521-188F-4669-834F-7366E245D21D}" destId="{1F122642-1D2B-41D1-BA63-AEA54C24DB36}" srcOrd="0" destOrd="0" parTransId="{F9230DA2-B3D1-49E9-B4DC-0EE22CB6315F}" sibTransId="{066CFA2B-75F6-4F62-8A6D-162FA36785FF}"/>
    <dgm:cxn modelId="{C612010F-5249-4910-9B0E-DBEE6AD4AF4E}" srcId="{853C9521-188F-4669-834F-7366E245D21D}" destId="{E93693A8-3773-4F36-837C-16BCB22CECE6}" srcOrd="3" destOrd="0" parTransId="{F0FD7FEF-F5FC-4BF0-A3B3-9C4B89DCD55D}" sibTransId="{741DEAC0-5F9F-4751-887C-150C53C84B1B}"/>
    <dgm:cxn modelId="{73E3690F-BB2A-464C-82B2-B0CDAB25FA00}" srcId="{2F3BDC3A-28A4-4269-AF13-4C48AFEDCCD3}" destId="{853C9521-188F-4669-834F-7366E245D21D}" srcOrd="0" destOrd="0" parTransId="{1245C27E-4D29-4347-857B-4511293FACD4}" sibTransId="{90296479-4A85-48ED-8BB3-1EFE66241D6B}"/>
    <dgm:cxn modelId="{699722E4-A94A-4F1C-8BDB-334D65E5D162}" type="presOf" srcId="{F620CB6C-E485-4BC3-9D17-23D7436F12EC}" destId="{14AE544B-7724-44B5-908A-0EC794AFD5BA}" srcOrd="0" destOrd="0" presId="urn:microsoft.com/office/officeart/2005/8/layout/radial3"/>
    <dgm:cxn modelId="{3CE3BCDA-EEA2-456C-B9F7-4D273E1E73EB}" type="presOf" srcId="{E93693A8-3773-4F36-837C-16BCB22CECE6}" destId="{7AC97D20-7862-4E51-82FB-C020F48FCED5}" srcOrd="0" destOrd="0" presId="urn:microsoft.com/office/officeart/2005/8/layout/radial3"/>
    <dgm:cxn modelId="{4B43BB49-B724-4728-9C7C-C89DADB5206B}" srcId="{853C9521-188F-4669-834F-7366E245D21D}" destId="{F620CB6C-E485-4BC3-9D17-23D7436F12EC}" srcOrd="1" destOrd="0" parTransId="{363014E4-79E1-4CAD-9448-0DEFC83378EC}" sibTransId="{15CA65FE-4834-4024-AE49-FA6FC77437E1}"/>
    <dgm:cxn modelId="{BE874718-FD54-446E-9081-FF10975594A8}" srcId="{853C9521-188F-4669-834F-7366E245D21D}" destId="{9DB61305-18A9-408F-8181-1BF028ACC0A2}" srcOrd="4" destOrd="0" parTransId="{A2FE71CD-6457-4539-AAB3-758F9B0BD1FB}" sibTransId="{FC17D252-3C90-47A7-8C8A-889CBC7EE3D1}"/>
    <dgm:cxn modelId="{C9983969-5C5D-4061-BA8E-92D1C1BFF221}" type="presOf" srcId="{853C9521-188F-4669-834F-7366E245D21D}" destId="{384B44F5-8C23-4552-BF01-03BE3D4682F8}" srcOrd="0" destOrd="0" presId="urn:microsoft.com/office/officeart/2005/8/layout/radial3"/>
    <dgm:cxn modelId="{2E0FB70B-42BA-4A63-A963-92809BD6F845}" srcId="{853C9521-188F-4669-834F-7366E245D21D}" destId="{D389E0EF-7C2D-472E-9809-863E89CE7C49}" srcOrd="2" destOrd="0" parTransId="{1B961B69-29B8-4C7E-BE70-0EA26F351CFB}" sibTransId="{259C1450-A24C-4A82-9B8F-1F12F59CD4AE}"/>
    <dgm:cxn modelId="{E6448CC9-6FCE-4C15-BBE2-0EBD63270D01}" type="presOf" srcId="{D389E0EF-7C2D-472E-9809-863E89CE7C49}" destId="{3371C692-0403-409A-B912-1D58B8D6C6D3}" srcOrd="0" destOrd="0" presId="urn:microsoft.com/office/officeart/2005/8/layout/radial3"/>
    <dgm:cxn modelId="{60065DE5-FC74-491B-BBB5-29DC1FBEFC2B}" type="presOf" srcId="{2F3BDC3A-28A4-4269-AF13-4C48AFEDCCD3}" destId="{C552E765-C2F2-4D91-8D68-93F550FE6556}" srcOrd="0" destOrd="0" presId="urn:microsoft.com/office/officeart/2005/8/layout/radial3"/>
    <dgm:cxn modelId="{59C3C7F2-C65B-495A-A49A-C52FC0A5FDC6}" type="presOf" srcId="{1F122642-1D2B-41D1-BA63-AEA54C24DB36}" destId="{101F35B5-C32C-4013-8FB2-3817124CBEAC}" srcOrd="0" destOrd="0" presId="urn:microsoft.com/office/officeart/2005/8/layout/radial3"/>
    <dgm:cxn modelId="{9ECE672C-38C0-47CA-9F5F-D59E32D696D7}" type="presParOf" srcId="{C552E765-C2F2-4D91-8D68-93F550FE6556}" destId="{E6E3E6F0-12D3-4D0C-BADA-7C0B35D75A43}" srcOrd="0" destOrd="0" presId="urn:microsoft.com/office/officeart/2005/8/layout/radial3"/>
    <dgm:cxn modelId="{6815FE1E-D81B-4A96-BB95-8AA3186207DA}" type="presParOf" srcId="{E6E3E6F0-12D3-4D0C-BADA-7C0B35D75A43}" destId="{384B44F5-8C23-4552-BF01-03BE3D4682F8}" srcOrd="0" destOrd="0" presId="urn:microsoft.com/office/officeart/2005/8/layout/radial3"/>
    <dgm:cxn modelId="{DD326216-03FF-4380-90DE-F82A8CD5CB08}" type="presParOf" srcId="{E6E3E6F0-12D3-4D0C-BADA-7C0B35D75A43}" destId="{101F35B5-C32C-4013-8FB2-3817124CBEAC}" srcOrd="1" destOrd="0" presId="urn:microsoft.com/office/officeart/2005/8/layout/radial3"/>
    <dgm:cxn modelId="{B4F39CB5-848B-4008-A80B-62BA23DAEE88}" type="presParOf" srcId="{E6E3E6F0-12D3-4D0C-BADA-7C0B35D75A43}" destId="{14AE544B-7724-44B5-908A-0EC794AFD5BA}" srcOrd="2" destOrd="0" presId="urn:microsoft.com/office/officeart/2005/8/layout/radial3"/>
    <dgm:cxn modelId="{99B7FBD6-E13E-4770-ABA0-E554D05CA5E0}" type="presParOf" srcId="{E6E3E6F0-12D3-4D0C-BADA-7C0B35D75A43}" destId="{3371C692-0403-409A-B912-1D58B8D6C6D3}" srcOrd="3" destOrd="0" presId="urn:microsoft.com/office/officeart/2005/8/layout/radial3"/>
    <dgm:cxn modelId="{28322DB8-D7A3-4B77-A400-D93F194A96BD}" type="presParOf" srcId="{E6E3E6F0-12D3-4D0C-BADA-7C0B35D75A43}" destId="{7AC97D20-7862-4E51-82FB-C020F48FCED5}" srcOrd="4" destOrd="0" presId="urn:microsoft.com/office/officeart/2005/8/layout/radial3"/>
    <dgm:cxn modelId="{1981DB60-6E2E-400F-AC24-F81CB7DC56F1}" type="presParOf" srcId="{E6E3E6F0-12D3-4D0C-BADA-7C0B35D75A43}" destId="{9C668711-8773-46BE-8A7C-21C49B18A6A3}"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BDC3A-28A4-4269-AF13-4C48AFEDCCD3}" type="doc">
      <dgm:prSet loTypeId="urn:microsoft.com/office/officeart/2005/8/layout/radial3" loCatId="cycle" qsTypeId="urn:microsoft.com/office/officeart/2005/8/quickstyle/3d3" qsCatId="3D" csTypeId="urn:microsoft.com/office/officeart/2005/8/colors/accent2_2" csCatId="accent2" phldr="1"/>
      <dgm:spPr/>
      <dgm:t>
        <a:bodyPr/>
        <a:lstStyle/>
        <a:p>
          <a:endParaRPr lang="en-US"/>
        </a:p>
      </dgm:t>
    </dgm:pt>
    <dgm:pt modelId="{853C9521-188F-4669-834F-7366E245D21D}">
      <dgm:prSet phldrT="[Text]"/>
      <dgm:spPr/>
      <dgm:t>
        <a:bodyPr/>
        <a:lstStyle/>
        <a:p>
          <a:r>
            <a:rPr lang="en-US" dirty="0"/>
            <a:t>Operators</a:t>
          </a:r>
        </a:p>
      </dgm:t>
    </dgm:pt>
    <dgm:pt modelId="{1245C27E-4D29-4347-857B-4511293FACD4}" type="parTrans" cxnId="{73E3690F-BB2A-464C-82B2-B0CDAB25FA00}">
      <dgm:prSet/>
      <dgm:spPr/>
      <dgm:t>
        <a:bodyPr/>
        <a:lstStyle/>
        <a:p>
          <a:endParaRPr lang="en-US"/>
        </a:p>
      </dgm:t>
    </dgm:pt>
    <dgm:pt modelId="{90296479-4A85-48ED-8BB3-1EFE66241D6B}" type="sibTrans" cxnId="{73E3690F-BB2A-464C-82B2-B0CDAB25FA00}">
      <dgm:prSet/>
      <dgm:spPr/>
      <dgm:t>
        <a:bodyPr/>
        <a:lstStyle/>
        <a:p>
          <a:endParaRPr lang="en-US"/>
        </a:p>
      </dgm:t>
    </dgm:pt>
    <dgm:pt modelId="{1F122642-1D2B-41D1-BA63-AEA54C24DB36}">
      <dgm:prSet phldrT="[Text]"/>
      <dgm:spPr/>
      <dgm:t>
        <a:bodyPr/>
        <a:lstStyle/>
        <a:p>
          <a:r>
            <a:rPr lang="en-US" dirty="0"/>
            <a:t>PTR</a:t>
          </a:r>
        </a:p>
      </dgm:t>
    </dgm:pt>
    <dgm:pt modelId="{F9230DA2-B3D1-49E9-B4DC-0EE22CB6315F}" type="parTrans" cxnId="{5D573E8A-0E25-49EA-90F9-50F6D3B57A1F}">
      <dgm:prSet/>
      <dgm:spPr/>
      <dgm:t>
        <a:bodyPr/>
        <a:lstStyle/>
        <a:p>
          <a:endParaRPr lang="en-US"/>
        </a:p>
      </dgm:t>
    </dgm:pt>
    <dgm:pt modelId="{066CFA2B-75F6-4F62-8A6D-162FA36785FF}" type="sibTrans" cxnId="{5D573E8A-0E25-49EA-90F9-50F6D3B57A1F}">
      <dgm:prSet/>
      <dgm:spPr/>
      <dgm:t>
        <a:bodyPr/>
        <a:lstStyle/>
        <a:p>
          <a:endParaRPr lang="en-US"/>
        </a:p>
      </dgm:t>
    </dgm:pt>
    <dgm:pt modelId="{F620CB6C-E485-4BC3-9D17-23D7436F12EC}">
      <dgm:prSet phldrT="[Text]"/>
      <dgm:spPr/>
      <dgm:t>
        <a:bodyPr/>
        <a:lstStyle/>
        <a:p>
          <a:r>
            <a:rPr lang="en-US" dirty="0"/>
            <a:t>OFFSET</a:t>
          </a:r>
        </a:p>
      </dgm:t>
    </dgm:pt>
    <dgm:pt modelId="{363014E4-79E1-4CAD-9448-0DEFC83378EC}" type="parTrans" cxnId="{4B43BB49-B724-4728-9C7C-C89DADB5206B}">
      <dgm:prSet/>
      <dgm:spPr/>
      <dgm:t>
        <a:bodyPr/>
        <a:lstStyle/>
        <a:p>
          <a:endParaRPr lang="en-US"/>
        </a:p>
      </dgm:t>
    </dgm:pt>
    <dgm:pt modelId="{15CA65FE-4834-4024-AE49-FA6FC77437E1}" type="sibTrans" cxnId="{4B43BB49-B724-4728-9C7C-C89DADB5206B}">
      <dgm:prSet/>
      <dgm:spPr/>
      <dgm:t>
        <a:bodyPr/>
        <a:lstStyle/>
        <a:p>
          <a:endParaRPr lang="en-US"/>
        </a:p>
      </dgm:t>
    </dgm:pt>
    <dgm:pt modelId="{E93693A8-3773-4F36-837C-16BCB22CECE6}">
      <dgm:prSet phldrT="[Text]"/>
      <dgm:spPr/>
      <dgm:t>
        <a:bodyPr/>
        <a:lstStyle/>
        <a:p>
          <a:r>
            <a:rPr lang="en-US" dirty="0"/>
            <a:t>LENGTHOF</a:t>
          </a:r>
        </a:p>
      </dgm:t>
    </dgm:pt>
    <dgm:pt modelId="{F0FD7FEF-F5FC-4BF0-A3B3-9C4B89DCD55D}" type="parTrans" cxnId="{C612010F-5249-4910-9B0E-DBEE6AD4AF4E}">
      <dgm:prSet/>
      <dgm:spPr/>
      <dgm:t>
        <a:bodyPr/>
        <a:lstStyle/>
        <a:p>
          <a:endParaRPr lang="en-US"/>
        </a:p>
      </dgm:t>
    </dgm:pt>
    <dgm:pt modelId="{741DEAC0-5F9F-4751-887C-150C53C84B1B}" type="sibTrans" cxnId="{C612010F-5249-4910-9B0E-DBEE6AD4AF4E}">
      <dgm:prSet/>
      <dgm:spPr/>
      <dgm:t>
        <a:bodyPr/>
        <a:lstStyle/>
        <a:p>
          <a:endParaRPr lang="en-US"/>
        </a:p>
      </dgm:t>
    </dgm:pt>
    <dgm:pt modelId="{9DB61305-18A9-408F-8181-1BF028ACC0A2}">
      <dgm:prSet phldrT="[Text]"/>
      <dgm:spPr/>
      <dgm:t>
        <a:bodyPr/>
        <a:lstStyle/>
        <a:p>
          <a:r>
            <a:rPr lang="en-US" dirty="0"/>
            <a:t>TYPE</a:t>
          </a:r>
        </a:p>
      </dgm:t>
    </dgm:pt>
    <dgm:pt modelId="{A2FE71CD-6457-4539-AAB3-758F9B0BD1FB}" type="parTrans" cxnId="{BE874718-FD54-446E-9081-FF10975594A8}">
      <dgm:prSet/>
      <dgm:spPr/>
      <dgm:t>
        <a:bodyPr/>
        <a:lstStyle/>
        <a:p>
          <a:endParaRPr lang="en-US"/>
        </a:p>
      </dgm:t>
    </dgm:pt>
    <dgm:pt modelId="{FC17D252-3C90-47A7-8C8A-889CBC7EE3D1}" type="sibTrans" cxnId="{BE874718-FD54-446E-9081-FF10975594A8}">
      <dgm:prSet/>
      <dgm:spPr/>
      <dgm:t>
        <a:bodyPr/>
        <a:lstStyle/>
        <a:p>
          <a:endParaRPr lang="en-US"/>
        </a:p>
      </dgm:t>
    </dgm:pt>
    <dgm:pt modelId="{C8D7072F-02E4-4224-A8C0-399C9EA7AD1B}">
      <dgm:prSet phldrT="[Text]"/>
      <dgm:spPr/>
      <dgm:t>
        <a:bodyPr/>
        <a:lstStyle/>
        <a:p>
          <a:r>
            <a:rPr lang="en-US" dirty="0"/>
            <a:t>SIZEOF</a:t>
          </a:r>
        </a:p>
      </dgm:t>
    </dgm:pt>
    <dgm:pt modelId="{D10AB74F-572B-4C45-ADD6-AF92E72D8F64}" type="parTrans" cxnId="{91CCD057-2906-4813-B702-9648F43C3C77}">
      <dgm:prSet/>
      <dgm:spPr/>
      <dgm:t>
        <a:bodyPr/>
        <a:lstStyle/>
        <a:p>
          <a:endParaRPr lang="en-US"/>
        </a:p>
      </dgm:t>
    </dgm:pt>
    <dgm:pt modelId="{160E0D65-2F01-43E0-A56E-EBDBDEB07892}" type="sibTrans" cxnId="{91CCD057-2906-4813-B702-9648F43C3C77}">
      <dgm:prSet/>
      <dgm:spPr/>
      <dgm:t>
        <a:bodyPr/>
        <a:lstStyle/>
        <a:p>
          <a:endParaRPr lang="en-US"/>
        </a:p>
      </dgm:t>
    </dgm:pt>
    <dgm:pt modelId="{C552E765-C2F2-4D91-8D68-93F550FE6556}" type="pres">
      <dgm:prSet presAssocID="{2F3BDC3A-28A4-4269-AF13-4C48AFEDCCD3}" presName="composite" presStyleCnt="0">
        <dgm:presLayoutVars>
          <dgm:chMax val="1"/>
          <dgm:dir/>
          <dgm:resizeHandles val="exact"/>
        </dgm:presLayoutVars>
      </dgm:prSet>
      <dgm:spPr/>
      <dgm:t>
        <a:bodyPr/>
        <a:lstStyle/>
        <a:p>
          <a:pPr rtl="1"/>
          <a:endParaRPr lang="ar-EG"/>
        </a:p>
      </dgm:t>
    </dgm:pt>
    <dgm:pt modelId="{E6E3E6F0-12D3-4D0C-BADA-7C0B35D75A43}" type="pres">
      <dgm:prSet presAssocID="{2F3BDC3A-28A4-4269-AF13-4C48AFEDCCD3}" presName="radial" presStyleCnt="0">
        <dgm:presLayoutVars>
          <dgm:animLvl val="ctr"/>
        </dgm:presLayoutVars>
      </dgm:prSet>
      <dgm:spPr/>
    </dgm:pt>
    <dgm:pt modelId="{384B44F5-8C23-4552-BF01-03BE3D4682F8}" type="pres">
      <dgm:prSet presAssocID="{853C9521-188F-4669-834F-7366E245D21D}" presName="centerShape" presStyleLbl="vennNode1" presStyleIdx="0" presStyleCnt="6"/>
      <dgm:spPr/>
      <dgm:t>
        <a:bodyPr/>
        <a:lstStyle/>
        <a:p>
          <a:pPr rtl="1"/>
          <a:endParaRPr lang="ar-EG"/>
        </a:p>
      </dgm:t>
    </dgm:pt>
    <dgm:pt modelId="{101F35B5-C32C-4013-8FB2-3817124CBEAC}" type="pres">
      <dgm:prSet presAssocID="{1F122642-1D2B-41D1-BA63-AEA54C24DB36}" presName="node" presStyleLbl="vennNode1" presStyleIdx="1" presStyleCnt="6">
        <dgm:presLayoutVars>
          <dgm:bulletEnabled val="1"/>
        </dgm:presLayoutVars>
      </dgm:prSet>
      <dgm:spPr/>
      <dgm:t>
        <a:bodyPr/>
        <a:lstStyle/>
        <a:p>
          <a:pPr rtl="1"/>
          <a:endParaRPr lang="ar-EG"/>
        </a:p>
      </dgm:t>
    </dgm:pt>
    <dgm:pt modelId="{14AE544B-7724-44B5-908A-0EC794AFD5BA}" type="pres">
      <dgm:prSet presAssocID="{F620CB6C-E485-4BC3-9D17-23D7436F12EC}" presName="node" presStyleLbl="vennNode1" presStyleIdx="2" presStyleCnt="6">
        <dgm:presLayoutVars>
          <dgm:bulletEnabled val="1"/>
        </dgm:presLayoutVars>
      </dgm:prSet>
      <dgm:spPr/>
      <dgm:t>
        <a:bodyPr/>
        <a:lstStyle/>
        <a:p>
          <a:pPr rtl="1"/>
          <a:endParaRPr lang="ar-EG"/>
        </a:p>
      </dgm:t>
    </dgm:pt>
    <dgm:pt modelId="{7AC97D20-7862-4E51-82FB-C020F48FCED5}" type="pres">
      <dgm:prSet presAssocID="{E93693A8-3773-4F36-837C-16BCB22CECE6}" presName="node" presStyleLbl="vennNode1" presStyleIdx="3" presStyleCnt="6">
        <dgm:presLayoutVars>
          <dgm:bulletEnabled val="1"/>
        </dgm:presLayoutVars>
      </dgm:prSet>
      <dgm:spPr/>
      <dgm:t>
        <a:bodyPr/>
        <a:lstStyle/>
        <a:p>
          <a:pPr rtl="1"/>
          <a:endParaRPr lang="ar-EG"/>
        </a:p>
      </dgm:t>
    </dgm:pt>
    <dgm:pt modelId="{9C668711-8773-46BE-8A7C-21C49B18A6A3}" type="pres">
      <dgm:prSet presAssocID="{9DB61305-18A9-408F-8181-1BF028ACC0A2}" presName="node" presStyleLbl="vennNode1" presStyleIdx="4" presStyleCnt="6">
        <dgm:presLayoutVars>
          <dgm:bulletEnabled val="1"/>
        </dgm:presLayoutVars>
      </dgm:prSet>
      <dgm:spPr/>
      <dgm:t>
        <a:bodyPr/>
        <a:lstStyle/>
        <a:p>
          <a:pPr rtl="1"/>
          <a:endParaRPr lang="ar-EG"/>
        </a:p>
      </dgm:t>
    </dgm:pt>
    <dgm:pt modelId="{B82F8A75-0298-465E-9873-8606B17F6E8F}" type="pres">
      <dgm:prSet presAssocID="{C8D7072F-02E4-4224-A8C0-399C9EA7AD1B}" presName="node" presStyleLbl="vennNode1" presStyleIdx="5" presStyleCnt="6">
        <dgm:presLayoutVars>
          <dgm:bulletEnabled val="1"/>
        </dgm:presLayoutVars>
      </dgm:prSet>
      <dgm:spPr/>
      <dgm:t>
        <a:bodyPr/>
        <a:lstStyle/>
        <a:p>
          <a:pPr rtl="1"/>
          <a:endParaRPr lang="ar-EG"/>
        </a:p>
      </dgm:t>
    </dgm:pt>
  </dgm:ptLst>
  <dgm:cxnLst>
    <dgm:cxn modelId="{91CCD057-2906-4813-B702-9648F43C3C77}" srcId="{853C9521-188F-4669-834F-7366E245D21D}" destId="{C8D7072F-02E4-4224-A8C0-399C9EA7AD1B}" srcOrd="4" destOrd="0" parTransId="{D10AB74F-572B-4C45-ADD6-AF92E72D8F64}" sibTransId="{160E0D65-2F01-43E0-A56E-EBDBDEB07892}"/>
    <dgm:cxn modelId="{BE874718-FD54-446E-9081-FF10975594A8}" srcId="{853C9521-188F-4669-834F-7366E245D21D}" destId="{9DB61305-18A9-408F-8181-1BF028ACC0A2}" srcOrd="3" destOrd="0" parTransId="{A2FE71CD-6457-4539-AAB3-758F9B0BD1FB}" sibTransId="{FC17D252-3C90-47A7-8C8A-889CBC7EE3D1}"/>
    <dgm:cxn modelId="{2932E70E-39B3-44BD-8E24-85037197B268}" type="presOf" srcId="{F620CB6C-E485-4BC3-9D17-23D7436F12EC}" destId="{14AE544B-7724-44B5-908A-0EC794AFD5BA}" srcOrd="0" destOrd="0" presId="urn:microsoft.com/office/officeart/2005/8/layout/radial3"/>
    <dgm:cxn modelId="{5D573E8A-0E25-49EA-90F9-50F6D3B57A1F}" srcId="{853C9521-188F-4669-834F-7366E245D21D}" destId="{1F122642-1D2B-41D1-BA63-AEA54C24DB36}" srcOrd="0" destOrd="0" parTransId="{F9230DA2-B3D1-49E9-B4DC-0EE22CB6315F}" sibTransId="{066CFA2B-75F6-4F62-8A6D-162FA36785FF}"/>
    <dgm:cxn modelId="{3A7F1A24-E266-401D-9BB1-6CFF42133CAE}" type="presOf" srcId="{1F122642-1D2B-41D1-BA63-AEA54C24DB36}" destId="{101F35B5-C32C-4013-8FB2-3817124CBEAC}" srcOrd="0" destOrd="0" presId="urn:microsoft.com/office/officeart/2005/8/layout/radial3"/>
    <dgm:cxn modelId="{C612010F-5249-4910-9B0E-DBEE6AD4AF4E}" srcId="{853C9521-188F-4669-834F-7366E245D21D}" destId="{E93693A8-3773-4F36-837C-16BCB22CECE6}" srcOrd="2" destOrd="0" parTransId="{F0FD7FEF-F5FC-4BF0-A3B3-9C4B89DCD55D}" sibTransId="{741DEAC0-5F9F-4751-887C-150C53C84B1B}"/>
    <dgm:cxn modelId="{606255B9-E9BD-4C12-9678-D6C032F5D075}" type="presOf" srcId="{853C9521-188F-4669-834F-7366E245D21D}" destId="{384B44F5-8C23-4552-BF01-03BE3D4682F8}" srcOrd="0" destOrd="0" presId="urn:microsoft.com/office/officeart/2005/8/layout/radial3"/>
    <dgm:cxn modelId="{73E3690F-BB2A-464C-82B2-B0CDAB25FA00}" srcId="{2F3BDC3A-28A4-4269-AF13-4C48AFEDCCD3}" destId="{853C9521-188F-4669-834F-7366E245D21D}" srcOrd="0" destOrd="0" parTransId="{1245C27E-4D29-4347-857B-4511293FACD4}" sibTransId="{90296479-4A85-48ED-8BB3-1EFE66241D6B}"/>
    <dgm:cxn modelId="{AE2D05C0-65DC-48DB-B3BA-5D95A9574C7B}" type="presOf" srcId="{C8D7072F-02E4-4224-A8C0-399C9EA7AD1B}" destId="{B82F8A75-0298-465E-9873-8606B17F6E8F}" srcOrd="0" destOrd="0" presId="urn:microsoft.com/office/officeart/2005/8/layout/radial3"/>
    <dgm:cxn modelId="{32131339-81A0-4C2E-BB03-B48C1CDD2947}" type="presOf" srcId="{9DB61305-18A9-408F-8181-1BF028ACC0A2}" destId="{9C668711-8773-46BE-8A7C-21C49B18A6A3}" srcOrd="0" destOrd="0" presId="urn:microsoft.com/office/officeart/2005/8/layout/radial3"/>
    <dgm:cxn modelId="{FDE10C24-6EEE-47F4-9C10-569366065EE9}" type="presOf" srcId="{E93693A8-3773-4F36-837C-16BCB22CECE6}" destId="{7AC97D20-7862-4E51-82FB-C020F48FCED5}" srcOrd="0" destOrd="0" presId="urn:microsoft.com/office/officeart/2005/8/layout/radial3"/>
    <dgm:cxn modelId="{E8647D1F-1C88-4FF1-9A4B-1BC3E05F3AE4}" type="presOf" srcId="{2F3BDC3A-28A4-4269-AF13-4C48AFEDCCD3}" destId="{C552E765-C2F2-4D91-8D68-93F550FE6556}" srcOrd="0" destOrd="0" presId="urn:microsoft.com/office/officeart/2005/8/layout/radial3"/>
    <dgm:cxn modelId="{4B43BB49-B724-4728-9C7C-C89DADB5206B}" srcId="{853C9521-188F-4669-834F-7366E245D21D}" destId="{F620CB6C-E485-4BC3-9D17-23D7436F12EC}" srcOrd="1" destOrd="0" parTransId="{363014E4-79E1-4CAD-9448-0DEFC83378EC}" sibTransId="{15CA65FE-4834-4024-AE49-FA6FC77437E1}"/>
    <dgm:cxn modelId="{3C599E69-EA51-42A3-B854-2A41A0B3251F}" type="presParOf" srcId="{C552E765-C2F2-4D91-8D68-93F550FE6556}" destId="{E6E3E6F0-12D3-4D0C-BADA-7C0B35D75A43}" srcOrd="0" destOrd="0" presId="urn:microsoft.com/office/officeart/2005/8/layout/radial3"/>
    <dgm:cxn modelId="{55C775ED-8AE9-49AC-8528-E891AB040BAC}" type="presParOf" srcId="{E6E3E6F0-12D3-4D0C-BADA-7C0B35D75A43}" destId="{384B44F5-8C23-4552-BF01-03BE3D4682F8}" srcOrd="0" destOrd="0" presId="urn:microsoft.com/office/officeart/2005/8/layout/radial3"/>
    <dgm:cxn modelId="{60E4AB10-6BDA-4227-BD23-14073B7A9A60}" type="presParOf" srcId="{E6E3E6F0-12D3-4D0C-BADA-7C0B35D75A43}" destId="{101F35B5-C32C-4013-8FB2-3817124CBEAC}" srcOrd="1" destOrd="0" presId="urn:microsoft.com/office/officeart/2005/8/layout/radial3"/>
    <dgm:cxn modelId="{851C67D3-E84C-4DAE-A1A5-5357CBAD1823}" type="presParOf" srcId="{E6E3E6F0-12D3-4D0C-BADA-7C0B35D75A43}" destId="{14AE544B-7724-44B5-908A-0EC794AFD5BA}" srcOrd="2" destOrd="0" presId="urn:microsoft.com/office/officeart/2005/8/layout/radial3"/>
    <dgm:cxn modelId="{2736E031-61A5-4EBC-A63C-3127FCE2DDB0}" type="presParOf" srcId="{E6E3E6F0-12D3-4D0C-BADA-7C0B35D75A43}" destId="{7AC97D20-7862-4E51-82FB-C020F48FCED5}" srcOrd="3" destOrd="0" presId="urn:microsoft.com/office/officeart/2005/8/layout/radial3"/>
    <dgm:cxn modelId="{3F54B4B7-049C-4587-96CB-E40372FF61E0}" type="presParOf" srcId="{E6E3E6F0-12D3-4D0C-BADA-7C0B35D75A43}" destId="{9C668711-8773-46BE-8A7C-21C49B18A6A3}" srcOrd="4" destOrd="0" presId="urn:microsoft.com/office/officeart/2005/8/layout/radial3"/>
    <dgm:cxn modelId="{F8CE3FA3-CA7B-4F3B-8C83-98203FCFF357}" type="presParOf" srcId="{E6E3E6F0-12D3-4D0C-BADA-7C0B35D75A43}" destId="{B82F8A75-0298-465E-9873-8606B17F6E8F}"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9AF9E2-8572-4B04-8ECE-14E6161F1A6B}" type="doc">
      <dgm:prSet loTypeId="urn:microsoft.com/office/officeart/2005/8/layout/radial3" loCatId="cycle" qsTypeId="urn:microsoft.com/office/officeart/2005/8/quickstyle/3d3" qsCatId="3D" csTypeId="urn:microsoft.com/office/officeart/2005/8/colors/accent2_5" csCatId="accent2" phldr="1"/>
      <dgm:spPr/>
      <dgm:t>
        <a:bodyPr/>
        <a:lstStyle/>
        <a:p>
          <a:endParaRPr lang="en-US"/>
        </a:p>
      </dgm:t>
    </dgm:pt>
    <dgm:pt modelId="{D4B49B97-4FF8-45A1-805B-EFDE2209C6F7}">
      <dgm:prSet phldrT="[Text]"/>
      <dgm:spPr/>
      <dgm:t>
        <a:bodyPr/>
        <a:lstStyle/>
        <a:p>
          <a:r>
            <a:rPr lang="en-US" dirty="0"/>
            <a:t>Status Flags</a:t>
          </a:r>
        </a:p>
      </dgm:t>
    </dgm:pt>
    <dgm:pt modelId="{FBE6998D-CE45-4520-A518-25DEC2BE14F6}" type="parTrans" cxnId="{73A5A67C-E135-4B69-BC60-E84B5B8768A6}">
      <dgm:prSet/>
      <dgm:spPr/>
      <dgm:t>
        <a:bodyPr/>
        <a:lstStyle/>
        <a:p>
          <a:endParaRPr lang="en-US"/>
        </a:p>
      </dgm:t>
    </dgm:pt>
    <dgm:pt modelId="{FE6D157A-D8E1-4CCC-8172-E9B50EEFE525}" type="sibTrans" cxnId="{73A5A67C-E135-4B69-BC60-E84B5B8768A6}">
      <dgm:prSet/>
      <dgm:spPr/>
      <dgm:t>
        <a:bodyPr/>
        <a:lstStyle/>
        <a:p>
          <a:endParaRPr lang="en-US"/>
        </a:p>
      </dgm:t>
    </dgm:pt>
    <dgm:pt modelId="{9AB5762A-9002-4CAE-950D-CFF6AC6F0350}">
      <dgm:prSet phldrT="[Text]"/>
      <dgm:spPr/>
      <dgm:t>
        <a:bodyPr/>
        <a:lstStyle/>
        <a:p>
          <a:r>
            <a:rPr lang="en-US" dirty="0"/>
            <a:t>Zero</a:t>
          </a:r>
        </a:p>
      </dgm:t>
    </dgm:pt>
    <dgm:pt modelId="{D9E92154-5357-48BF-9F3E-063C0BD9FBC0}" type="parTrans" cxnId="{0E226F7A-1CD9-4134-B910-4F69ED4E8FF1}">
      <dgm:prSet/>
      <dgm:spPr/>
      <dgm:t>
        <a:bodyPr/>
        <a:lstStyle/>
        <a:p>
          <a:endParaRPr lang="en-US"/>
        </a:p>
      </dgm:t>
    </dgm:pt>
    <dgm:pt modelId="{F89AD1D3-1950-43C7-811A-45285B0C2B7D}" type="sibTrans" cxnId="{0E226F7A-1CD9-4134-B910-4F69ED4E8FF1}">
      <dgm:prSet/>
      <dgm:spPr/>
      <dgm:t>
        <a:bodyPr/>
        <a:lstStyle/>
        <a:p>
          <a:endParaRPr lang="en-US"/>
        </a:p>
      </dgm:t>
    </dgm:pt>
    <dgm:pt modelId="{6752C129-73EA-4770-93DD-26070D89E7CF}">
      <dgm:prSet phldrT="[Text]"/>
      <dgm:spPr/>
      <dgm:t>
        <a:bodyPr/>
        <a:lstStyle/>
        <a:p>
          <a:r>
            <a:rPr lang="en-US" dirty="0"/>
            <a:t>Sign</a:t>
          </a:r>
        </a:p>
      </dgm:t>
    </dgm:pt>
    <dgm:pt modelId="{389638BC-6BB8-4DAF-BB84-7B3043342F01}" type="parTrans" cxnId="{878B9E7E-E62E-4D5E-A578-2E6E22E28D88}">
      <dgm:prSet/>
      <dgm:spPr/>
      <dgm:t>
        <a:bodyPr/>
        <a:lstStyle/>
        <a:p>
          <a:endParaRPr lang="en-US"/>
        </a:p>
      </dgm:t>
    </dgm:pt>
    <dgm:pt modelId="{2D6CBB87-A5D3-41EE-9939-F1FA0D7E615A}" type="sibTrans" cxnId="{878B9E7E-E62E-4D5E-A578-2E6E22E28D88}">
      <dgm:prSet/>
      <dgm:spPr/>
      <dgm:t>
        <a:bodyPr/>
        <a:lstStyle/>
        <a:p>
          <a:endParaRPr lang="en-US"/>
        </a:p>
      </dgm:t>
    </dgm:pt>
    <dgm:pt modelId="{C75E48C1-11E0-423F-9F6E-BB439E852C69}">
      <dgm:prSet phldrT="[Text]"/>
      <dgm:spPr/>
      <dgm:t>
        <a:bodyPr/>
        <a:lstStyle/>
        <a:p>
          <a:r>
            <a:rPr lang="en-US" dirty="0"/>
            <a:t>Carry</a:t>
          </a:r>
        </a:p>
      </dgm:t>
    </dgm:pt>
    <dgm:pt modelId="{A6CDF5AA-498A-42F7-9C70-E742F204DD99}" type="parTrans" cxnId="{C7659792-177A-4E92-BDD1-85F04A11150C}">
      <dgm:prSet/>
      <dgm:spPr/>
      <dgm:t>
        <a:bodyPr/>
        <a:lstStyle/>
        <a:p>
          <a:endParaRPr lang="en-US"/>
        </a:p>
      </dgm:t>
    </dgm:pt>
    <dgm:pt modelId="{744378EF-3A5E-45DB-A9C8-DE655661D44E}" type="sibTrans" cxnId="{C7659792-177A-4E92-BDD1-85F04A11150C}">
      <dgm:prSet/>
      <dgm:spPr/>
      <dgm:t>
        <a:bodyPr/>
        <a:lstStyle/>
        <a:p>
          <a:endParaRPr lang="en-US"/>
        </a:p>
      </dgm:t>
    </dgm:pt>
    <dgm:pt modelId="{DB1502C6-F818-4138-9EA3-D0AFD0080DFD}">
      <dgm:prSet phldrT="[Text]"/>
      <dgm:spPr/>
      <dgm:t>
        <a:bodyPr/>
        <a:lstStyle/>
        <a:p>
          <a:r>
            <a:rPr lang="en-US" dirty="0"/>
            <a:t>Auxiliary Carry</a:t>
          </a:r>
        </a:p>
      </dgm:t>
    </dgm:pt>
    <dgm:pt modelId="{3381AAD5-E6F3-4F54-B478-14C78E4FC433}" type="parTrans" cxnId="{99F1C487-178E-4F3D-A25F-9AD44E0948F9}">
      <dgm:prSet/>
      <dgm:spPr/>
      <dgm:t>
        <a:bodyPr/>
        <a:lstStyle/>
        <a:p>
          <a:endParaRPr lang="en-US"/>
        </a:p>
      </dgm:t>
    </dgm:pt>
    <dgm:pt modelId="{954C239C-1553-42F2-805B-EA4472534554}" type="sibTrans" cxnId="{99F1C487-178E-4F3D-A25F-9AD44E0948F9}">
      <dgm:prSet/>
      <dgm:spPr/>
      <dgm:t>
        <a:bodyPr/>
        <a:lstStyle/>
        <a:p>
          <a:endParaRPr lang="en-US"/>
        </a:p>
      </dgm:t>
    </dgm:pt>
    <dgm:pt modelId="{5D679ECC-A50C-4C23-9C12-1997B8982F48}">
      <dgm:prSet phldrT="[Text]"/>
      <dgm:spPr/>
      <dgm:t>
        <a:bodyPr/>
        <a:lstStyle/>
        <a:p>
          <a:r>
            <a:rPr lang="en-US" dirty="0"/>
            <a:t>Overflow</a:t>
          </a:r>
        </a:p>
      </dgm:t>
    </dgm:pt>
    <dgm:pt modelId="{A91B7825-83F8-44FB-9807-FB1F326A7743}" type="parTrans" cxnId="{7F5C45E8-E617-43DA-8E1A-AEE6091B056E}">
      <dgm:prSet/>
      <dgm:spPr/>
      <dgm:t>
        <a:bodyPr/>
        <a:lstStyle/>
        <a:p>
          <a:endParaRPr lang="en-US"/>
        </a:p>
      </dgm:t>
    </dgm:pt>
    <dgm:pt modelId="{D3FAFD3A-3776-41F6-992E-10F723FCB7BF}" type="sibTrans" cxnId="{7F5C45E8-E617-43DA-8E1A-AEE6091B056E}">
      <dgm:prSet/>
      <dgm:spPr/>
      <dgm:t>
        <a:bodyPr/>
        <a:lstStyle/>
        <a:p>
          <a:endParaRPr lang="en-US"/>
        </a:p>
      </dgm:t>
    </dgm:pt>
    <dgm:pt modelId="{C57D5F95-5114-48ED-885F-133815B2C4F7}">
      <dgm:prSet phldrT="[Text]"/>
      <dgm:spPr/>
      <dgm:t>
        <a:bodyPr/>
        <a:lstStyle/>
        <a:p>
          <a:r>
            <a:rPr lang="en-US" dirty="0"/>
            <a:t>Parity </a:t>
          </a:r>
        </a:p>
      </dgm:t>
    </dgm:pt>
    <dgm:pt modelId="{47D914CD-763D-42D7-B670-53607290D46C}" type="parTrans" cxnId="{293F68C4-D668-4C32-A446-284DCDD0DCE2}">
      <dgm:prSet/>
      <dgm:spPr/>
      <dgm:t>
        <a:bodyPr/>
        <a:lstStyle/>
        <a:p>
          <a:endParaRPr lang="en-US"/>
        </a:p>
      </dgm:t>
    </dgm:pt>
    <dgm:pt modelId="{7A240C75-B329-4A82-8EF9-7F46ADEC1805}" type="sibTrans" cxnId="{293F68C4-D668-4C32-A446-284DCDD0DCE2}">
      <dgm:prSet/>
      <dgm:spPr/>
      <dgm:t>
        <a:bodyPr/>
        <a:lstStyle/>
        <a:p>
          <a:endParaRPr lang="en-US"/>
        </a:p>
      </dgm:t>
    </dgm:pt>
    <dgm:pt modelId="{F5CE7AA6-2E9C-4339-BC34-CBFE07B5D48B}">
      <dgm:prSet phldrT="[Text]"/>
      <dgm:spPr/>
      <dgm:t>
        <a:bodyPr/>
        <a:lstStyle/>
        <a:p>
          <a:endParaRPr lang="en-US" dirty="0"/>
        </a:p>
      </dgm:t>
    </dgm:pt>
    <dgm:pt modelId="{10ABAF4F-2398-4038-A3B6-F6E14BFBDD61}" type="parTrans" cxnId="{3B6622D7-E699-428C-A07A-C246F92432F8}">
      <dgm:prSet/>
      <dgm:spPr/>
      <dgm:t>
        <a:bodyPr/>
        <a:lstStyle/>
        <a:p>
          <a:endParaRPr lang="en-US"/>
        </a:p>
      </dgm:t>
    </dgm:pt>
    <dgm:pt modelId="{A9B000AB-61AF-4EE6-AB40-A5C8AE1AC0EF}" type="sibTrans" cxnId="{3B6622D7-E699-428C-A07A-C246F92432F8}">
      <dgm:prSet/>
      <dgm:spPr/>
      <dgm:t>
        <a:bodyPr/>
        <a:lstStyle/>
        <a:p>
          <a:endParaRPr lang="en-US"/>
        </a:p>
      </dgm:t>
    </dgm:pt>
    <dgm:pt modelId="{773186B7-CB6D-408F-89B9-B2C8AD1F66EF}" type="pres">
      <dgm:prSet presAssocID="{B59AF9E2-8572-4B04-8ECE-14E6161F1A6B}" presName="composite" presStyleCnt="0">
        <dgm:presLayoutVars>
          <dgm:chMax val="1"/>
          <dgm:dir/>
          <dgm:resizeHandles val="exact"/>
        </dgm:presLayoutVars>
      </dgm:prSet>
      <dgm:spPr/>
      <dgm:t>
        <a:bodyPr/>
        <a:lstStyle/>
        <a:p>
          <a:pPr rtl="1"/>
          <a:endParaRPr lang="ar-EG"/>
        </a:p>
      </dgm:t>
    </dgm:pt>
    <dgm:pt modelId="{E711875A-BC7C-47E0-8DC8-1670321159B4}" type="pres">
      <dgm:prSet presAssocID="{B59AF9E2-8572-4B04-8ECE-14E6161F1A6B}" presName="radial" presStyleCnt="0">
        <dgm:presLayoutVars>
          <dgm:animLvl val="ctr"/>
        </dgm:presLayoutVars>
      </dgm:prSet>
      <dgm:spPr/>
    </dgm:pt>
    <dgm:pt modelId="{BBED25E5-D78F-4445-B803-35765C071C37}" type="pres">
      <dgm:prSet presAssocID="{D4B49B97-4FF8-45A1-805B-EFDE2209C6F7}" presName="centerShape" presStyleLbl="vennNode1" presStyleIdx="0" presStyleCnt="7"/>
      <dgm:spPr/>
      <dgm:t>
        <a:bodyPr/>
        <a:lstStyle/>
        <a:p>
          <a:pPr rtl="1"/>
          <a:endParaRPr lang="ar-EG"/>
        </a:p>
      </dgm:t>
    </dgm:pt>
    <dgm:pt modelId="{A6C483F0-FA04-4977-9E09-D88E59FE355C}" type="pres">
      <dgm:prSet presAssocID="{9AB5762A-9002-4CAE-950D-CFF6AC6F0350}" presName="node" presStyleLbl="vennNode1" presStyleIdx="1" presStyleCnt="7">
        <dgm:presLayoutVars>
          <dgm:bulletEnabled val="1"/>
        </dgm:presLayoutVars>
      </dgm:prSet>
      <dgm:spPr/>
      <dgm:t>
        <a:bodyPr/>
        <a:lstStyle/>
        <a:p>
          <a:pPr rtl="1"/>
          <a:endParaRPr lang="ar-EG"/>
        </a:p>
      </dgm:t>
    </dgm:pt>
    <dgm:pt modelId="{0A6C97F9-D261-4EA9-805E-014F432FF606}" type="pres">
      <dgm:prSet presAssocID="{6752C129-73EA-4770-93DD-26070D89E7CF}" presName="node" presStyleLbl="vennNode1" presStyleIdx="2" presStyleCnt="7">
        <dgm:presLayoutVars>
          <dgm:bulletEnabled val="1"/>
        </dgm:presLayoutVars>
      </dgm:prSet>
      <dgm:spPr/>
      <dgm:t>
        <a:bodyPr/>
        <a:lstStyle/>
        <a:p>
          <a:pPr rtl="1"/>
          <a:endParaRPr lang="ar-EG"/>
        </a:p>
      </dgm:t>
    </dgm:pt>
    <dgm:pt modelId="{782C66BC-B266-46A3-97B9-EF223D2D0D01}" type="pres">
      <dgm:prSet presAssocID="{C75E48C1-11E0-423F-9F6E-BB439E852C69}" presName="node" presStyleLbl="vennNode1" presStyleIdx="3" presStyleCnt="7">
        <dgm:presLayoutVars>
          <dgm:bulletEnabled val="1"/>
        </dgm:presLayoutVars>
      </dgm:prSet>
      <dgm:spPr/>
      <dgm:t>
        <a:bodyPr/>
        <a:lstStyle/>
        <a:p>
          <a:pPr rtl="1"/>
          <a:endParaRPr lang="ar-EG"/>
        </a:p>
      </dgm:t>
    </dgm:pt>
    <dgm:pt modelId="{F446941F-FF93-4EE7-A941-C812661AE4C5}" type="pres">
      <dgm:prSet presAssocID="{DB1502C6-F818-4138-9EA3-D0AFD0080DFD}" presName="node" presStyleLbl="vennNode1" presStyleIdx="4" presStyleCnt="7">
        <dgm:presLayoutVars>
          <dgm:bulletEnabled val="1"/>
        </dgm:presLayoutVars>
      </dgm:prSet>
      <dgm:spPr/>
      <dgm:t>
        <a:bodyPr/>
        <a:lstStyle/>
        <a:p>
          <a:pPr rtl="1"/>
          <a:endParaRPr lang="ar-EG"/>
        </a:p>
      </dgm:t>
    </dgm:pt>
    <dgm:pt modelId="{191D75AB-3007-4D8B-9FC9-09101D9695F0}" type="pres">
      <dgm:prSet presAssocID="{5D679ECC-A50C-4C23-9C12-1997B8982F48}" presName="node" presStyleLbl="vennNode1" presStyleIdx="5" presStyleCnt="7">
        <dgm:presLayoutVars>
          <dgm:bulletEnabled val="1"/>
        </dgm:presLayoutVars>
      </dgm:prSet>
      <dgm:spPr/>
      <dgm:t>
        <a:bodyPr/>
        <a:lstStyle/>
        <a:p>
          <a:pPr rtl="1"/>
          <a:endParaRPr lang="ar-EG"/>
        </a:p>
      </dgm:t>
    </dgm:pt>
    <dgm:pt modelId="{4611F257-4A01-47CA-86F5-A08C20AEEB32}" type="pres">
      <dgm:prSet presAssocID="{C57D5F95-5114-48ED-885F-133815B2C4F7}" presName="node" presStyleLbl="vennNode1" presStyleIdx="6" presStyleCnt="7">
        <dgm:presLayoutVars>
          <dgm:bulletEnabled val="1"/>
        </dgm:presLayoutVars>
      </dgm:prSet>
      <dgm:spPr/>
      <dgm:t>
        <a:bodyPr/>
        <a:lstStyle/>
        <a:p>
          <a:pPr rtl="1"/>
          <a:endParaRPr lang="ar-EG"/>
        </a:p>
      </dgm:t>
    </dgm:pt>
  </dgm:ptLst>
  <dgm:cxnLst>
    <dgm:cxn modelId="{FCD8E1E5-E217-402E-85C6-03A124EB4824}" type="presOf" srcId="{C75E48C1-11E0-423F-9F6E-BB439E852C69}" destId="{782C66BC-B266-46A3-97B9-EF223D2D0D01}" srcOrd="0" destOrd="0" presId="urn:microsoft.com/office/officeart/2005/8/layout/radial3"/>
    <dgm:cxn modelId="{4E224398-76FC-413A-8BDB-FE9B5E5E9E40}" type="presOf" srcId="{C57D5F95-5114-48ED-885F-133815B2C4F7}" destId="{4611F257-4A01-47CA-86F5-A08C20AEEB32}" srcOrd="0" destOrd="0" presId="urn:microsoft.com/office/officeart/2005/8/layout/radial3"/>
    <dgm:cxn modelId="{7F5C45E8-E617-43DA-8E1A-AEE6091B056E}" srcId="{D4B49B97-4FF8-45A1-805B-EFDE2209C6F7}" destId="{5D679ECC-A50C-4C23-9C12-1997B8982F48}" srcOrd="4" destOrd="0" parTransId="{A91B7825-83F8-44FB-9807-FB1F326A7743}" sibTransId="{D3FAFD3A-3776-41F6-992E-10F723FCB7BF}"/>
    <dgm:cxn modelId="{73A5A67C-E135-4B69-BC60-E84B5B8768A6}" srcId="{B59AF9E2-8572-4B04-8ECE-14E6161F1A6B}" destId="{D4B49B97-4FF8-45A1-805B-EFDE2209C6F7}" srcOrd="0" destOrd="0" parTransId="{FBE6998D-CE45-4520-A518-25DEC2BE14F6}" sibTransId="{FE6D157A-D8E1-4CCC-8172-E9B50EEFE525}"/>
    <dgm:cxn modelId="{3AEA70E9-4097-4207-A886-3D02DE7360CE}" type="presOf" srcId="{B59AF9E2-8572-4B04-8ECE-14E6161F1A6B}" destId="{773186B7-CB6D-408F-89B9-B2C8AD1F66EF}" srcOrd="0" destOrd="0" presId="urn:microsoft.com/office/officeart/2005/8/layout/radial3"/>
    <dgm:cxn modelId="{0E226F7A-1CD9-4134-B910-4F69ED4E8FF1}" srcId="{D4B49B97-4FF8-45A1-805B-EFDE2209C6F7}" destId="{9AB5762A-9002-4CAE-950D-CFF6AC6F0350}" srcOrd="0" destOrd="0" parTransId="{D9E92154-5357-48BF-9F3E-063C0BD9FBC0}" sibTransId="{F89AD1D3-1950-43C7-811A-45285B0C2B7D}"/>
    <dgm:cxn modelId="{ABCBB013-2A86-4018-9F71-85C6A4447130}" type="presOf" srcId="{DB1502C6-F818-4138-9EA3-D0AFD0080DFD}" destId="{F446941F-FF93-4EE7-A941-C812661AE4C5}" srcOrd="0" destOrd="0" presId="urn:microsoft.com/office/officeart/2005/8/layout/radial3"/>
    <dgm:cxn modelId="{878B9E7E-E62E-4D5E-A578-2E6E22E28D88}" srcId="{D4B49B97-4FF8-45A1-805B-EFDE2209C6F7}" destId="{6752C129-73EA-4770-93DD-26070D89E7CF}" srcOrd="1" destOrd="0" parTransId="{389638BC-6BB8-4DAF-BB84-7B3043342F01}" sibTransId="{2D6CBB87-A5D3-41EE-9939-F1FA0D7E615A}"/>
    <dgm:cxn modelId="{DAAF342F-5068-418D-B33D-02FC2F7CF2A6}" type="presOf" srcId="{5D679ECC-A50C-4C23-9C12-1997B8982F48}" destId="{191D75AB-3007-4D8B-9FC9-09101D9695F0}" srcOrd="0" destOrd="0" presId="urn:microsoft.com/office/officeart/2005/8/layout/radial3"/>
    <dgm:cxn modelId="{96806E45-9F79-472D-86B5-2AF1788FEE3A}" type="presOf" srcId="{9AB5762A-9002-4CAE-950D-CFF6AC6F0350}" destId="{A6C483F0-FA04-4977-9E09-D88E59FE355C}" srcOrd="0" destOrd="0" presId="urn:microsoft.com/office/officeart/2005/8/layout/radial3"/>
    <dgm:cxn modelId="{7E79AAC7-1052-4616-B46E-A7CA45F16E82}" type="presOf" srcId="{6752C129-73EA-4770-93DD-26070D89E7CF}" destId="{0A6C97F9-D261-4EA9-805E-014F432FF606}" srcOrd="0" destOrd="0" presId="urn:microsoft.com/office/officeart/2005/8/layout/radial3"/>
    <dgm:cxn modelId="{C7659792-177A-4E92-BDD1-85F04A11150C}" srcId="{D4B49B97-4FF8-45A1-805B-EFDE2209C6F7}" destId="{C75E48C1-11E0-423F-9F6E-BB439E852C69}" srcOrd="2" destOrd="0" parTransId="{A6CDF5AA-498A-42F7-9C70-E742F204DD99}" sibTransId="{744378EF-3A5E-45DB-A9C8-DE655661D44E}"/>
    <dgm:cxn modelId="{8106B8F8-FA04-4553-80FE-4B36931FA1A8}" type="presOf" srcId="{D4B49B97-4FF8-45A1-805B-EFDE2209C6F7}" destId="{BBED25E5-D78F-4445-B803-35765C071C37}" srcOrd="0" destOrd="0" presId="urn:microsoft.com/office/officeart/2005/8/layout/radial3"/>
    <dgm:cxn modelId="{3B6622D7-E699-428C-A07A-C246F92432F8}" srcId="{B59AF9E2-8572-4B04-8ECE-14E6161F1A6B}" destId="{F5CE7AA6-2E9C-4339-BC34-CBFE07B5D48B}" srcOrd="1" destOrd="0" parTransId="{10ABAF4F-2398-4038-A3B6-F6E14BFBDD61}" sibTransId="{A9B000AB-61AF-4EE6-AB40-A5C8AE1AC0EF}"/>
    <dgm:cxn modelId="{293F68C4-D668-4C32-A446-284DCDD0DCE2}" srcId="{D4B49B97-4FF8-45A1-805B-EFDE2209C6F7}" destId="{C57D5F95-5114-48ED-885F-133815B2C4F7}" srcOrd="5" destOrd="0" parTransId="{47D914CD-763D-42D7-B670-53607290D46C}" sibTransId="{7A240C75-B329-4A82-8EF9-7F46ADEC1805}"/>
    <dgm:cxn modelId="{99F1C487-178E-4F3D-A25F-9AD44E0948F9}" srcId="{D4B49B97-4FF8-45A1-805B-EFDE2209C6F7}" destId="{DB1502C6-F818-4138-9EA3-D0AFD0080DFD}" srcOrd="3" destOrd="0" parTransId="{3381AAD5-E6F3-4F54-B478-14C78E4FC433}" sibTransId="{954C239C-1553-42F2-805B-EA4472534554}"/>
    <dgm:cxn modelId="{4DE81CF0-A7C0-4A7E-8743-4186B56CFCC2}" type="presParOf" srcId="{773186B7-CB6D-408F-89B9-B2C8AD1F66EF}" destId="{E711875A-BC7C-47E0-8DC8-1670321159B4}" srcOrd="0" destOrd="0" presId="urn:microsoft.com/office/officeart/2005/8/layout/radial3"/>
    <dgm:cxn modelId="{639F9182-54B6-4F84-832F-9A992286877F}" type="presParOf" srcId="{E711875A-BC7C-47E0-8DC8-1670321159B4}" destId="{BBED25E5-D78F-4445-B803-35765C071C37}" srcOrd="0" destOrd="0" presId="urn:microsoft.com/office/officeart/2005/8/layout/radial3"/>
    <dgm:cxn modelId="{477046DE-FCCD-4695-B145-B823878AF3B6}" type="presParOf" srcId="{E711875A-BC7C-47E0-8DC8-1670321159B4}" destId="{A6C483F0-FA04-4977-9E09-D88E59FE355C}" srcOrd="1" destOrd="0" presId="urn:microsoft.com/office/officeart/2005/8/layout/radial3"/>
    <dgm:cxn modelId="{49A2F3B7-7FE7-4B51-94D4-18EBF806139B}" type="presParOf" srcId="{E711875A-BC7C-47E0-8DC8-1670321159B4}" destId="{0A6C97F9-D261-4EA9-805E-014F432FF606}" srcOrd="2" destOrd="0" presId="urn:microsoft.com/office/officeart/2005/8/layout/radial3"/>
    <dgm:cxn modelId="{9DA4CBF5-B16F-499C-8543-8BCEB2E3BD8D}" type="presParOf" srcId="{E711875A-BC7C-47E0-8DC8-1670321159B4}" destId="{782C66BC-B266-46A3-97B9-EF223D2D0D01}" srcOrd="3" destOrd="0" presId="urn:microsoft.com/office/officeart/2005/8/layout/radial3"/>
    <dgm:cxn modelId="{2978359F-6BF9-4B05-BC3B-4C74F186DE2B}" type="presParOf" srcId="{E711875A-BC7C-47E0-8DC8-1670321159B4}" destId="{F446941F-FF93-4EE7-A941-C812661AE4C5}" srcOrd="4" destOrd="0" presId="urn:microsoft.com/office/officeart/2005/8/layout/radial3"/>
    <dgm:cxn modelId="{3F20AC34-1E97-436E-B592-CBE9370EBBC2}" type="presParOf" srcId="{E711875A-BC7C-47E0-8DC8-1670321159B4}" destId="{191D75AB-3007-4D8B-9FC9-09101D9695F0}" srcOrd="5" destOrd="0" presId="urn:microsoft.com/office/officeart/2005/8/layout/radial3"/>
    <dgm:cxn modelId="{EFAEFD9A-18FE-457B-B9EC-C4AB6BD4DFDC}" type="presParOf" srcId="{E711875A-BC7C-47E0-8DC8-1670321159B4}" destId="{4611F257-4A01-47CA-86F5-A08C20AEEB32}"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B44F5-8C23-4552-BF01-03BE3D4682F8}">
      <dsp:nvSpPr>
        <dsp:cNvPr id="0" name=""/>
        <dsp:cNvSpPr/>
      </dsp:nvSpPr>
      <dsp:spPr>
        <a:xfrm>
          <a:off x="2599655" y="1701702"/>
          <a:ext cx="3944689" cy="3944689"/>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US" sz="4200" kern="1200" dirty="0"/>
            <a:t>Addressing Modes Types</a:t>
          </a:r>
        </a:p>
      </dsp:txBody>
      <dsp:txXfrm>
        <a:off x="3177341" y="2279388"/>
        <a:ext cx="2789317" cy="2789317"/>
      </dsp:txXfrm>
    </dsp:sp>
    <dsp:sp modelId="{101F35B5-C32C-4013-8FB2-3817124CBEAC}">
      <dsp:nvSpPr>
        <dsp:cNvPr id="0" name=""/>
        <dsp:cNvSpPr/>
      </dsp:nvSpPr>
      <dsp:spPr>
        <a:xfrm>
          <a:off x="3585827" y="121703"/>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Register Addressing </a:t>
          </a:r>
        </a:p>
      </dsp:txBody>
      <dsp:txXfrm>
        <a:off x="3874670" y="410546"/>
        <a:ext cx="1394658" cy="1394658"/>
      </dsp:txXfrm>
    </dsp:sp>
    <dsp:sp modelId="{14AE544B-7724-44B5-908A-0EC794AFD5BA}">
      <dsp:nvSpPr>
        <dsp:cNvPr id="0" name=""/>
        <dsp:cNvSpPr/>
      </dsp:nvSpPr>
      <dsp:spPr>
        <a:xfrm>
          <a:off x="6026402" y="1894884"/>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Immediate Addressing</a:t>
          </a:r>
        </a:p>
      </dsp:txBody>
      <dsp:txXfrm>
        <a:off x="6315245" y="2183727"/>
        <a:ext cx="1394658" cy="1394658"/>
      </dsp:txXfrm>
    </dsp:sp>
    <dsp:sp modelId="{3371C692-0403-409A-B912-1D58B8D6C6D3}">
      <dsp:nvSpPr>
        <dsp:cNvPr id="0" name=""/>
        <dsp:cNvSpPr/>
      </dsp:nvSpPr>
      <dsp:spPr>
        <a:xfrm>
          <a:off x="5094185" y="4763952"/>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Direct Memory Addressing </a:t>
          </a:r>
        </a:p>
      </dsp:txBody>
      <dsp:txXfrm>
        <a:off x="5383028" y="5052795"/>
        <a:ext cx="1394658" cy="1394658"/>
      </dsp:txXfrm>
    </dsp:sp>
    <dsp:sp modelId="{7AC97D20-7862-4E51-82FB-C020F48FCED5}">
      <dsp:nvSpPr>
        <dsp:cNvPr id="0" name=""/>
        <dsp:cNvSpPr/>
      </dsp:nvSpPr>
      <dsp:spPr>
        <a:xfrm>
          <a:off x="2077469" y="4763952"/>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In-Direct Memory Addressing</a:t>
          </a:r>
        </a:p>
      </dsp:txBody>
      <dsp:txXfrm>
        <a:off x="2366312" y="5052795"/>
        <a:ext cx="1394658" cy="1394658"/>
      </dsp:txXfrm>
    </dsp:sp>
    <dsp:sp modelId="{9C668711-8773-46BE-8A7C-21C49B18A6A3}">
      <dsp:nvSpPr>
        <dsp:cNvPr id="0" name=""/>
        <dsp:cNvSpPr/>
      </dsp:nvSpPr>
      <dsp:spPr>
        <a:xfrm>
          <a:off x="1145252" y="1894884"/>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Direct Offset Addressing</a:t>
          </a:r>
        </a:p>
      </dsp:txBody>
      <dsp:txXfrm>
        <a:off x="1434095" y="2183727"/>
        <a:ext cx="1394658" cy="1394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B44F5-8C23-4552-BF01-03BE3D4682F8}">
      <dsp:nvSpPr>
        <dsp:cNvPr id="0" name=""/>
        <dsp:cNvSpPr/>
      </dsp:nvSpPr>
      <dsp:spPr>
        <a:xfrm>
          <a:off x="2599655" y="1701702"/>
          <a:ext cx="3944689" cy="3944689"/>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sz="4700" kern="1200" dirty="0"/>
            <a:t>Operators</a:t>
          </a:r>
        </a:p>
      </dsp:txBody>
      <dsp:txXfrm>
        <a:off x="3177341" y="2279388"/>
        <a:ext cx="2789317" cy="2789317"/>
      </dsp:txXfrm>
    </dsp:sp>
    <dsp:sp modelId="{101F35B5-C32C-4013-8FB2-3817124CBEAC}">
      <dsp:nvSpPr>
        <dsp:cNvPr id="0" name=""/>
        <dsp:cNvSpPr/>
      </dsp:nvSpPr>
      <dsp:spPr>
        <a:xfrm>
          <a:off x="3585827" y="121703"/>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a:t>PTR</a:t>
          </a:r>
        </a:p>
      </dsp:txBody>
      <dsp:txXfrm>
        <a:off x="3874670" y="410546"/>
        <a:ext cx="1394658" cy="1394658"/>
      </dsp:txXfrm>
    </dsp:sp>
    <dsp:sp modelId="{14AE544B-7724-44B5-908A-0EC794AFD5BA}">
      <dsp:nvSpPr>
        <dsp:cNvPr id="0" name=""/>
        <dsp:cNvSpPr/>
      </dsp:nvSpPr>
      <dsp:spPr>
        <a:xfrm>
          <a:off x="6026402" y="1894884"/>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a:t>OFFSET</a:t>
          </a:r>
        </a:p>
      </dsp:txBody>
      <dsp:txXfrm>
        <a:off x="6315245" y="2183727"/>
        <a:ext cx="1394658" cy="1394658"/>
      </dsp:txXfrm>
    </dsp:sp>
    <dsp:sp modelId="{7AC97D20-7862-4E51-82FB-C020F48FCED5}">
      <dsp:nvSpPr>
        <dsp:cNvPr id="0" name=""/>
        <dsp:cNvSpPr/>
      </dsp:nvSpPr>
      <dsp:spPr>
        <a:xfrm>
          <a:off x="5094185" y="4763952"/>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a:t>LENGTHOF</a:t>
          </a:r>
        </a:p>
      </dsp:txBody>
      <dsp:txXfrm>
        <a:off x="5383028" y="5052795"/>
        <a:ext cx="1394658" cy="1394658"/>
      </dsp:txXfrm>
    </dsp:sp>
    <dsp:sp modelId="{9C668711-8773-46BE-8A7C-21C49B18A6A3}">
      <dsp:nvSpPr>
        <dsp:cNvPr id="0" name=""/>
        <dsp:cNvSpPr/>
      </dsp:nvSpPr>
      <dsp:spPr>
        <a:xfrm>
          <a:off x="2077469" y="4763952"/>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a:t>TYPE</a:t>
          </a:r>
        </a:p>
      </dsp:txBody>
      <dsp:txXfrm>
        <a:off x="2366312" y="5052795"/>
        <a:ext cx="1394658" cy="1394658"/>
      </dsp:txXfrm>
    </dsp:sp>
    <dsp:sp modelId="{B82F8A75-0298-465E-9873-8606B17F6E8F}">
      <dsp:nvSpPr>
        <dsp:cNvPr id="0" name=""/>
        <dsp:cNvSpPr/>
      </dsp:nvSpPr>
      <dsp:spPr>
        <a:xfrm>
          <a:off x="1145252" y="1894884"/>
          <a:ext cx="1972344" cy="1972344"/>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a:t>SIZEOF</a:t>
          </a:r>
        </a:p>
      </dsp:txBody>
      <dsp:txXfrm>
        <a:off x="1434095" y="2183727"/>
        <a:ext cx="1394658" cy="1394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D25E5-D78F-4445-B803-35765C071C37}">
      <dsp:nvSpPr>
        <dsp:cNvPr id="0" name=""/>
        <dsp:cNvSpPr/>
      </dsp:nvSpPr>
      <dsp:spPr>
        <a:xfrm>
          <a:off x="2462212" y="1357312"/>
          <a:ext cx="3381374" cy="3381374"/>
        </a:xfrm>
        <a:prstGeom prst="ellipse">
          <a:avLst/>
        </a:prstGeom>
        <a:solidFill>
          <a:schemeClr val="accent2">
            <a:shade val="80000"/>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sz="6200" kern="1200" dirty="0"/>
            <a:t>Status Flags</a:t>
          </a:r>
        </a:p>
      </dsp:txBody>
      <dsp:txXfrm>
        <a:off x="2957403" y="1852503"/>
        <a:ext cx="2390992" cy="2390992"/>
      </dsp:txXfrm>
    </dsp:sp>
    <dsp:sp modelId="{A6C483F0-FA04-4977-9E09-D88E59FE355C}">
      <dsp:nvSpPr>
        <dsp:cNvPr id="0" name=""/>
        <dsp:cNvSpPr/>
      </dsp:nvSpPr>
      <dsp:spPr>
        <a:xfrm>
          <a:off x="3307556" y="603"/>
          <a:ext cx="1690687" cy="1690687"/>
        </a:xfrm>
        <a:prstGeom prst="ellipse">
          <a:avLst/>
        </a:prstGeom>
        <a:solidFill>
          <a:schemeClr val="accent2">
            <a:shade val="80000"/>
            <a:alpha val="50000"/>
            <a:hueOff val="-22"/>
            <a:satOff val="-187"/>
            <a:lumOff val="726"/>
            <a:alphaOff val="-5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Zero</a:t>
          </a:r>
        </a:p>
      </dsp:txBody>
      <dsp:txXfrm>
        <a:off x="3555151" y="248198"/>
        <a:ext cx="1195497" cy="1195497"/>
      </dsp:txXfrm>
    </dsp:sp>
    <dsp:sp modelId="{0A6C97F9-D261-4EA9-805E-014F432FF606}">
      <dsp:nvSpPr>
        <dsp:cNvPr id="0" name=""/>
        <dsp:cNvSpPr/>
      </dsp:nvSpPr>
      <dsp:spPr>
        <a:xfrm>
          <a:off x="5214589" y="1101629"/>
          <a:ext cx="1690687" cy="1690687"/>
        </a:xfrm>
        <a:prstGeom prst="ellipse">
          <a:avLst/>
        </a:prstGeom>
        <a:solidFill>
          <a:schemeClr val="accent2">
            <a:shade val="80000"/>
            <a:alpha val="50000"/>
            <a:hueOff val="-44"/>
            <a:satOff val="-375"/>
            <a:lumOff val="1452"/>
            <a:alphaOff val="-1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Sign</a:t>
          </a:r>
        </a:p>
      </dsp:txBody>
      <dsp:txXfrm>
        <a:off x="5462184" y="1349224"/>
        <a:ext cx="1195497" cy="1195497"/>
      </dsp:txXfrm>
    </dsp:sp>
    <dsp:sp modelId="{782C66BC-B266-46A3-97B9-EF223D2D0D01}">
      <dsp:nvSpPr>
        <dsp:cNvPr id="0" name=""/>
        <dsp:cNvSpPr/>
      </dsp:nvSpPr>
      <dsp:spPr>
        <a:xfrm>
          <a:off x="5214589" y="3303682"/>
          <a:ext cx="1690687" cy="1690687"/>
        </a:xfrm>
        <a:prstGeom prst="ellipse">
          <a:avLst/>
        </a:prstGeom>
        <a:solidFill>
          <a:schemeClr val="accent2">
            <a:shade val="80000"/>
            <a:alpha val="50000"/>
            <a:hueOff val="-66"/>
            <a:satOff val="-562"/>
            <a:lumOff val="2178"/>
            <a:alphaOff val="-15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Carry</a:t>
          </a:r>
        </a:p>
      </dsp:txBody>
      <dsp:txXfrm>
        <a:off x="5462184" y="3551277"/>
        <a:ext cx="1195497" cy="1195497"/>
      </dsp:txXfrm>
    </dsp:sp>
    <dsp:sp modelId="{F446941F-FF93-4EE7-A941-C812661AE4C5}">
      <dsp:nvSpPr>
        <dsp:cNvPr id="0" name=""/>
        <dsp:cNvSpPr/>
      </dsp:nvSpPr>
      <dsp:spPr>
        <a:xfrm>
          <a:off x="3307556" y="4404708"/>
          <a:ext cx="1690687" cy="1690687"/>
        </a:xfrm>
        <a:prstGeom prst="ellipse">
          <a:avLst/>
        </a:prstGeom>
        <a:solidFill>
          <a:schemeClr val="accent2">
            <a:shade val="80000"/>
            <a:alpha val="50000"/>
            <a:hueOff val="-88"/>
            <a:satOff val="-749"/>
            <a:lumOff val="2903"/>
            <a:alphaOff val="-2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Auxiliary Carry</a:t>
          </a:r>
        </a:p>
      </dsp:txBody>
      <dsp:txXfrm>
        <a:off x="3555151" y="4652303"/>
        <a:ext cx="1195497" cy="1195497"/>
      </dsp:txXfrm>
    </dsp:sp>
    <dsp:sp modelId="{191D75AB-3007-4D8B-9FC9-09101D9695F0}">
      <dsp:nvSpPr>
        <dsp:cNvPr id="0" name=""/>
        <dsp:cNvSpPr/>
      </dsp:nvSpPr>
      <dsp:spPr>
        <a:xfrm>
          <a:off x="1400522" y="3303682"/>
          <a:ext cx="1690687" cy="1690687"/>
        </a:xfrm>
        <a:prstGeom prst="ellipse">
          <a:avLst/>
        </a:prstGeom>
        <a:solidFill>
          <a:schemeClr val="accent2">
            <a:shade val="80000"/>
            <a:alpha val="50000"/>
            <a:hueOff val="-110"/>
            <a:satOff val="-937"/>
            <a:lumOff val="3629"/>
            <a:alphaOff val="-25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Overflow</a:t>
          </a:r>
        </a:p>
      </dsp:txBody>
      <dsp:txXfrm>
        <a:off x="1648117" y="3551277"/>
        <a:ext cx="1195497" cy="1195497"/>
      </dsp:txXfrm>
    </dsp:sp>
    <dsp:sp modelId="{4611F257-4A01-47CA-86F5-A08C20AEEB32}">
      <dsp:nvSpPr>
        <dsp:cNvPr id="0" name=""/>
        <dsp:cNvSpPr/>
      </dsp:nvSpPr>
      <dsp:spPr>
        <a:xfrm>
          <a:off x="1400522" y="1101629"/>
          <a:ext cx="1690687" cy="1690687"/>
        </a:xfrm>
        <a:prstGeom prst="ellipse">
          <a:avLst/>
        </a:prstGeom>
        <a:solidFill>
          <a:schemeClr val="accent2">
            <a:shade val="80000"/>
            <a:alpha val="50000"/>
            <a:hueOff val="-132"/>
            <a:satOff val="-1124"/>
            <a:lumOff val="4355"/>
            <a:alphaOff val="-3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Parity </a:t>
          </a:r>
        </a:p>
      </dsp:txBody>
      <dsp:txXfrm>
        <a:off x="1648117" y="1349224"/>
        <a:ext cx="1195497" cy="119549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02BB8-8264-4B5C-A464-822492C837FE}" type="datetimeFigureOut">
              <a:rPr lang="en-US" smtClean="0"/>
              <a:t>23-Dec-17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60C9C-36EC-4958-B52F-87AE52A02F75}" type="slidenum">
              <a:rPr lang="en-US" smtClean="0"/>
              <a:t>‹#›</a:t>
            </a:fld>
            <a:endParaRPr lang="en-US"/>
          </a:p>
        </p:txBody>
      </p:sp>
    </p:spTree>
    <p:extLst>
      <p:ext uri="{BB962C8B-B14F-4D97-AF65-F5344CB8AC3E}">
        <p14:creationId xmlns:p14="http://schemas.microsoft.com/office/powerpoint/2010/main" val="423547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TYPE </a:t>
            </a:r>
            <a:r>
              <a:rPr lang="en-US" baseline="0" dirty="0">
                <a:sym typeface="Wingdings" panose="05000000000000000000" pitchFamily="2" charset="2"/>
              </a:rPr>
              <a:t> array element has how many bytes for size, 1, 2,4 or 8</a:t>
            </a:r>
            <a:endParaRPr lang="en-US" baseline="0" dirty="0"/>
          </a:p>
          <a:p>
            <a:pPr marL="228600" indent="-228600">
              <a:buFont typeface="+mj-lt"/>
              <a:buAutoNum type="arabicPeriod"/>
            </a:pPr>
            <a:r>
              <a:rPr lang="en-US" baseline="0" dirty="0"/>
              <a:t>LENGTHOF </a:t>
            </a:r>
            <a:r>
              <a:rPr lang="en-US" baseline="0" dirty="0">
                <a:sym typeface="Wingdings" panose="05000000000000000000" pitchFamily="2" charset="2"/>
              </a:rPr>
              <a:t> How many elements in an array</a:t>
            </a:r>
            <a:endParaRPr lang="en-US" baseline="0" dirty="0"/>
          </a:p>
          <a:p>
            <a:pPr marL="228600" indent="-228600">
              <a:buFont typeface="+mj-lt"/>
              <a:buAutoNum type="arabicPeriod"/>
            </a:pPr>
            <a:r>
              <a:rPr lang="en-US" baseline="0" dirty="0"/>
              <a:t>SIZEOF </a:t>
            </a:r>
            <a:r>
              <a:rPr lang="en-US" baseline="0" dirty="0">
                <a:sym typeface="Wingdings" panose="05000000000000000000" pitchFamily="2" charset="2"/>
              </a:rPr>
              <a:t> returns array length in terms of bytes or LENGTHOF * Type</a:t>
            </a:r>
          </a:p>
          <a:p>
            <a:pPr marL="228600" indent="-228600">
              <a:buFont typeface="+mj-lt"/>
              <a:buAutoNum type="arabicPeriod"/>
            </a:pPr>
            <a:r>
              <a:rPr lang="en-US" dirty="0"/>
              <a:t>OFFSET </a:t>
            </a:r>
            <a:r>
              <a:rPr lang="en-US" dirty="0">
                <a:sym typeface="Wingdings" panose="05000000000000000000" pitchFamily="2" charset="2"/>
              </a:rPr>
              <a:t> variable address</a:t>
            </a:r>
          </a:p>
          <a:p>
            <a:pPr marL="228600" indent="-228600">
              <a:buFont typeface="+mj-lt"/>
              <a:buAutoNum type="arabicPeriod"/>
            </a:pPr>
            <a:r>
              <a:rPr lang="en-US" dirty="0">
                <a:sym typeface="Wingdings" panose="05000000000000000000" pitchFamily="2" charset="2"/>
              </a:rPr>
              <a:t>PTR  Override the default size of an operand</a:t>
            </a:r>
            <a:r>
              <a:rPr lang="en-US" baseline="0" dirty="0">
                <a:sym typeface="Wingdings" panose="05000000000000000000" pitchFamily="2" charset="2"/>
              </a:rPr>
              <a:t>, it reminds me with type casting</a:t>
            </a:r>
          </a:p>
          <a:p>
            <a:endParaRPr lang="en-US" dirty="0"/>
          </a:p>
        </p:txBody>
      </p:sp>
      <p:sp>
        <p:nvSpPr>
          <p:cNvPr id="4" name="Slide Number Placeholder 3"/>
          <p:cNvSpPr>
            <a:spLocks noGrp="1"/>
          </p:cNvSpPr>
          <p:nvPr>
            <p:ph type="sldNum" sz="quarter" idx="10"/>
          </p:nvPr>
        </p:nvSpPr>
        <p:spPr/>
        <p:txBody>
          <a:bodyPr/>
          <a:lstStyle/>
          <a:p>
            <a:fld id="{01060C9C-36EC-4958-B52F-87AE52A02F75}" type="slidenum">
              <a:rPr lang="en-US" smtClean="0"/>
              <a:t>8</a:t>
            </a:fld>
            <a:endParaRPr lang="en-US"/>
          </a:p>
        </p:txBody>
      </p:sp>
    </p:spTree>
    <p:extLst>
      <p:ext uri="{BB962C8B-B14F-4D97-AF65-F5344CB8AC3E}">
        <p14:creationId xmlns:p14="http://schemas.microsoft.com/office/powerpoint/2010/main" val="233041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26</a:t>
            </a:fld>
            <a:endParaRPr lang="en-GB"/>
          </a:p>
        </p:txBody>
      </p:sp>
    </p:spTree>
    <p:extLst>
      <p:ext uri="{BB962C8B-B14F-4D97-AF65-F5344CB8AC3E}">
        <p14:creationId xmlns:p14="http://schemas.microsoft.com/office/powerpoint/2010/main" val="383117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27</a:t>
            </a:fld>
            <a:endParaRPr lang="en-GB"/>
          </a:p>
        </p:txBody>
      </p:sp>
    </p:spTree>
    <p:extLst>
      <p:ext uri="{BB962C8B-B14F-4D97-AF65-F5344CB8AC3E}">
        <p14:creationId xmlns:p14="http://schemas.microsoft.com/office/powerpoint/2010/main" val="669457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28</a:t>
            </a:fld>
            <a:endParaRPr lang="en-GB"/>
          </a:p>
        </p:txBody>
      </p:sp>
    </p:spTree>
    <p:extLst>
      <p:ext uri="{BB962C8B-B14F-4D97-AF65-F5344CB8AC3E}">
        <p14:creationId xmlns:p14="http://schemas.microsoft.com/office/powerpoint/2010/main" val="225148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29</a:t>
            </a:fld>
            <a:endParaRPr lang="en-GB"/>
          </a:p>
        </p:txBody>
      </p:sp>
    </p:spTree>
    <p:extLst>
      <p:ext uri="{BB962C8B-B14F-4D97-AF65-F5344CB8AC3E}">
        <p14:creationId xmlns:p14="http://schemas.microsoft.com/office/powerpoint/2010/main" val="279301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30</a:t>
            </a:fld>
            <a:endParaRPr lang="en-GB"/>
          </a:p>
        </p:txBody>
      </p:sp>
    </p:spTree>
    <p:extLst>
      <p:ext uri="{BB962C8B-B14F-4D97-AF65-F5344CB8AC3E}">
        <p14:creationId xmlns:p14="http://schemas.microsoft.com/office/powerpoint/2010/main" val="2871279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31</a:t>
            </a:fld>
            <a:endParaRPr lang="en-GB"/>
          </a:p>
        </p:txBody>
      </p:sp>
    </p:spTree>
    <p:extLst>
      <p:ext uri="{BB962C8B-B14F-4D97-AF65-F5344CB8AC3E}">
        <p14:creationId xmlns:p14="http://schemas.microsoft.com/office/powerpoint/2010/main" val="1871413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32</a:t>
            </a:fld>
            <a:endParaRPr lang="en-GB"/>
          </a:p>
        </p:txBody>
      </p:sp>
    </p:spTree>
    <p:extLst>
      <p:ext uri="{BB962C8B-B14F-4D97-AF65-F5344CB8AC3E}">
        <p14:creationId xmlns:p14="http://schemas.microsoft.com/office/powerpoint/2010/main" val="4195593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Infinite loop printing registers values</a:t>
            </a:r>
          </a:p>
        </p:txBody>
      </p:sp>
      <p:sp>
        <p:nvSpPr>
          <p:cNvPr id="4" name="Slide Number Placeholder 3"/>
          <p:cNvSpPr>
            <a:spLocks noGrp="1"/>
          </p:cNvSpPr>
          <p:nvPr>
            <p:ph type="sldNum" sz="quarter" idx="10"/>
          </p:nvPr>
        </p:nvSpPr>
        <p:spPr/>
        <p:txBody>
          <a:bodyPr/>
          <a:lstStyle/>
          <a:p>
            <a:fld id="{01060C9C-36EC-4958-B52F-87AE52A02F75}" type="slidenum">
              <a:rPr lang="en-US" smtClean="0"/>
              <a:t>37</a:t>
            </a:fld>
            <a:endParaRPr lang="en-US"/>
          </a:p>
        </p:txBody>
      </p:sp>
    </p:spTree>
    <p:extLst>
      <p:ext uri="{BB962C8B-B14F-4D97-AF65-F5344CB8AC3E}">
        <p14:creationId xmlns:p14="http://schemas.microsoft.com/office/powerpoint/2010/main" val="393368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include irvine32.inc</a:t>
            </a:r>
          </a:p>
          <a:p>
            <a:r>
              <a:rPr lang="en-US" sz="1200" kern="1200" dirty="0" smtClean="0">
                <a:solidFill>
                  <a:schemeClr val="tx1"/>
                </a:solidFill>
                <a:latin typeface="+mn-lt"/>
                <a:ea typeface="+mn-ea"/>
                <a:cs typeface="+mn-cs"/>
              </a:rPr>
              <a:t>.data</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src</a:t>
            </a:r>
            <a:r>
              <a:rPr lang="en-US" sz="1200" kern="1200" dirty="0" smtClean="0">
                <a:solidFill>
                  <a:schemeClr val="tx1"/>
                </a:solidFill>
                <a:latin typeface="+mn-lt"/>
                <a:ea typeface="+mn-ea"/>
                <a:cs typeface="+mn-cs"/>
              </a:rPr>
              <a:t>  BYTE 'Hello',0</a:t>
            </a:r>
          </a:p>
          <a:p>
            <a:r>
              <a:rPr lang="en-US" sz="1200" kern="1200" dirty="0" err="1" smtClean="0">
                <a:solidFill>
                  <a:schemeClr val="tx1"/>
                </a:solidFill>
                <a:latin typeface="+mn-lt"/>
                <a:ea typeface="+mn-ea"/>
                <a:cs typeface="+mn-cs"/>
              </a:rPr>
              <a:t>dest</a:t>
            </a:r>
            <a:r>
              <a:rPr lang="en-US" sz="1200" kern="1200" dirty="0" smtClean="0">
                <a:solidFill>
                  <a:schemeClr val="tx1"/>
                </a:solidFill>
                <a:latin typeface="+mn-lt"/>
                <a:ea typeface="+mn-ea"/>
                <a:cs typeface="+mn-cs"/>
              </a:rPr>
              <a:t> WORD LENGTHOF </a:t>
            </a:r>
            <a:r>
              <a:rPr lang="en-US" sz="1200" kern="1200" dirty="0" err="1" smtClean="0">
                <a:solidFill>
                  <a:schemeClr val="tx1"/>
                </a:solidFill>
                <a:latin typeface="+mn-lt"/>
                <a:ea typeface="+mn-ea"/>
                <a:cs typeface="+mn-cs"/>
              </a:rPr>
              <a:t>src</a:t>
            </a:r>
            <a:r>
              <a:rPr lang="en-US" sz="1200" kern="1200" dirty="0" smtClean="0">
                <a:solidFill>
                  <a:schemeClr val="tx1"/>
                </a:solidFill>
                <a:latin typeface="+mn-lt"/>
                <a:ea typeface="+mn-ea"/>
                <a:cs typeface="+mn-cs"/>
              </a:rPr>
              <a:t> DUP(?)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main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esi,offset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src</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lengthof</a:t>
            </a:r>
            <a:r>
              <a:rPr lang="en-US" sz="1200" kern="1200" dirty="0" smtClean="0">
                <a:solidFill>
                  <a:schemeClr val="tx1"/>
                </a:solidFill>
                <a:latin typeface="+mn-lt"/>
                <a:ea typeface="+mn-ea"/>
                <a:cs typeface="+mn-cs"/>
              </a:rPr>
              <a:t> src-2</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edi,offset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ecx,lengthof</a:t>
            </a:r>
            <a:r>
              <a:rPr lang="en-US" sz="1200" kern="1200" dirty="0" smtClean="0">
                <a:solidFill>
                  <a:schemeClr val="tx1"/>
                </a:solidFill>
                <a:latin typeface="+mn-lt"/>
                <a:ea typeface="+mn-ea"/>
                <a:cs typeface="+mn-cs"/>
              </a:rPr>
              <a:t> src-1</a:t>
            </a:r>
          </a:p>
          <a:p>
            <a:r>
              <a:rPr lang="en-US" sz="1200" kern="1200" dirty="0" smtClean="0">
                <a:solidFill>
                  <a:schemeClr val="tx1"/>
                </a:solidFill>
                <a:latin typeface="+mn-lt"/>
                <a:ea typeface="+mn-ea"/>
                <a:cs typeface="+mn-cs"/>
              </a:rPr>
              <a:t>l1:</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eax,0</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ax,word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ptr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esi</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a:t>
            </a:r>
            <a:r>
              <a:rPr lang="en-US" sz="1200" kern="1200" dirty="0" smtClean="0">
                <a:solidFill>
                  <a:schemeClr val="tx1"/>
                </a:solidFill>
                <a:latin typeface="+mn-lt"/>
                <a:ea typeface="+mn-ea"/>
                <a:cs typeface="+mn-cs"/>
              </a:rPr>
              <a:t>],ax</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eax</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edi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call </a:t>
            </a:r>
            <a:r>
              <a:rPr lang="en-US" sz="1200" kern="1200" dirty="0" err="1" smtClean="0">
                <a:solidFill>
                  <a:schemeClr val="tx1"/>
                </a:solidFill>
                <a:latin typeface="+mn-lt"/>
                <a:ea typeface="+mn-ea"/>
                <a:cs typeface="+mn-cs"/>
              </a:rPr>
              <a:t>writechar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add edi,4</a:t>
            </a:r>
          </a:p>
          <a:p>
            <a:r>
              <a:rPr lang="en-US" sz="1200" kern="1200" dirty="0" err="1" smtClean="0">
                <a:solidFill>
                  <a:schemeClr val="tx1"/>
                </a:solidFill>
                <a:latin typeface="+mn-lt"/>
                <a:ea typeface="+mn-ea"/>
                <a:cs typeface="+mn-cs"/>
              </a:rPr>
              <a:t>dec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loop l1</a:t>
            </a:r>
          </a:p>
          <a:p>
            <a:r>
              <a:rPr lang="en-US" sz="1200" kern="1200" dirty="0" smtClean="0">
                <a:solidFill>
                  <a:schemeClr val="tx1"/>
                </a:solidFill>
                <a:latin typeface="+mn-lt"/>
                <a:ea typeface="+mn-ea"/>
                <a:cs typeface="+mn-cs"/>
              </a:rPr>
              <a:t>exit</a:t>
            </a:r>
          </a:p>
          <a:p>
            <a:r>
              <a:rPr lang="en-US" sz="1200" kern="1200" dirty="0" smtClean="0">
                <a:solidFill>
                  <a:schemeClr val="tx1"/>
                </a:solidFill>
                <a:latin typeface="+mn-lt"/>
                <a:ea typeface="+mn-ea"/>
                <a:cs typeface="+mn-cs"/>
              </a:rPr>
              <a:t>main </a:t>
            </a:r>
            <a:r>
              <a:rPr lang="en-US" sz="1200" kern="1200" dirty="0" err="1" smtClean="0">
                <a:solidFill>
                  <a:schemeClr val="tx1"/>
                </a:solidFill>
                <a:latin typeface="+mn-lt"/>
                <a:ea typeface="+mn-ea"/>
                <a:cs typeface="+mn-cs"/>
              </a:rPr>
              <a:t>endp</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end main</a:t>
            </a:r>
          </a:p>
          <a:p>
            <a:endParaRPr lang="en-US" dirty="0"/>
          </a:p>
        </p:txBody>
      </p:sp>
      <p:sp>
        <p:nvSpPr>
          <p:cNvPr id="4" name="Slide Number Placeholder 3"/>
          <p:cNvSpPr>
            <a:spLocks noGrp="1"/>
          </p:cNvSpPr>
          <p:nvPr>
            <p:ph type="sldNum" sz="quarter" idx="10"/>
          </p:nvPr>
        </p:nvSpPr>
        <p:spPr/>
        <p:txBody>
          <a:bodyPr/>
          <a:lstStyle/>
          <a:p>
            <a:fld id="{01060C9C-36EC-4958-B52F-87AE52A02F75}" type="slidenum">
              <a:rPr lang="en-US" smtClean="0"/>
              <a:t>43</a:t>
            </a:fld>
            <a:endParaRPr lang="en-US"/>
          </a:p>
        </p:txBody>
      </p:sp>
    </p:spTree>
    <p:extLst>
      <p:ext uri="{BB962C8B-B14F-4D97-AF65-F5344CB8AC3E}">
        <p14:creationId xmlns:p14="http://schemas.microsoft.com/office/powerpoint/2010/main" val="1870059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code doesn’t work because  4321h</a:t>
            </a:r>
            <a:r>
              <a:rPr lang="en-US" baseline="0" dirty="0" smtClean="0"/>
              <a:t>  must fit it self in </a:t>
            </a:r>
            <a:r>
              <a:rPr lang="en-US" baseline="0" dirty="0" err="1" smtClean="0"/>
              <a:t>aspecific</a:t>
            </a:r>
            <a:r>
              <a:rPr lang="en-US" baseline="0" dirty="0" smtClean="0"/>
              <a:t> size</a:t>
            </a:r>
            <a:endParaRPr lang="en-US" dirty="0"/>
          </a:p>
        </p:txBody>
      </p:sp>
      <p:sp>
        <p:nvSpPr>
          <p:cNvPr id="4" name="Slide Number Placeholder 3"/>
          <p:cNvSpPr>
            <a:spLocks noGrp="1"/>
          </p:cNvSpPr>
          <p:nvPr>
            <p:ph type="sldNum" sz="quarter" idx="10"/>
          </p:nvPr>
        </p:nvSpPr>
        <p:spPr/>
        <p:txBody>
          <a:bodyPr/>
          <a:lstStyle/>
          <a:p>
            <a:fld id="{01060C9C-36EC-4958-B52F-87AE52A02F75}" type="slidenum">
              <a:rPr lang="en-US" smtClean="0"/>
              <a:t>9</a:t>
            </a:fld>
            <a:endParaRPr lang="en-US"/>
          </a:p>
        </p:txBody>
      </p:sp>
    </p:spTree>
    <p:extLst>
      <p:ext uri="{BB962C8B-B14F-4D97-AF65-F5344CB8AC3E}">
        <p14:creationId xmlns:p14="http://schemas.microsoft.com/office/powerpoint/2010/main" val="144528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Zero flag =1 means that the result of the operation</a:t>
            </a:r>
            <a:r>
              <a:rPr lang="en-US" baseline="0" dirty="0" smtClean="0"/>
              <a:t> is =0</a:t>
            </a:r>
            <a:endParaRPr lang="ar-EG" dirty="0"/>
          </a:p>
        </p:txBody>
      </p:sp>
      <p:sp>
        <p:nvSpPr>
          <p:cNvPr id="4" name="Slide Number Placeholder 3"/>
          <p:cNvSpPr>
            <a:spLocks noGrp="1"/>
          </p:cNvSpPr>
          <p:nvPr>
            <p:ph type="sldNum" sz="quarter" idx="10"/>
          </p:nvPr>
        </p:nvSpPr>
        <p:spPr/>
        <p:txBody>
          <a:bodyPr/>
          <a:lstStyle/>
          <a:p>
            <a:fld id="{01060C9C-36EC-4958-B52F-87AE52A02F75}" type="slidenum">
              <a:rPr lang="en-US" smtClean="0"/>
              <a:t>13</a:t>
            </a:fld>
            <a:endParaRPr lang="en-US"/>
          </a:p>
        </p:txBody>
      </p:sp>
    </p:spTree>
    <p:extLst>
      <p:ext uri="{BB962C8B-B14F-4D97-AF65-F5344CB8AC3E}">
        <p14:creationId xmlns:p14="http://schemas.microsoft.com/office/powerpoint/2010/main" val="199240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15</a:t>
            </a:fld>
            <a:endParaRPr lang="en-GB"/>
          </a:p>
        </p:txBody>
      </p:sp>
    </p:spTree>
    <p:extLst>
      <p:ext uri="{BB962C8B-B14F-4D97-AF65-F5344CB8AC3E}">
        <p14:creationId xmlns:p14="http://schemas.microsoft.com/office/powerpoint/2010/main" val="327157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before F means that a number not</a:t>
            </a:r>
            <a:r>
              <a:rPr lang="en-US" baseline="0" dirty="0" smtClean="0"/>
              <a:t> a letter</a:t>
            </a: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18</a:t>
            </a:fld>
            <a:endParaRPr lang="en-GB"/>
          </a:p>
        </p:txBody>
      </p:sp>
    </p:spTree>
    <p:extLst>
      <p:ext uri="{BB962C8B-B14F-4D97-AF65-F5344CB8AC3E}">
        <p14:creationId xmlns:p14="http://schemas.microsoft.com/office/powerpoint/2010/main" val="218619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Cf</a:t>
            </a:r>
            <a:r>
              <a:rPr lang="en-US" dirty="0" smtClean="0"/>
              <a:t>=1 because</a:t>
            </a:r>
            <a:r>
              <a:rPr lang="en-US" baseline="0" dirty="0" smtClean="0"/>
              <a:t> you borrowed from outside</a:t>
            </a: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19</a:t>
            </a:fld>
            <a:endParaRPr lang="en-GB"/>
          </a:p>
        </p:txBody>
      </p:sp>
    </p:spTree>
    <p:extLst>
      <p:ext uri="{BB962C8B-B14F-4D97-AF65-F5344CB8AC3E}">
        <p14:creationId xmlns:p14="http://schemas.microsoft.com/office/powerpoint/2010/main" val="403941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Cf</a:t>
            </a:r>
            <a:r>
              <a:rPr lang="en-US" dirty="0" smtClean="0"/>
              <a:t>=1</a:t>
            </a: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20</a:t>
            </a:fld>
            <a:endParaRPr lang="en-GB"/>
          </a:p>
        </p:txBody>
      </p:sp>
    </p:spTree>
    <p:extLst>
      <p:ext uri="{BB962C8B-B14F-4D97-AF65-F5344CB8AC3E}">
        <p14:creationId xmlns:p14="http://schemas.microsoft.com/office/powerpoint/2010/main" val="200602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23</a:t>
            </a:fld>
            <a:endParaRPr lang="en-GB"/>
          </a:p>
        </p:txBody>
      </p:sp>
    </p:spTree>
    <p:extLst>
      <p:ext uri="{BB962C8B-B14F-4D97-AF65-F5344CB8AC3E}">
        <p14:creationId xmlns:p14="http://schemas.microsoft.com/office/powerpoint/2010/main" val="383759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8EA062-FD6B-408E-BCEC-FEF4E2B99F50}" type="slidenum">
              <a:rPr lang="en-GB" smtClean="0"/>
              <a:pPr/>
              <a:t>25</a:t>
            </a:fld>
            <a:endParaRPr lang="en-GB"/>
          </a:p>
        </p:txBody>
      </p:sp>
    </p:spTree>
    <p:extLst>
      <p:ext uri="{BB962C8B-B14F-4D97-AF65-F5344CB8AC3E}">
        <p14:creationId xmlns:p14="http://schemas.microsoft.com/office/powerpoint/2010/main" val="196505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b="1">
                <a:latin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B6C6A54-E5A1-4310-80CE-77893E734C5D}" type="datetimeFigureOut">
              <a:rPr lang="en-US" smtClean="0"/>
              <a:t>23-Dec-17</a:t>
            </a:fld>
            <a:endParaRPr lang="en-US"/>
          </a:p>
        </p:txBody>
      </p:sp>
      <p:sp>
        <p:nvSpPr>
          <p:cNvPr id="8" name="Slide Number Placeholder 7"/>
          <p:cNvSpPr>
            <a:spLocks noGrp="1"/>
          </p:cNvSpPr>
          <p:nvPr>
            <p:ph type="sldNum" sz="quarter" idx="11"/>
          </p:nvPr>
        </p:nvSpPr>
        <p:spPr/>
        <p:txBody>
          <a:bodyPr/>
          <a:lstStyle/>
          <a:p>
            <a:fld id="{2D12C0FD-09BB-4DBC-8F36-60BF5E09E38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C6A54-E5A1-4310-80CE-77893E734C5D}" type="datetimeFigureOut">
              <a:rPr lang="en-US" smtClean="0"/>
              <a:t>23-Dec-17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C6A54-E5A1-4310-80CE-77893E734C5D}" type="datetimeFigureOut">
              <a:rPr lang="en-US" smtClean="0"/>
              <a:t>23-Dec-17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035280" cy="1154097"/>
          </a:xfrm>
        </p:spPr>
        <p:txBody>
          <a:bodyPr/>
          <a:lstStyle>
            <a:lvl1pPr>
              <a:defRPr b="1">
                <a:latin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51520" y="1701790"/>
            <a:ext cx="8712968" cy="4823554"/>
          </a:xfrm>
        </p:spPr>
        <p:txBody>
          <a:bodyPr/>
          <a:lstStyle>
            <a:lvl1pPr>
              <a:defRPr sz="2800">
                <a:latin typeface="Calibri" panose="020F0502020204030204" pitchFamily="34" charset="0"/>
              </a:defRPr>
            </a:lvl1pPr>
            <a:lvl2pPr>
              <a:defRPr sz="2400">
                <a:latin typeface="Calibri" panose="020F0502020204030204"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1" cap="none">
                <a:latin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6A54-E5A1-4310-80CE-77893E734C5D}" type="datetimeFigureOut">
              <a:rPr lang="en-US" smtClean="0"/>
              <a:t>23-Dec-17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B6C6A54-E5A1-4310-80CE-77893E734C5D}" type="datetimeFigureOut">
              <a:rPr lang="en-US" smtClean="0"/>
              <a:t>23-Dec-17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2C0FD-09BB-4DBC-8F36-60BF5E09E385}"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B6C6A54-E5A1-4310-80CE-77893E734C5D}" type="datetimeFigureOut">
              <a:rPr lang="en-US" smtClean="0"/>
              <a:t>23-Dec-17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2C0FD-09BB-4DBC-8F36-60BF5E09E385}"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7584" y="2492896"/>
            <a:ext cx="7315200" cy="1154097"/>
          </a:xfrm>
        </p:spPr>
        <p:txBody>
          <a:bodyPr/>
          <a:lstStyle>
            <a:lvl1pPr>
              <a:defRPr b="1">
                <a:latin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C6A54-E5A1-4310-80CE-77893E734C5D}" type="datetimeFigureOut">
              <a:rPr lang="en-US" smtClean="0"/>
              <a:t>23-Dec-17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C6A54-E5A1-4310-80CE-77893E734C5D}" type="datetimeFigureOut">
              <a:rPr lang="en-US" smtClean="0"/>
              <a:t>23-Dec-17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C6A54-E5A1-4310-80CE-77893E734C5D}" type="datetimeFigureOut">
              <a:rPr lang="en-US" smtClean="0"/>
              <a:t>23-Dec-17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C6A54-E5A1-4310-80CE-77893E734C5D}" type="datetimeFigureOut">
              <a:rPr lang="en-US" smtClean="0"/>
              <a:t>23-Dec-17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2C0FD-09BB-4DBC-8F36-60BF5E09E3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B6C6A54-E5A1-4310-80CE-77893E734C5D}" type="datetimeFigureOut">
              <a:rPr lang="en-US" smtClean="0"/>
              <a:t>23-Dec-17</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D12C0FD-09BB-4DBC-8F36-60BF5E09E385}"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Assembly Language (Lab 4)</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025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01313227"/>
              </p:ext>
            </p:extLst>
          </p:nvPr>
        </p:nvGraphicFramePr>
        <p:xfrm>
          <a:off x="152400" y="533400"/>
          <a:ext cx="83058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12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Flags Affected by Addition and Subtraction</a:t>
            </a:r>
          </a:p>
        </p:txBody>
      </p:sp>
      <p:sp>
        <p:nvSpPr>
          <p:cNvPr id="5" name="Content Placeholder 4"/>
          <p:cNvSpPr>
            <a:spLocks noGrp="1"/>
          </p:cNvSpPr>
          <p:nvPr>
            <p:ph idx="1"/>
          </p:nvPr>
        </p:nvSpPr>
        <p:spPr/>
        <p:txBody>
          <a:bodyPr/>
          <a:lstStyle/>
          <a:p>
            <a:r>
              <a:rPr lang="en-US" dirty="0"/>
              <a:t>When executing arithmetic instructions, we often want to know something about the result.</a:t>
            </a:r>
          </a:p>
          <a:p>
            <a:endParaRPr lang="en-US" dirty="0"/>
          </a:p>
          <a:p>
            <a:r>
              <a:rPr lang="en-US" dirty="0"/>
              <a:t>Is it negative, positive, or zero? Is it too large or too small to fit into the destination operand?</a:t>
            </a:r>
          </a:p>
          <a:p>
            <a:endParaRPr lang="en-US" dirty="0"/>
          </a:p>
          <a:p>
            <a:r>
              <a:rPr lang="en-US" dirty="0"/>
              <a:t>Answers to such questions can help us detect calculation errors that might otherwise cause erratic program behavior</a:t>
            </a:r>
          </a:p>
          <a:p>
            <a:endParaRPr lang="en-US" dirty="0"/>
          </a:p>
        </p:txBody>
      </p:sp>
    </p:spTree>
    <p:extLst>
      <p:ext uri="{BB962C8B-B14F-4D97-AF65-F5344CB8AC3E}">
        <p14:creationId xmlns:p14="http://schemas.microsoft.com/office/powerpoint/2010/main" val="29863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Flags Affected by Addition and Subtraction</a:t>
            </a:r>
          </a:p>
        </p:txBody>
      </p:sp>
      <p:sp>
        <p:nvSpPr>
          <p:cNvPr id="5" name="Content Placeholder 4"/>
          <p:cNvSpPr>
            <a:spLocks noGrp="1"/>
          </p:cNvSpPr>
          <p:nvPr>
            <p:ph idx="1"/>
          </p:nvPr>
        </p:nvSpPr>
        <p:spPr/>
        <p:txBody>
          <a:bodyPr/>
          <a:lstStyle/>
          <a:p>
            <a:endParaRPr lang="en-US" dirty="0"/>
          </a:p>
          <a:p>
            <a:r>
              <a:rPr lang="en-US" dirty="0"/>
              <a:t>We use the values of CPU status flags to check the outcome of arithmetic operations.</a:t>
            </a:r>
          </a:p>
          <a:p>
            <a:endParaRPr lang="en-US" dirty="0"/>
          </a:p>
          <a:p>
            <a:r>
              <a:rPr lang="en-US" dirty="0"/>
              <a:t>We also use status flag values to </a:t>
            </a:r>
            <a:r>
              <a:rPr lang="en-US" sz="3200" b="1" dirty="0">
                <a:solidFill>
                  <a:srgbClr val="FFFF00"/>
                </a:solidFill>
              </a:rPr>
              <a:t>activate conditional branching instructions</a:t>
            </a:r>
            <a:r>
              <a:rPr lang="en-US" sz="3200" b="1" dirty="0"/>
              <a:t>, </a:t>
            </a:r>
            <a:r>
              <a:rPr lang="en-US" dirty="0"/>
              <a:t>the basic tools of program logic</a:t>
            </a:r>
          </a:p>
        </p:txBody>
      </p:sp>
    </p:spTree>
    <p:extLst>
      <p:ext uri="{BB962C8B-B14F-4D97-AF65-F5344CB8AC3E}">
        <p14:creationId xmlns:p14="http://schemas.microsoft.com/office/powerpoint/2010/main" val="177009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Flags Affected by Addition and Subtraction</a:t>
            </a:r>
          </a:p>
        </p:txBody>
      </p:sp>
      <p:sp>
        <p:nvSpPr>
          <p:cNvPr id="5" name="Content Placeholder 4"/>
          <p:cNvSpPr>
            <a:spLocks noGrp="1"/>
          </p:cNvSpPr>
          <p:nvPr>
            <p:ph idx="1"/>
          </p:nvPr>
        </p:nvSpPr>
        <p:spPr>
          <a:xfrm>
            <a:off x="3909120" y="2006590"/>
            <a:ext cx="1501080" cy="1117610"/>
          </a:xfrm>
        </p:spPr>
        <p:txBody>
          <a:bodyPr/>
          <a:lstStyle/>
          <a:p>
            <a:pPr marL="45720" indent="0" algn="ctr">
              <a:buNone/>
            </a:pPr>
            <a:r>
              <a:rPr lang="en-US" dirty="0"/>
              <a:t>Imagine This</a:t>
            </a:r>
          </a:p>
        </p:txBody>
      </p:sp>
      <p:sp>
        <p:nvSpPr>
          <p:cNvPr id="2" name="Rounded Rectangle 1"/>
          <p:cNvSpPr/>
          <p:nvPr/>
        </p:nvSpPr>
        <p:spPr>
          <a:xfrm>
            <a:off x="381000" y="1828800"/>
            <a:ext cx="3505200" cy="441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High level language</a:t>
            </a:r>
          </a:p>
          <a:p>
            <a:pPr algn="ctr"/>
            <a:r>
              <a:rPr lang="en-US" sz="2400" dirty="0">
                <a:solidFill>
                  <a:schemeClr val="bg1"/>
                </a:solidFill>
              </a:rPr>
              <a:t> </a:t>
            </a:r>
          </a:p>
          <a:p>
            <a:r>
              <a:rPr lang="en-US" sz="2400" dirty="0">
                <a:solidFill>
                  <a:schemeClr val="bg1"/>
                </a:solidFill>
              </a:rPr>
              <a:t>If(x –y == 0)</a:t>
            </a:r>
          </a:p>
          <a:p>
            <a:r>
              <a:rPr lang="en-US" sz="2400" dirty="0">
                <a:solidFill>
                  <a:schemeClr val="bg1"/>
                </a:solidFill>
              </a:rPr>
              <a:t>{</a:t>
            </a:r>
          </a:p>
          <a:p>
            <a:r>
              <a:rPr lang="en-US" sz="2400" dirty="0">
                <a:solidFill>
                  <a:schemeClr val="bg1"/>
                </a:solidFill>
              </a:rPr>
              <a:t>	Do something;</a:t>
            </a:r>
          </a:p>
          <a:p>
            <a:r>
              <a:rPr lang="en-US" sz="2400" dirty="0">
                <a:solidFill>
                  <a:schemeClr val="bg1"/>
                </a:solidFill>
              </a:rPr>
              <a:t>}</a:t>
            </a:r>
          </a:p>
          <a:p>
            <a:r>
              <a:rPr lang="en-US" sz="2400" dirty="0">
                <a:solidFill>
                  <a:schemeClr val="bg1"/>
                </a:solidFill>
              </a:rPr>
              <a:t>Else</a:t>
            </a:r>
          </a:p>
          <a:p>
            <a:r>
              <a:rPr lang="en-US" sz="2400" dirty="0">
                <a:solidFill>
                  <a:schemeClr val="bg1"/>
                </a:solidFill>
              </a:rPr>
              <a:t>{</a:t>
            </a:r>
          </a:p>
          <a:p>
            <a:r>
              <a:rPr lang="en-US" sz="2400" dirty="0">
                <a:solidFill>
                  <a:schemeClr val="bg1"/>
                </a:solidFill>
              </a:rPr>
              <a:t>	Do another;</a:t>
            </a:r>
          </a:p>
          <a:p>
            <a:r>
              <a:rPr lang="en-US" sz="2400" dirty="0">
                <a:solidFill>
                  <a:schemeClr val="bg1"/>
                </a:solidFill>
              </a:rPr>
              <a:t>}</a:t>
            </a:r>
          </a:p>
          <a:p>
            <a:pPr algn="ctr"/>
            <a:endParaRPr lang="en-US" sz="2400" dirty="0">
              <a:solidFill>
                <a:schemeClr val="bg1"/>
              </a:solidFill>
            </a:endParaRPr>
          </a:p>
        </p:txBody>
      </p:sp>
      <p:sp>
        <p:nvSpPr>
          <p:cNvPr id="6" name="Rounded Rectangle 5"/>
          <p:cNvSpPr/>
          <p:nvPr/>
        </p:nvSpPr>
        <p:spPr>
          <a:xfrm>
            <a:off x="5410200" y="1752600"/>
            <a:ext cx="3505200" cy="441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Assembly Like</a:t>
            </a:r>
          </a:p>
          <a:p>
            <a:pPr algn="ctr"/>
            <a:endParaRPr lang="en-US" sz="2400" dirty="0">
              <a:solidFill>
                <a:schemeClr val="bg1"/>
              </a:solidFill>
            </a:endParaRPr>
          </a:p>
          <a:p>
            <a:r>
              <a:rPr lang="en-US" sz="2400" dirty="0">
                <a:solidFill>
                  <a:schemeClr val="bg1"/>
                </a:solidFill>
              </a:rPr>
              <a:t>If ZERO Flag == 1</a:t>
            </a:r>
          </a:p>
          <a:p>
            <a:r>
              <a:rPr lang="en-US" sz="2400" dirty="0">
                <a:solidFill>
                  <a:schemeClr val="bg1"/>
                </a:solidFill>
              </a:rPr>
              <a:t>GOTO LabelName1</a:t>
            </a:r>
          </a:p>
          <a:p>
            <a:endParaRPr lang="en-US" sz="2400" dirty="0">
              <a:solidFill>
                <a:schemeClr val="bg1"/>
              </a:solidFill>
            </a:endParaRPr>
          </a:p>
          <a:p>
            <a:r>
              <a:rPr lang="en-US" sz="2400" dirty="0">
                <a:solidFill>
                  <a:schemeClr val="bg1"/>
                </a:solidFill>
              </a:rPr>
              <a:t>//this will be the else part</a:t>
            </a:r>
          </a:p>
          <a:p>
            <a:endParaRPr lang="en-US" sz="2400" dirty="0">
              <a:solidFill>
                <a:schemeClr val="bg1"/>
              </a:solidFill>
            </a:endParaRPr>
          </a:p>
          <a:p>
            <a:r>
              <a:rPr lang="en-US" sz="2400" dirty="0">
                <a:solidFill>
                  <a:schemeClr val="bg1"/>
                </a:solidFill>
              </a:rPr>
              <a:t>LabelName1</a:t>
            </a:r>
          </a:p>
          <a:p>
            <a:endParaRPr lang="en-US" sz="2400" dirty="0">
              <a:solidFill>
                <a:schemeClr val="bg1"/>
              </a:solidFill>
            </a:endParaRPr>
          </a:p>
          <a:p>
            <a:endParaRPr lang="en-US" sz="2400" dirty="0">
              <a:solidFill>
                <a:schemeClr val="bg1"/>
              </a:solidFill>
            </a:endParaRPr>
          </a:p>
        </p:txBody>
      </p:sp>
      <p:sp>
        <p:nvSpPr>
          <p:cNvPr id="7" name="Content Placeholder 4"/>
          <p:cNvSpPr txBox="1">
            <a:spLocks/>
          </p:cNvSpPr>
          <p:nvPr/>
        </p:nvSpPr>
        <p:spPr>
          <a:xfrm>
            <a:off x="3962400" y="3911590"/>
            <a:ext cx="1501080" cy="1803410"/>
          </a:xfrm>
          <a:prstGeom prst="rect">
            <a:avLst/>
          </a:prstGeom>
        </p:spPr>
        <p:txBody>
          <a:bodyPr vert="horz" lIns="91440" tIns="45720" rIns="91440" bIns="45720" rtlCol="0">
            <a:normAutofit fontScale="85000" lnSpcReduction="10000"/>
          </a:bodyPr>
          <a:lstStyle>
            <a:lvl1pPr marL="228600" indent="-182880" algn="l" defTabSz="914400" rtl="0" eaLnBrk="1" latinLnBrk="0" hangingPunct="1">
              <a:spcBef>
                <a:spcPct val="20000"/>
              </a:spcBef>
              <a:buClr>
                <a:schemeClr val="tx2"/>
              </a:buClr>
              <a:buFont typeface="Wingdings" charset="2"/>
              <a:buChar char="§"/>
              <a:defRPr sz="2800" kern="1200">
                <a:solidFill>
                  <a:schemeClr val="tx1"/>
                </a:solidFill>
                <a:latin typeface="Calibri" panose="020F0502020204030204" pitchFamily="34" charset="0"/>
                <a:ea typeface="+mn-ea"/>
                <a:cs typeface="+mn-cs"/>
              </a:defRPr>
            </a:lvl1pPr>
            <a:lvl2pPr marL="502920" indent="-182880" algn="l" defTabSz="914400" rtl="0" eaLnBrk="1" latinLnBrk="0" hangingPunct="1">
              <a:spcBef>
                <a:spcPct val="20000"/>
              </a:spcBef>
              <a:buClr>
                <a:schemeClr val="tx2"/>
              </a:buClr>
              <a:buFont typeface="Wingdings" charset="2"/>
              <a:buChar char="§"/>
              <a:defRPr sz="2400" kern="1200">
                <a:solidFill>
                  <a:schemeClr val="tx1"/>
                </a:solidFill>
                <a:latin typeface="Calibri" panose="020F0502020204030204" pitchFamily="34" charset="0"/>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lgn="ctr">
              <a:buFont typeface="Wingdings" charset="2"/>
              <a:buNone/>
            </a:pPr>
            <a:r>
              <a:rPr lang="en-US" dirty="0"/>
              <a:t>So, Yes</a:t>
            </a:r>
          </a:p>
          <a:p>
            <a:pPr marL="45720" indent="0" algn="ctr">
              <a:buFont typeface="Wingdings" charset="2"/>
              <a:buNone/>
            </a:pPr>
            <a:r>
              <a:rPr lang="en-US" dirty="0"/>
              <a:t>Flags </a:t>
            </a:r>
          </a:p>
          <a:p>
            <a:pPr marL="45720" indent="0" algn="ctr">
              <a:buFont typeface="Wingdings" charset="2"/>
              <a:buNone/>
            </a:pPr>
            <a:r>
              <a:rPr lang="en-US" dirty="0"/>
              <a:t>Controls</a:t>
            </a:r>
          </a:p>
          <a:p>
            <a:pPr marL="45720" indent="0" algn="ctr">
              <a:buFont typeface="Wingdings" charset="2"/>
              <a:buNone/>
            </a:pPr>
            <a:r>
              <a:rPr lang="en-US" dirty="0"/>
              <a:t>branching</a:t>
            </a:r>
          </a:p>
        </p:txBody>
      </p:sp>
    </p:spTree>
    <p:extLst>
      <p:ext uri="{BB962C8B-B14F-4D97-AF65-F5344CB8AC3E}">
        <p14:creationId xmlns:p14="http://schemas.microsoft.com/office/powerpoint/2010/main" val="29086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Zero Flag</a:t>
            </a:r>
          </a:p>
        </p:txBody>
      </p:sp>
      <p:sp>
        <p:nvSpPr>
          <p:cNvPr id="3" name="Content Placeholder 2"/>
          <p:cNvSpPr>
            <a:spLocks noGrp="1"/>
          </p:cNvSpPr>
          <p:nvPr>
            <p:ph idx="1"/>
          </p:nvPr>
        </p:nvSpPr>
        <p:spPr/>
        <p:txBody>
          <a:bodyPr/>
          <a:lstStyle/>
          <a:p>
            <a:r>
              <a:rPr lang="en-US" dirty="0"/>
              <a:t>The Zero Flag (ZF) indicates that an operation produced </a:t>
            </a:r>
            <a:r>
              <a:rPr lang="en-US" sz="4000" b="1" dirty="0"/>
              <a:t>zero.</a:t>
            </a:r>
          </a:p>
          <a:p>
            <a:endParaRPr lang="en-US" dirty="0"/>
          </a:p>
          <a:p>
            <a:r>
              <a:rPr lang="en-US" dirty="0"/>
              <a:t>For example, if an operand is subtracted from another of equal value, the Zero flag is set.</a:t>
            </a:r>
          </a:p>
          <a:p>
            <a:endParaRPr lang="en-US" dirty="0"/>
          </a:p>
        </p:txBody>
      </p:sp>
    </p:spTree>
    <p:extLst>
      <p:ext uri="{BB962C8B-B14F-4D97-AF65-F5344CB8AC3E}">
        <p14:creationId xmlns:p14="http://schemas.microsoft.com/office/powerpoint/2010/main" val="53928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endParaRPr lang="en-GB" sz="2900" dirty="0">
              <a:solidFill>
                <a:schemeClr val="accent2">
                  <a:lumMod val="50000"/>
                </a:schemeClr>
              </a:solidFill>
              <a:latin typeface="Times New Roman" pitchFamily="18" charset="0"/>
              <a:cs typeface="Times New Roman" pitchFamily="18" charset="0"/>
            </a:endParaRPr>
          </a:p>
        </p:txBody>
      </p:sp>
      <p:sp>
        <p:nvSpPr>
          <p:cNvPr id="6" name="Rounded Rectangle 5"/>
          <p:cNvSpPr/>
          <p:nvPr/>
        </p:nvSpPr>
        <p:spPr>
          <a:xfrm>
            <a:off x="1619672" y="1700808"/>
            <a:ext cx="5904656" cy="5085184"/>
          </a:xfrm>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1900" b="1" dirty="0">
                <a:solidFill>
                  <a:srgbClr val="800080"/>
                </a:solidFill>
                <a:latin typeface="Times New Roman" pitchFamily="18" charset="0"/>
                <a:cs typeface="Times New Roman" pitchFamily="18" charset="0"/>
              </a:rPr>
              <a:t>INCLUDE Irvine32.inc</a:t>
            </a:r>
          </a:p>
          <a:p>
            <a:pPr lvl="1"/>
            <a:r>
              <a:rPr lang="en-US" sz="1900" b="1" dirty="0">
                <a:solidFill>
                  <a:srgbClr val="800080"/>
                </a:solidFill>
                <a:latin typeface="Times New Roman" pitchFamily="18" charset="0"/>
                <a:cs typeface="Times New Roman" pitchFamily="18" charset="0"/>
              </a:rPr>
              <a:t>.code</a:t>
            </a:r>
          </a:p>
          <a:p>
            <a:pPr lvl="1"/>
            <a:r>
              <a:rPr lang="en-US" sz="1900" b="1" dirty="0">
                <a:latin typeface="Times New Roman" pitchFamily="18" charset="0"/>
                <a:cs typeface="Times New Roman" pitchFamily="18" charset="0"/>
              </a:rPr>
              <a:t>main</a:t>
            </a:r>
            <a:r>
              <a:rPr lang="en-US" sz="1900" b="1" dirty="0">
                <a:solidFill>
                  <a:srgbClr val="800080"/>
                </a:solidFill>
                <a:latin typeface="Times New Roman" pitchFamily="18" charset="0"/>
                <a:cs typeface="Times New Roman" pitchFamily="18" charset="0"/>
              </a:rPr>
              <a:t> PROC</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ecx</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1</a:t>
            </a:r>
          </a:p>
          <a:p>
            <a:pPr lvl="1"/>
            <a:r>
              <a:rPr lang="en-US" sz="1900" b="1" dirty="0">
                <a:solidFill>
                  <a:srgbClr val="0000FF"/>
                </a:solidFill>
                <a:latin typeface="Times New Roman" pitchFamily="18" charset="0"/>
                <a:cs typeface="Times New Roman" pitchFamily="18" charset="0"/>
              </a:rPr>
              <a:t>	sub</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ecx</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1</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ECX = 0, ZF = 1</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eax</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0FFFFFFFFh</a:t>
            </a:r>
          </a:p>
          <a:p>
            <a:pPr lvl="1"/>
            <a:r>
              <a:rPr lang="en-US" sz="1900" b="1" dirty="0">
                <a:solidFill>
                  <a:srgbClr val="0000FF"/>
                </a:solidFill>
                <a:latin typeface="Times New Roman" pitchFamily="18" charset="0"/>
                <a:cs typeface="Times New Roman" pitchFamily="18" charset="0"/>
              </a:rPr>
              <a:t>	inc</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eax</a:t>
            </a:r>
            <a:endParaRPr lang="en-US" sz="1900" b="1" dirty="0">
              <a:solidFill>
                <a:srgbClr val="800000"/>
              </a:solidFill>
              <a:latin typeface="Times New Roman" pitchFamily="18" charset="0"/>
              <a:cs typeface="Times New Roman" pitchFamily="18" charset="0"/>
            </a:endParaRPr>
          </a:p>
          <a:p>
            <a:pPr lvl="1"/>
            <a:r>
              <a:rPr lang="en-US" sz="1900" b="1" dirty="0">
                <a:solidFill>
                  <a:srgbClr val="80000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EAX = 0, ZF = 1</a:t>
            </a:r>
          </a:p>
          <a:p>
            <a:pPr lvl="1"/>
            <a:r>
              <a:rPr lang="en-US" sz="1900" b="1" dirty="0">
                <a:solidFill>
                  <a:srgbClr val="0000FF"/>
                </a:solidFill>
                <a:latin typeface="Times New Roman" pitchFamily="18" charset="0"/>
                <a:cs typeface="Times New Roman" pitchFamily="18" charset="0"/>
              </a:rPr>
              <a:t>	inc</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eax</a:t>
            </a:r>
            <a:endParaRPr lang="en-US" sz="1900" b="1" dirty="0">
              <a:solidFill>
                <a:srgbClr val="800000"/>
              </a:solidFill>
              <a:latin typeface="Times New Roman" pitchFamily="18" charset="0"/>
              <a:cs typeface="Times New Roman" pitchFamily="18" charset="0"/>
            </a:endParaRPr>
          </a:p>
          <a:p>
            <a:pPr lvl="1"/>
            <a:r>
              <a:rPr lang="en-US" sz="1900" b="1" dirty="0">
                <a:solidFill>
                  <a:srgbClr val="80000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EAX = 1, ZF = 0</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dec</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eax</a:t>
            </a:r>
            <a:endParaRPr lang="en-US" sz="1900" b="1" dirty="0">
              <a:solidFill>
                <a:srgbClr val="800000"/>
              </a:solidFill>
              <a:latin typeface="Times New Roman" pitchFamily="18" charset="0"/>
              <a:cs typeface="Times New Roman" pitchFamily="18" charset="0"/>
            </a:endParaRPr>
          </a:p>
          <a:p>
            <a:pPr lvl="1"/>
            <a:r>
              <a:rPr lang="en-US" sz="1900" b="1" dirty="0">
                <a:solidFill>
                  <a:srgbClr val="80000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EAX = 0, ZF = 1</a:t>
            </a:r>
          </a:p>
          <a:p>
            <a:pPr lvl="1"/>
            <a:r>
              <a:rPr lang="en-US" sz="1900" b="1" dirty="0">
                <a:latin typeface="Times New Roman" pitchFamily="18" charset="0"/>
                <a:cs typeface="Times New Roman" pitchFamily="18" charset="0"/>
              </a:rPr>
              <a:t>exit</a:t>
            </a:r>
          </a:p>
          <a:p>
            <a:pPr lvl="1"/>
            <a:r>
              <a:rPr lang="en-US" sz="1900" b="1" dirty="0">
                <a:latin typeface="Times New Roman" pitchFamily="18" charset="0"/>
                <a:cs typeface="Times New Roman" pitchFamily="18" charset="0"/>
              </a:rPr>
              <a:t>main</a:t>
            </a:r>
            <a:r>
              <a:rPr lang="en-US" sz="1900" b="1" dirty="0">
                <a:solidFill>
                  <a:srgbClr val="008000"/>
                </a:solidFill>
                <a:latin typeface="Times New Roman" pitchFamily="18" charset="0"/>
                <a:cs typeface="Times New Roman" pitchFamily="18" charset="0"/>
              </a:rPr>
              <a:t> </a:t>
            </a:r>
            <a:r>
              <a:rPr lang="en-US" sz="1900" b="1" dirty="0">
                <a:solidFill>
                  <a:srgbClr val="800080"/>
                </a:solidFill>
                <a:latin typeface="Times New Roman" pitchFamily="18" charset="0"/>
                <a:cs typeface="Times New Roman" pitchFamily="18" charset="0"/>
              </a:rPr>
              <a:t>ENDP</a:t>
            </a:r>
          </a:p>
          <a:p>
            <a:pPr lvl="1"/>
            <a:r>
              <a:rPr lang="en-US" sz="1900" b="1" dirty="0">
                <a:solidFill>
                  <a:srgbClr val="800080"/>
                </a:solidFill>
                <a:latin typeface="Times New Roman" pitchFamily="18" charset="0"/>
                <a:cs typeface="Times New Roman" pitchFamily="18" charset="0"/>
              </a:rPr>
              <a:t>END </a:t>
            </a:r>
            <a:r>
              <a:rPr lang="en-US" sz="1900" b="1" dirty="0">
                <a:latin typeface="Times New Roman" pitchFamily="18" charset="0"/>
                <a:cs typeface="Times New Roman" pitchFamily="18" charset="0"/>
              </a:rPr>
              <a:t>main</a:t>
            </a:r>
          </a:p>
        </p:txBody>
      </p:sp>
      <p:sp>
        <p:nvSpPr>
          <p:cNvPr id="7" name="Title 1"/>
          <p:cNvSpPr txBox="1">
            <a:spLocks/>
          </p:cNvSpPr>
          <p:nvPr/>
        </p:nvSpPr>
        <p:spPr>
          <a:xfrm>
            <a:off x="251520" y="476672"/>
            <a:ext cx="803528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Zero Flag</a:t>
            </a:r>
            <a:endParaRPr lang="en-US" dirty="0"/>
          </a:p>
        </p:txBody>
      </p:sp>
    </p:spTree>
    <p:extLst>
      <p:ext uri="{BB962C8B-B14F-4D97-AF65-F5344CB8AC3E}">
        <p14:creationId xmlns:p14="http://schemas.microsoft.com/office/powerpoint/2010/main" val="4081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anim calcmode="lin" valueType="num">
                                      <p:cBhvr>
                                        <p:cTn id="19" dur="500" fill="hold"/>
                                        <p:tgtEl>
                                          <p:spTgt spid="6">
                                            <p:txEl>
                                              <p:pRg st="13" end="1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13" end="1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anim calcmode="lin" valueType="num">
                                      <p:cBhvr>
                                        <p:cTn id="23" dur="500" fill="hold"/>
                                        <p:tgtEl>
                                          <p:spTgt spid="6">
                                            <p:txEl>
                                              <p:pRg st="14" end="14"/>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14" end="1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15" end="15"/>
                                            </p:txEl>
                                          </p:spTgt>
                                        </p:tgtEl>
                                        <p:attrNameLst>
                                          <p:attrName>style.visibility</p:attrName>
                                        </p:attrNameLst>
                                      </p:cBhvr>
                                      <p:to>
                                        <p:strVal val="visible"/>
                                      </p:to>
                                    </p:set>
                                    <p:anim calcmode="lin" valueType="num">
                                      <p:cBhvr>
                                        <p:cTn id="27" dur="500" fill="hold"/>
                                        <p:tgtEl>
                                          <p:spTgt spid="6">
                                            <p:txEl>
                                              <p:pRg st="15" end="15"/>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15" end="15"/>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p:cTn id="33"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6">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p:cTn id="3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6">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p:cTn id="45"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 calcmode="lin" valueType="num">
                                      <p:cBhvr>
                                        <p:cTn id="51"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6">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 calcmode="lin" valueType="num">
                                      <p:cBhvr>
                                        <p:cTn id="57"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6">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 calcmode="lin" valueType="num">
                                      <p:cBhvr>
                                        <p:cTn id="63"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nodeType="click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 calcmode="lin" valueType="num">
                                      <p:cBhvr>
                                        <p:cTn id="69"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6">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anim calcmode="lin" valueType="num">
                                      <p:cBhvr>
                                        <p:cTn id="75" dur="5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76" dur="500" fill="hold"/>
                                        <p:tgtEl>
                                          <p:spTgt spid="6">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anim calcmode="lin" valueType="num">
                                      <p:cBhvr>
                                        <p:cTn id="81" dur="500" fill="hold"/>
                                        <p:tgtEl>
                                          <p:spTgt spid="6">
                                            <p:txEl>
                                              <p:pRg st="11" end="11"/>
                                            </p:txEl>
                                          </p:spTgt>
                                        </p:tgtEl>
                                        <p:attrNameLst>
                                          <p:attrName>ppt_w</p:attrName>
                                        </p:attrNameLst>
                                      </p:cBhvr>
                                      <p:tavLst>
                                        <p:tav tm="0">
                                          <p:val>
                                            <p:fltVal val="0"/>
                                          </p:val>
                                        </p:tav>
                                        <p:tav tm="100000">
                                          <p:val>
                                            <p:strVal val="#ppt_w"/>
                                          </p:val>
                                        </p:tav>
                                      </p:tavLst>
                                    </p:anim>
                                    <p:anim calcmode="lin" valueType="num">
                                      <p:cBhvr>
                                        <p:cTn id="82" dur="500" fill="hold"/>
                                        <p:tgtEl>
                                          <p:spTgt spid="6">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anim calcmode="lin" valueType="num">
                                      <p:cBhvr>
                                        <p:cTn id="87" dur="500" fill="hold"/>
                                        <p:tgtEl>
                                          <p:spTgt spid="6">
                                            <p:txEl>
                                              <p:pRg st="12" end="12"/>
                                            </p:txEl>
                                          </p:spTgt>
                                        </p:tgtEl>
                                        <p:attrNameLst>
                                          <p:attrName>ppt_w</p:attrName>
                                        </p:attrNameLst>
                                      </p:cBhvr>
                                      <p:tavLst>
                                        <p:tav tm="0">
                                          <p:val>
                                            <p:fltVal val="0"/>
                                          </p:val>
                                        </p:tav>
                                        <p:tav tm="100000">
                                          <p:val>
                                            <p:strVal val="#ppt_w"/>
                                          </p:val>
                                        </p:tav>
                                      </p:tavLst>
                                    </p:anim>
                                    <p:anim calcmode="lin" valueType="num">
                                      <p:cBhvr>
                                        <p:cTn id="88" dur="500" fill="hold"/>
                                        <p:tgtEl>
                                          <p:spTgt spid="6">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Carry Flag</a:t>
            </a:r>
          </a:p>
        </p:txBody>
      </p:sp>
      <p:sp>
        <p:nvSpPr>
          <p:cNvPr id="3" name="Content Placeholder 2"/>
          <p:cNvSpPr>
            <a:spLocks noGrp="1"/>
          </p:cNvSpPr>
          <p:nvPr>
            <p:ph idx="1"/>
          </p:nvPr>
        </p:nvSpPr>
        <p:spPr/>
        <p:txBody>
          <a:bodyPr/>
          <a:lstStyle/>
          <a:p>
            <a:r>
              <a:rPr lang="en-US" dirty="0"/>
              <a:t>The Carry Flag (CF) indicates </a:t>
            </a:r>
            <a:r>
              <a:rPr lang="en-US" sz="3600" b="1" dirty="0"/>
              <a:t>unsigned integer overflow.</a:t>
            </a:r>
          </a:p>
          <a:p>
            <a:endParaRPr lang="en-US" dirty="0"/>
          </a:p>
          <a:p>
            <a:r>
              <a:rPr lang="en-US" dirty="0"/>
              <a:t>For example, if an instruction has an 8-bit destination operand but the instruction generates a result larger than 11111111 binary, the Carry flag is set.</a:t>
            </a:r>
          </a:p>
          <a:p>
            <a:endParaRPr lang="en-US" dirty="0"/>
          </a:p>
        </p:txBody>
      </p:sp>
    </p:spTree>
    <p:extLst>
      <p:ext uri="{BB962C8B-B14F-4D97-AF65-F5344CB8AC3E}">
        <p14:creationId xmlns:p14="http://schemas.microsoft.com/office/powerpoint/2010/main" val="196625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Carry Flag – Addition Case</a:t>
            </a:r>
          </a:p>
        </p:txBody>
      </p:sp>
      <p:sp>
        <p:nvSpPr>
          <p:cNvPr id="3" name="Content Placeholder 2"/>
          <p:cNvSpPr>
            <a:spLocks noGrp="1"/>
          </p:cNvSpPr>
          <p:nvPr>
            <p:ph idx="1"/>
          </p:nvPr>
        </p:nvSpPr>
        <p:spPr/>
        <p:txBody>
          <a:bodyPr/>
          <a:lstStyle/>
          <a:p>
            <a:r>
              <a:rPr lang="en-US" dirty="0"/>
              <a:t>When adding two unsigned integers, the Carry flag is a copy of the </a:t>
            </a:r>
            <a:r>
              <a:rPr lang="en-US" sz="3200" b="1" dirty="0"/>
              <a:t>carry out </a:t>
            </a:r>
            <a:r>
              <a:rPr lang="en-US" dirty="0"/>
              <a:t>of the MSB of the destination operand.</a:t>
            </a:r>
          </a:p>
          <a:p>
            <a:endParaRPr lang="en-US" dirty="0"/>
          </a:p>
        </p:txBody>
      </p:sp>
      <p:sp>
        <p:nvSpPr>
          <p:cNvPr id="11" name="Rounded Rectangle 10"/>
          <p:cNvSpPr/>
          <p:nvPr/>
        </p:nvSpPr>
        <p:spPr>
          <a:xfrm>
            <a:off x="6164560" y="3717032"/>
            <a:ext cx="1944216" cy="57606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11111111</a:t>
            </a:r>
            <a:endParaRPr kumimoji="0" lang="en-US" sz="3200" b="1" i="1"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2" name="Rounded Rectangle 11"/>
          <p:cNvSpPr/>
          <p:nvPr/>
        </p:nvSpPr>
        <p:spPr>
          <a:xfrm>
            <a:off x="4788024" y="5301208"/>
            <a:ext cx="792088" cy="576064"/>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CF</a:t>
            </a:r>
          </a:p>
        </p:txBody>
      </p:sp>
      <p:sp>
        <p:nvSpPr>
          <p:cNvPr id="13" name="Rounded Rectangle 12"/>
          <p:cNvSpPr/>
          <p:nvPr/>
        </p:nvSpPr>
        <p:spPr>
          <a:xfrm>
            <a:off x="6164560" y="4509120"/>
            <a:ext cx="1944216" cy="57606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00000001</a:t>
            </a:r>
            <a:endParaRPr kumimoji="0" lang="en-US" sz="3200" b="1" i="1"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4" name="Rounded Rectangle 13"/>
          <p:cNvSpPr/>
          <p:nvPr/>
        </p:nvSpPr>
        <p:spPr>
          <a:xfrm>
            <a:off x="6156176" y="5301208"/>
            <a:ext cx="1944216" cy="57606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00000000</a:t>
            </a:r>
            <a:endParaRPr kumimoji="0" lang="en-US" sz="3200" b="1" i="1"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5" name="Rounded Rectangle 14"/>
          <p:cNvSpPr/>
          <p:nvPr/>
        </p:nvSpPr>
        <p:spPr>
          <a:xfrm>
            <a:off x="5652120" y="5301208"/>
            <a:ext cx="432048" cy="576064"/>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1</a:t>
            </a:r>
            <a:endParaRPr kumimoji="0" lang="en-US" sz="3200" b="1" i="1"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6" name="Plus 15"/>
          <p:cNvSpPr/>
          <p:nvPr/>
        </p:nvSpPr>
        <p:spPr>
          <a:xfrm>
            <a:off x="5364088" y="4509120"/>
            <a:ext cx="648072" cy="576064"/>
          </a:xfrm>
          <a:prstGeom prst="mathPlu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7" name="Cloud Callout 16"/>
          <p:cNvSpPr/>
          <p:nvPr/>
        </p:nvSpPr>
        <p:spPr>
          <a:xfrm>
            <a:off x="539552" y="3501008"/>
            <a:ext cx="4032448" cy="1872208"/>
          </a:xfrm>
          <a:prstGeom prst="cloudCallout">
            <a:avLst>
              <a:gd name="adj1" fmla="val 50813"/>
              <a:gd name="adj2" fmla="val 57526"/>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We can say CF = 1 when the sum exceeds the storage size of its destination operand</a:t>
            </a:r>
          </a:p>
        </p:txBody>
      </p:sp>
    </p:spTree>
    <p:extLst>
      <p:ext uri="{BB962C8B-B14F-4D97-AF65-F5344CB8AC3E}">
        <p14:creationId xmlns:p14="http://schemas.microsoft.com/office/powerpoint/2010/main" val="15251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endParaRPr lang="en-GB" sz="2900" dirty="0">
              <a:solidFill>
                <a:schemeClr val="accent2">
                  <a:lumMod val="50000"/>
                </a:schemeClr>
              </a:solidFill>
              <a:latin typeface="Times New Roman" pitchFamily="18" charset="0"/>
              <a:cs typeface="Times New Roman" pitchFamily="18" charset="0"/>
            </a:endParaRPr>
          </a:p>
        </p:txBody>
      </p:sp>
      <p:sp>
        <p:nvSpPr>
          <p:cNvPr id="6" name="Rounded Rectangle 5"/>
          <p:cNvSpPr/>
          <p:nvPr/>
        </p:nvSpPr>
        <p:spPr>
          <a:xfrm>
            <a:off x="1619672" y="1700808"/>
            <a:ext cx="5904656" cy="5085184"/>
          </a:xfrm>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1900" b="1" dirty="0">
                <a:solidFill>
                  <a:srgbClr val="800080"/>
                </a:solidFill>
                <a:latin typeface="Times New Roman" pitchFamily="18" charset="0"/>
                <a:cs typeface="Times New Roman" pitchFamily="18" charset="0"/>
              </a:rPr>
              <a:t>INCLUDE Irvine32.inc</a:t>
            </a:r>
          </a:p>
          <a:p>
            <a:pPr lvl="1"/>
            <a:r>
              <a:rPr lang="en-US" sz="1900" b="1" dirty="0">
                <a:solidFill>
                  <a:srgbClr val="800080"/>
                </a:solidFill>
                <a:latin typeface="Times New Roman" pitchFamily="18" charset="0"/>
                <a:cs typeface="Times New Roman" pitchFamily="18" charset="0"/>
              </a:rPr>
              <a:t>.code</a:t>
            </a:r>
          </a:p>
          <a:p>
            <a:pPr lvl="1"/>
            <a:r>
              <a:rPr lang="en-US" sz="1900" b="1" dirty="0">
                <a:latin typeface="Times New Roman" pitchFamily="18" charset="0"/>
                <a:cs typeface="Times New Roman" pitchFamily="18" charset="0"/>
              </a:rPr>
              <a:t>main</a:t>
            </a:r>
            <a:r>
              <a:rPr lang="en-US" sz="1900" b="1" dirty="0">
                <a:solidFill>
                  <a:srgbClr val="800080"/>
                </a:solidFill>
                <a:latin typeface="Times New Roman" pitchFamily="18" charset="0"/>
                <a:cs typeface="Times New Roman" pitchFamily="18" charset="0"/>
              </a:rPr>
              <a:t> PROC</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a:solidFill>
                  <a:srgbClr val="800000"/>
                </a:solidFill>
                <a:latin typeface="Times New Roman" pitchFamily="18" charset="0"/>
                <a:cs typeface="Times New Roman" pitchFamily="18" charset="0"/>
              </a:rPr>
              <a:t>al, </a:t>
            </a:r>
            <a:r>
              <a:rPr lang="en-US" sz="1900" b="1" dirty="0">
                <a:solidFill>
                  <a:srgbClr val="000080"/>
                </a:solidFill>
                <a:latin typeface="Times New Roman" pitchFamily="18" charset="0"/>
                <a:cs typeface="Times New Roman" pitchFamily="18" charset="0"/>
              </a:rPr>
              <a:t>0FFh</a:t>
            </a:r>
          </a:p>
          <a:p>
            <a:pPr lvl="1"/>
            <a:r>
              <a:rPr lang="en-US" sz="1900" b="1" dirty="0">
                <a:solidFill>
                  <a:srgbClr val="0000FF"/>
                </a:solidFill>
                <a:latin typeface="Times New Roman" pitchFamily="18" charset="0"/>
                <a:cs typeface="Times New Roman" pitchFamily="18" charset="0"/>
              </a:rPr>
              <a:t>	add </a:t>
            </a:r>
            <a:r>
              <a:rPr lang="en-US" sz="1900" b="1" dirty="0">
                <a:solidFill>
                  <a:srgbClr val="800000"/>
                </a:solidFill>
                <a:latin typeface="Times New Roman" pitchFamily="18" charset="0"/>
                <a:cs typeface="Times New Roman" pitchFamily="18" charset="0"/>
              </a:rPr>
              <a:t>al, </a:t>
            </a:r>
            <a:r>
              <a:rPr lang="en-US" sz="1900" b="1" dirty="0">
                <a:solidFill>
                  <a:srgbClr val="000080"/>
                </a:solidFill>
                <a:latin typeface="Times New Roman" pitchFamily="18" charset="0"/>
                <a:cs typeface="Times New Roman" pitchFamily="18" charset="0"/>
              </a:rPr>
              <a:t>1</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AL = 00, CF = 1</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a:solidFill>
                  <a:srgbClr val="800000"/>
                </a:solidFill>
                <a:latin typeface="Times New Roman" pitchFamily="18" charset="0"/>
                <a:cs typeface="Times New Roman" pitchFamily="18" charset="0"/>
              </a:rPr>
              <a:t>ax, </a:t>
            </a:r>
            <a:r>
              <a:rPr lang="en-US" sz="1900" b="1" dirty="0">
                <a:solidFill>
                  <a:srgbClr val="000080"/>
                </a:solidFill>
                <a:latin typeface="Times New Roman" pitchFamily="18" charset="0"/>
                <a:cs typeface="Times New Roman" pitchFamily="18" charset="0"/>
              </a:rPr>
              <a:t>00FFh</a:t>
            </a:r>
          </a:p>
          <a:p>
            <a:pPr lvl="1"/>
            <a:r>
              <a:rPr lang="en-US" sz="1900" b="1" dirty="0">
                <a:solidFill>
                  <a:srgbClr val="0000FF"/>
                </a:solidFill>
                <a:latin typeface="Times New Roman" pitchFamily="18" charset="0"/>
                <a:cs typeface="Times New Roman" pitchFamily="18" charset="0"/>
              </a:rPr>
              <a:t>	add </a:t>
            </a:r>
            <a:r>
              <a:rPr lang="en-US" sz="1900" b="1" dirty="0">
                <a:solidFill>
                  <a:srgbClr val="800000"/>
                </a:solidFill>
                <a:latin typeface="Times New Roman" pitchFamily="18" charset="0"/>
                <a:cs typeface="Times New Roman" pitchFamily="18" charset="0"/>
              </a:rPr>
              <a:t>ax, </a:t>
            </a:r>
            <a:r>
              <a:rPr lang="en-US" sz="1900" b="1" dirty="0">
                <a:solidFill>
                  <a:srgbClr val="000080"/>
                </a:solidFill>
                <a:latin typeface="Times New Roman" pitchFamily="18" charset="0"/>
                <a:cs typeface="Times New Roman" pitchFamily="18" charset="0"/>
              </a:rPr>
              <a:t>1</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AX = 0100h, CF = 0</a:t>
            </a:r>
          </a:p>
          <a:p>
            <a:pPr lvl="1"/>
            <a:endParaRPr lang="en-US" sz="1900" b="1" dirty="0">
              <a:latin typeface="Times New Roman" pitchFamily="18" charset="0"/>
              <a:cs typeface="Times New Roman" pitchFamily="18" charset="0"/>
            </a:endParaRP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a:solidFill>
                  <a:srgbClr val="800000"/>
                </a:solidFill>
                <a:latin typeface="Times New Roman" pitchFamily="18" charset="0"/>
                <a:cs typeface="Times New Roman" pitchFamily="18" charset="0"/>
              </a:rPr>
              <a:t>ax, </a:t>
            </a:r>
            <a:r>
              <a:rPr lang="en-US" sz="1900" b="1" dirty="0">
                <a:solidFill>
                  <a:srgbClr val="000080"/>
                </a:solidFill>
                <a:latin typeface="Times New Roman" pitchFamily="18" charset="0"/>
                <a:cs typeface="Times New Roman" pitchFamily="18" charset="0"/>
              </a:rPr>
              <a:t>0FFFFh</a:t>
            </a:r>
          </a:p>
          <a:p>
            <a:pPr lvl="1"/>
            <a:r>
              <a:rPr lang="en-US" sz="1900" b="1" dirty="0">
                <a:solidFill>
                  <a:srgbClr val="0000FF"/>
                </a:solidFill>
                <a:latin typeface="Times New Roman" pitchFamily="18" charset="0"/>
                <a:cs typeface="Times New Roman" pitchFamily="18" charset="0"/>
              </a:rPr>
              <a:t>	add </a:t>
            </a:r>
            <a:r>
              <a:rPr lang="en-US" sz="1900" b="1" dirty="0">
                <a:solidFill>
                  <a:srgbClr val="800000"/>
                </a:solidFill>
                <a:latin typeface="Times New Roman" pitchFamily="18" charset="0"/>
                <a:cs typeface="Times New Roman" pitchFamily="18" charset="0"/>
              </a:rPr>
              <a:t>ax, </a:t>
            </a:r>
            <a:r>
              <a:rPr lang="en-US" sz="1900" b="1" dirty="0">
                <a:solidFill>
                  <a:srgbClr val="000080"/>
                </a:solidFill>
                <a:latin typeface="Times New Roman" pitchFamily="18" charset="0"/>
                <a:cs typeface="Times New Roman" pitchFamily="18" charset="0"/>
              </a:rPr>
              <a:t>1</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AX = 0000, CF = 1</a:t>
            </a:r>
            <a:endParaRPr lang="en-US" sz="1900" b="1" dirty="0">
              <a:latin typeface="Times New Roman" pitchFamily="18" charset="0"/>
              <a:cs typeface="Times New Roman" pitchFamily="18" charset="0"/>
            </a:endParaRPr>
          </a:p>
          <a:p>
            <a:pPr lvl="1"/>
            <a:r>
              <a:rPr lang="en-US" sz="1900" b="1" dirty="0">
                <a:latin typeface="Times New Roman" pitchFamily="18" charset="0"/>
                <a:cs typeface="Times New Roman" pitchFamily="18" charset="0"/>
              </a:rPr>
              <a:t>exit</a:t>
            </a:r>
          </a:p>
          <a:p>
            <a:pPr lvl="1"/>
            <a:r>
              <a:rPr lang="en-US" sz="1900" b="1" dirty="0">
                <a:latin typeface="Times New Roman" pitchFamily="18" charset="0"/>
                <a:cs typeface="Times New Roman" pitchFamily="18" charset="0"/>
              </a:rPr>
              <a:t>main</a:t>
            </a:r>
            <a:r>
              <a:rPr lang="en-US" sz="1900" b="1" dirty="0">
                <a:solidFill>
                  <a:srgbClr val="008000"/>
                </a:solidFill>
                <a:latin typeface="Times New Roman" pitchFamily="18" charset="0"/>
                <a:cs typeface="Times New Roman" pitchFamily="18" charset="0"/>
              </a:rPr>
              <a:t> </a:t>
            </a:r>
            <a:r>
              <a:rPr lang="en-US" sz="1900" b="1" dirty="0">
                <a:solidFill>
                  <a:srgbClr val="800080"/>
                </a:solidFill>
                <a:latin typeface="Times New Roman" pitchFamily="18" charset="0"/>
                <a:cs typeface="Times New Roman" pitchFamily="18" charset="0"/>
              </a:rPr>
              <a:t>ENDP</a:t>
            </a:r>
          </a:p>
          <a:p>
            <a:pPr lvl="1"/>
            <a:r>
              <a:rPr lang="en-US" sz="1900" b="1" dirty="0">
                <a:solidFill>
                  <a:srgbClr val="800080"/>
                </a:solidFill>
                <a:latin typeface="Times New Roman" pitchFamily="18" charset="0"/>
                <a:cs typeface="Times New Roman" pitchFamily="18" charset="0"/>
              </a:rPr>
              <a:t>END </a:t>
            </a:r>
            <a:r>
              <a:rPr lang="en-US" sz="1900" b="1" dirty="0">
                <a:latin typeface="Times New Roman" pitchFamily="18" charset="0"/>
                <a:cs typeface="Times New Roman" pitchFamily="18" charset="0"/>
              </a:rPr>
              <a:t>main</a:t>
            </a:r>
          </a:p>
        </p:txBody>
      </p:sp>
      <p:sp>
        <p:nvSpPr>
          <p:cNvPr id="7" name="Title 1"/>
          <p:cNvSpPr txBox="1">
            <a:spLocks/>
          </p:cNvSpPr>
          <p:nvPr/>
        </p:nvSpPr>
        <p:spPr>
          <a:xfrm>
            <a:off x="251520" y="476672"/>
            <a:ext cx="803528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Carry Flag – Addition Case</a:t>
            </a:r>
          </a:p>
        </p:txBody>
      </p:sp>
    </p:spTree>
    <p:extLst>
      <p:ext uri="{BB962C8B-B14F-4D97-AF65-F5344CB8AC3E}">
        <p14:creationId xmlns:p14="http://schemas.microsoft.com/office/powerpoint/2010/main" val="400060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p:cTn id="2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p:cTn id="27"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6" end="6"/>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p:cTn id="31"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7" end="7"/>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 calcmode="lin" valueType="num">
                                      <p:cBhvr>
                                        <p:cTn id="35" dur="5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10" end="10"/>
                                            </p:txEl>
                                          </p:spTgt>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p:cTn id="39" dur="500" fill="hold"/>
                                        <p:tgtEl>
                                          <p:spTgt spid="6">
                                            <p:txEl>
                                              <p:pRg st="11" end="11"/>
                                            </p:txEl>
                                          </p:spTgt>
                                        </p:tgtEl>
                                        <p:attrNameLst>
                                          <p:attrName>ppt_w</p:attrName>
                                        </p:attrNameLst>
                                      </p:cBhvr>
                                      <p:tavLst>
                                        <p:tav tm="0">
                                          <p:val>
                                            <p:fltVal val="0"/>
                                          </p:val>
                                        </p:tav>
                                        <p:tav tm="100000">
                                          <p:val>
                                            <p:strVal val="#ppt_w"/>
                                          </p:val>
                                        </p:tav>
                                      </p:tavLst>
                                    </p:anim>
                                    <p:anim calcmode="lin" valueType="num">
                                      <p:cBhvr>
                                        <p:cTn id="40" dur="500" fill="hold"/>
                                        <p:tgtEl>
                                          <p:spTgt spid="6">
                                            <p:txEl>
                                              <p:pRg st="11" end="11"/>
                                            </p:txEl>
                                          </p:spTgt>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 calcmode="lin" valueType="num">
                                      <p:cBhvr>
                                        <p:cTn id="43" dur="500" fill="hold"/>
                                        <p:tgtEl>
                                          <p:spTgt spid="6">
                                            <p:txEl>
                                              <p:pRg st="13" end="13"/>
                                            </p:txEl>
                                          </p:spTgt>
                                        </p:tgtEl>
                                        <p:attrNameLst>
                                          <p:attrName>ppt_w</p:attrName>
                                        </p:attrNameLst>
                                      </p:cBhvr>
                                      <p:tavLst>
                                        <p:tav tm="0">
                                          <p:val>
                                            <p:fltVal val="0"/>
                                          </p:val>
                                        </p:tav>
                                        <p:tav tm="100000">
                                          <p:val>
                                            <p:strVal val="#ppt_w"/>
                                          </p:val>
                                        </p:tav>
                                      </p:tavLst>
                                    </p:anim>
                                    <p:anim calcmode="lin" valueType="num">
                                      <p:cBhvr>
                                        <p:cTn id="44" dur="500" fill="hold"/>
                                        <p:tgtEl>
                                          <p:spTgt spid="6">
                                            <p:txEl>
                                              <p:pRg st="13" end="13"/>
                                            </p:txEl>
                                          </p:spTgt>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anim calcmode="lin" valueType="num">
                                      <p:cBhvr>
                                        <p:cTn id="47" dur="500" fill="hold"/>
                                        <p:tgtEl>
                                          <p:spTgt spid="6">
                                            <p:txEl>
                                              <p:pRg st="14" end="14"/>
                                            </p:txEl>
                                          </p:spTgt>
                                        </p:tgtEl>
                                        <p:attrNameLst>
                                          <p:attrName>ppt_w</p:attrName>
                                        </p:attrNameLst>
                                      </p:cBhvr>
                                      <p:tavLst>
                                        <p:tav tm="0">
                                          <p:val>
                                            <p:fltVal val="0"/>
                                          </p:val>
                                        </p:tav>
                                        <p:tav tm="100000">
                                          <p:val>
                                            <p:strVal val="#ppt_w"/>
                                          </p:val>
                                        </p:tav>
                                      </p:tavLst>
                                    </p:anim>
                                    <p:anim calcmode="lin" valueType="num">
                                      <p:cBhvr>
                                        <p:cTn id="48" dur="500" fill="hold"/>
                                        <p:tgtEl>
                                          <p:spTgt spid="6">
                                            <p:txEl>
                                              <p:pRg st="14" end="14"/>
                                            </p:txEl>
                                          </p:spTgt>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 calcmode="lin" valueType="num">
                                      <p:cBhvr>
                                        <p:cTn id="51" dur="500" fill="hold"/>
                                        <p:tgtEl>
                                          <p:spTgt spid="6">
                                            <p:txEl>
                                              <p:pRg st="15" end="15"/>
                                            </p:txEl>
                                          </p:spTgt>
                                        </p:tgtEl>
                                        <p:attrNameLst>
                                          <p:attrName>ppt_w</p:attrName>
                                        </p:attrNameLst>
                                      </p:cBhvr>
                                      <p:tavLst>
                                        <p:tav tm="0">
                                          <p:val>
                                            <p:fltVal val="0"/>
                                          </p:val>
                                        </p:tav>
                                        <p:tav tm="100000">
                                          <p:val>
                                            <p:strVal val="#ppt_w"/>
                                          </p:val>
                                        </p:tav>
                                      </p:tavLst>
                                    </p:anim>
                                    <p:anim calcmode="lin" valueType="num">
                                      <p:cBhvr>
                                        <p:cTn id="52" dur="500" fill="hold"/>
                                        <p:tgtEl>
                                          <p:spTgt spid="6">
                                            <p:txEl>
                                              <p:pRg st="15" end="15"/>
                                            </p:txEl>
                                          </p:spTgt>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p:cTn id="57"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 calcmode="lin" valueType="num">
                                      <p:cBhvr>
                                        <p:cTn id="63"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nodeType="clickEffect">
                                  <p:stCondLst>
                                    <p:cond delay="0"/>
                                  </p:stCondLst>
                                  <p:childTnLst>
                                    <p:set>
                                      <p:cBhvr>
                                        <p:cTn id="68" dur="1" fill="hold">
                                          <p:stCondLst>
                                            <p:cond delay="0"/>
                                          </p:stCondLst>
                                        </p:cTn>
                                        <p:tgtEl>
                                          <p:spTgt spid="6">
                                            <p:txEl>
                                              <p:pRg st="12" end="12"/>
                                            </p:txEl>
                                          </p:spTgt>
                                        </p:tgtEl>
                                        <p:attrNameLst>
                                          <p:attrName>style.visibility</p:attrName>
                                        </p:attrNameLst>
                                      </p:cBhvr>
                                      <p:to>
                                        <p:strVal val="visible"/>
                                      </p:to>
                                    </p:set>
                                    <p:anim calcmode="lin" valueType="num">
                                      <p:cBhvr>
                                        <p:cTn id="69" dur="500" fill="hold"/>
                                        <p:tgtEl>
                                          <p:spTgt spid="6">
                                            <p:txEl>
                                              <p:pRg st="12" end="12"/>
                                            </p:txEl>
                                          </p:spTgt>
                                        </p:tgtEl>
                                        <p:attrNameLst>
                                          <p:attrName>ppt_w</p:attrName>
                                        </p:attrNameLst>
                                      </p:cBhvr>
                                      <p:tavLst>
                                        <p:tav tm="0">
                                          <p:val>
                                            <p:fltVal val="0"/>
                                          </p:val>
                                        </p:tav>
                                        <p:tav tm="100000">
                                          <p:val>
                                            <p:strVal val="#ppt_w"/>
                                          </p:val>
                                        </p:tav>
                                      </p:tavLst>
                                    </p:anim>
                                    <p:anim calcmode="lin" valueType="num">
                                      <p:cBhvr>
                                        <p:cTn id="70" dur="500" fill="hold"/>
                                        <p:tgtEl>
                                          <p:spTgt spid="6">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r>
              <a:rPr lang="en-GB" sz="2800" dirty="0">
                <a:latin typeface="Calibri" panose="020F0502020204030204" pitchFamily="34" charset="0"/>
              </a:rPr>
              <a:t>A subtract operation sets the Carry flag when a </a:t>
            </a:r>
            <a:r>
              <a:rPr lang="en-GB" sz="3600" b="1" dirty="0">
                <a:latin typeface="Calibri" panose="020F0502020204030204" pitchFamily="34" charset="0"/>
              </a:rPr>
              <a:t>larger unsigned integer is subtracted from a smaller one.</a:t>
            </a:r>
          </a:p>
        </p:txBody>
      </p:sp>
      <p:sp>
        <p:nvSpPr>
          <p:cNvPr id="5" name="Title 1"/>
          <p:cNvSpPr txBox="1">
            <a:spLocks/>
          </p:cNvSpPr>
          <p:nvPr/>
        </p:nvSpPr>
        <p:spPr>
          <a:xfrm>
            <a:off x="0" y="360040"/>
            <a:ext cx="9144000" cy="1196752"/>
          </a:xfrm>
          <a:prstGeom prst="rect">
            <a:avLst/>
          </a:prstGeom>
        </p:spPr>
        <p:txBody>
          <a:bodyPr vert="horz" lIns="91440" tIns="45720" rIns="91440" bIns="45720" rtlCol="0" anchor="ctr">
            <a:normAutofit/>
          </a:bodyPr>
          <a:lstStyle/>
          <a:p>
            <a:pPr lvl="1">
              <a:spcBef>
                <a:spcPct val="0"/>
              </a:spcBef>
              <a:defRPr/>
            </a:pPr>
            <a:r>
              <a:rPr lang="en-GB" sz="4800" b="1" dirty="0">
                <a:solidFill>
                  <a:schemeClr val="tx2"/>
                </a:solidFill>
                <a:latin typeface="Calibri" panose="020F0502020204030204" pitchFamily="34" charset="0"/>
                <a:ea typeface="+mj-ea"/>
                <a:cs typeface="+mj-cs"/>
              </a:rPr>
              <a:t>Carry Flag – Subtraction</a:t>
            </a:r>
            <a:endParaRPr lang="ar-EG" sz="4800" b="1" dirty="0">
              <a:solidFill>
                <a:schemeClr val="tx2"/>
              </a:solidFill>
              <a:latin typeface="Calibri" panose="020F0502020204030204" pitchFamily="34" charset="0"/>
              <a:ea typeface="+mj-ea"/>
              <a:cs typeface="+mj-cs"/>
            </a:endParaRPr>
          </a:p>
        </p:txBody>
      </p:sp>
      <p:sp>
        <p:nvSpPr>
          <p:cNvPr id="6" name="Rounded Rectangle 5"/>
          <p:cNvSpPr/>
          <p:nvPr/>
        </p:nvSpPr>
        <p:spPr>
          <a:xfrm>
            <a:off x="1259632" y="3573016"/>
            <a:ext cx="2448272" cy="576064"/>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00000001	</a:t>
            </a:r>
            <a:r>
              <a:rPr lang="en-US" sz="3200" b="1" dirty="0">
                <a:solidFill>
                  <a:srgbClr val="FF0000"/>
                </a:solidFill>
                <a:latin typeface="Times New Roman" pitchFamily="18" charset="0"/>
                <a:cs typeface="Times New Roman" pitchFamily="18" charset="0"/>
              </a:rPr>
              <a:t>1</a:t>
            </a:r>
            <a:endParaRPr lang="en-US" sz="3200" b="1" i="1" dirty="0">
              <a:solidFill>
                <a:srgbClr val="FF0000"/>
              </a:solidFill>
              <a:latin typeface="Times New Roman" pitchFamily="18" charset="0"/>
              <a:cs typeface="Times New Roman" pitchFamily="18" charset="0"/>
            </a:endParaRPr>
          </a:p>
        </p:txBody>
      </p:sp>
      <p:sp>
        <p:nvSpPr>
          <p:cNvPr id="7" name="Rounded Rectangle 6"/>
          <p:cNvSpPr/>
          <p:nvPr/>
        </p:nvSpPr>
        <p:spPr>
          <a:xfrm>
            <a:off x="4427984" y="5157192"/>
            <a:ext cx="792088"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lvl="1" algn="ctr"/>
            <a:r>
              <a:rPr lang="en-US" sz="3200" b="1" dirty="0">
                <a:solidFill>
                  <a:schemeClr val="accent2">
                    <a:lumMod val="50000"/>
                  </a:schemeClr>
                </a:solidFill>
                <a:latin typeface="Times New Roman" pitchFamily="18" charset="0"/>
                <a:cs typeface="Times New Roman" pitchFamily="18" charset="0"/>
              </a:rPr>
              <a:t>CF</a:t>
            </a:r>
          </a:p>
        </p:txBody>
      </p:sp>
      <p:sp>
        <p:nvSpPr>
          <p:cNvPr id="8" name="Rounded Rectangle 7"/>
          <p:cNvSpPr/>
          <p:nvPr/>
        </p:nvSpPr>
        <p:spPr>
          <a:xfrm>
            <a:off x="1259632" y="4365104"/>
            <a:ext cx="2448272" cy="576064"/>
          </a:xfrm>
          <a:prstGeom prst="round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00000010	</a:t>
            </a:r>
            <a:r>
              <a:rPr lang="en-US" sz="3200" b="1" dirty="0">
                <a:solidFill>
                  <a:srgbClr val="FF0000"/>
                </a:solidFill>
                <a:latin typeface="Times New Roman" pitchFamily="18" charset="0"/>
                <a:cs typeface="Times New Roman" pitchFamily="18" charset="0"/>
              </a:rPr>
              <a:t>2</a:t>
            </a:r>
            <a:endParaRPr lang="en-US" sz="3200" b="1" i="1" dirty="0">
              <a:solidFill>
                <a:srgbClr val="FF0000"/>
              </a:solidFill>
              <a:latin typeface="Times New Roman" pitchFamily="18" charset="0"/>
              <a:cs typeface="Times New Roman" pitchFamily="18" charset="0"/>
            </a:endParaRPr>
          </a:p>
        </p:txBody>
      </p:sp>
      <p:sp>
        <p:nvSpPr>
          <p:cNvPr id="10" name="Rounded Rectangle 9"/>
          <p:cNvSpPr/>
          <p:nvPr/>
        </p:nvSpPr>
        <p:spPr>
          <a:xfrm>
            <a:off x="5796136" y="5157192"/>
            <a:ext cx="2448272"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2800" b="1" dirty="0">
                <a:solidFill>
                  <a:schemeClr val="tx2">
                    <a:lumMod val="50000"/>
                  </a:schemeClr>
                </a:solidFill>
                <a:latin typeface="Times New Roman" pitchFamily="18" charset="0"/>
                <a:cs typeface="Times New Roman" pitchFamily="18" charset="0"/>
              </a:rPr>
              <a:t>11111111  </a:t>
            </a:r>
            <a:r>
              <a:rPr lang="en-US" sz="2800" b="1" dirty="0" err="1">
                <a:solidFill>
                  <a:srgbClr val="FF0000"/>
                </a:solidFill>
                <a:latin typeface="Times New Roman" pitchFamily="18" charset="0"/>
                <a:cs typeface="Times New Roman" pitchFamily="18" charset="0"/>
              </a:rPr>
              <a:t>FFh</a:t>
            </a:r>
            <a:endParaRPr lang="en-US" sz="2800" b="1" i="1" dirty="0">
              <a:solidFill>
                <a:srgbClr val="FF0000"/>
              </a:solidFill>
              <a:latin typeface="Times New Roman" pitchFamily="18" charset="0"/>
              <a:cs typeface="Times New Roman" pitchFamily="18" charset="0"/>
            </a:endParaRPr>
          </a:p>
        </p:txBody>
      </p:sp>
      <p:sp>
        <p:nvSpPr>
          <p:cNvPr id="11" name="Rounded Rectangle 10"/>
          <p:cNvSpPr/>
          <p:nvPr/>
        </p:nvSpPr>
        <p:spPr>
          <a:xfrm>
            <a:off x="5292080" y="5157192"/>
            <a:ext cx="432048"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1</a:t>
            </a:r>
            <a:endParaRPr lang="en-US" sz="3200" b="1" i="1" dirty="0">
              <a:solidFill>
                <a:schemeClr val="tx2">
                  <a:lumMod val="50000"/>
                </a:schemeClr>
              </a:solidFill>
              <a:latin typeface="Times New Roman" pitchFamily="18" charset="0"/>
              <a:cs typeface="Times New Roman" pitchFamily="18" charset="0"/>
            </a:endParaRPr>
          </a:p>
        </p:txBody>
      </p:sp>
      <p:sp>
        <p:nvSpPr>
          <p:cNvPr id="12" name="Plus 11"/>
          <p:cNvSpPr/>
          <p:nvPr/>
        </p:nvSpPr>
        <p:spPr>
          <a:xfrm>
            <a:off x="5004048" y="4365104"/>
            <a:ext cx="648072" cy="576064"/>
          </a:xfrm>
          <a:prstGeom prst="mathPlu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4" name="Minus 13"/>
          <p:cNvSpPr/>
          <p:nvPr/>
        </p:nvSpPr>
        <p:spPr>
          <a:xfrm>
            <a:off x="539552" y="4293096"/>
            <a:ext cx="504056" cy="698376"/>
          </a:xfrm>
          <a:prstGeom prst="mathMinu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8" name="Rounded Rectangle 17"/>
          <p:cNvSpPr/>
          <p:nvPr/>
        </p:nvSpPr>
        <p:spPr>
          <a:xfrm>
            <a:off x="5796136" y="3573016"/>
            <a:ext cx="2448272" cy="576064"/>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00000001	</a:t>
            </a:r>
            <a:r>
              <a:rPr lang="en-US" sz="3200" b="1" dirty="0">
                <a:solidFill>
                  <a:srgbClr val="FF0000"/>
                </a:solidFill>
                <a:latin typeface="Times New Roman" pitchFamily="18" charset="0"/>
                <a:cs typeface="Times New Roman" pitchFamily="18" charset="0"/>
              </a:rPr>
              <a:t>1</a:t>
            </a:r>
            <a:endParaRPr lang="en-US" sz="3200" b="1" i="1" dirty="0">
              <a:solidFill>
                <a:srgbClr val="FF0000"/>
              </a:solidFill>
              <a:latin typeface="Times New Roman" pitchFamily="18" charset="0"/>
              <a:cs typeface="Times New Roman" pitchFamily="18" charset="0"/>
            </a:endParaRPr>
          </a:p>
        </p:txBody>
      </p:sp>
      <p:sp>
        <p:nvSpPr>
          <p:cNvPr id="19" name="Rounded Rectangle 18"/>
          <p:cNvSpPr/>
          <p:nvPr/>
        </p:nvSpPr>
        <p:spPr>
          <a:xfrm>
            <a:off x="5796136" y="4365104"/>
            <a:ext cx="2448272" cy="576064"/>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11111110	</a:t>
            </a:r>
            <a:r>
              <a:rPr lang="en-US" sz="3200" dirty="0">
                <a:solidFill>
                  <a:srgbClr val="FF0000"/>
                </a:solidFill>
                <a:latin typeface="Times New Roman" pitchFamily="18" charset="0"/>
                <a:cs typeface="Times New Roman" pitchFamily="18" charset="0"/>
              </a:rPr>
              <a:t>-</a:t>
            </a:r>
            <a:r>
              <a:rPr lang="en-US" sz="3200" b="1" dirty="0">
                <a:solidFill>
                  <a:srgbClr val="FF0000"/>
                </a:solidFill>
                <a:latin typeface="Times New Roman" pitchFamily="18" charset="0"/>
                <a:cs typeface="Times New Roman" pitchFamily="18" charset="0"/>
              </a:rPr>
              <a:t>2</a:t>
            </a:r>
            <a:endParaRPr lang="en-US" sz="3200" b="1" i="1" dirty="0">
              <a:solidFill>
                <a:srgbClr val="FF0000"/>
              </a:solidFill>
              <a:latin typeface="Times New Roman" pitchFamily="18" charset="0"/>
              <a:cs typeface="Times New Roman" pitchFamily="18" charset="0"/>
            </a:endParaRPr>
          </a:p>
        </p:txBody>
      </p:sp>
      <p:sp>
        <p:nvSpPr>
          <p:cNvPr id="20" name="Cloud Callout 19"/>
          <p:cNvSpPr/>
          <p:nvPr/>
        </p:nvSpPr>
        <p:spPr>
          <a:xfrm>
            <a:off x="323528" y="5157192"/>
            <a:ext cx="3888432" cy="1512168"/>
          </a:xfrm>
          <a:prstGeom prst="cloudCallout">
            <a:avLst>
              <a:gd name="adj1" fmla="val 68367"/>
              <a:gd name="adj2" fmla="val 3018"/>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marL="0" lvl="1" algn="ctr"/>
            <a:r>
              <a:rPr lang="en-GB" sz="2000" b="1" dirty="0">
                <a:solidFill>
                  <a:schemeClr val="accent2">
                    <a:lumMod val="50000"/>
                  </a:schemeClr>
                </a:solidFill>
                <a:latin typeface="Times New Roman" pitchFamily="18" charset="0"/>
                <a:cs typeface="Times New Roman" pitchFamily="18" charset="0"/>
              </a:rPr>
              <a:t>The carry out of</a:t>
            </a:r>
          </a:p>
          <a:p>
            <a:pPr marL="0" lvl="1" algn="ctr"/>
            <a:r>
              <a:rPr lang="en-GB" sz="2000" b="1" dirty="0">
                <a:solidFill>
                  <a:schemeClr val="accent2">
                    <a:lumMod val="50000"/>
                  </a:schemeClr>
                </a:solidFill>
                <a:latin typeface="Times New Roman" pitchFamily="18" charset="0"/>
                <a:cs typeface="Times New Roman" pitchFamily="18" charset="0"/>
              </a:rPr>
              <a:t>bit 7 is inverted and placed in the Carry flag, so CF = 1</a:t>
            </a:r>
          </a:p>
        </p:txBody>
      </p:sp>
    </p:spTree>
    <p:extLst>
      <p:ext uri="{BB962C8B-B14F-4D97-AF65-F5344CB8AC3E}">
        <p14:creationId xmlns:p14="http://schemas.microsoft.com/office/powerpoint/2010/main" val="22994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fltVal val="0"/>
                                          </p:val>
                                        </p:tav>
                                        <p:tav tm="100000">
                                          <p:val>
                                            <p:strVal val="#ppt_h"/>
                                          </p:val>
                                        </p:tav>
                                      </p:tavLst>
                                    </p:anim>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4" grpId="0" animBg="1"/>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[Review] Addressing Modes</a:t>
            </a:r>
          </a:p>
          <a:p>
            <a:pPr lvl="0"/>
            <a:r>
              <a:rPr lang="en-US" dirty="0"/>
              <a:t>Status Flags</a:t>
            </a:r>
            <a:endParaRPr lang="en-US" sz="4000" dirty="0"/>
          </a:p>
          <a:p>
            <a:pPr lvl="0"/>
            <a:r>
              <a:rPr lang="en-US" dirty="0"/>
              <a:t>Branching (Unconditional)</a:t>
            </a:r>
          </a:p>
          <a:p>
            <a:r>
              <a:rPr lang="en-US" dirty="0"/>
              <a:t>Loop</a:t>
            </a:r>
          </a:p>
          <a:p>
            <a:r>
              <a:rPr lang="en-US" dirty="0"/>
              <a:t>Hands On</a:t>
            </a:r>
          </a:p>
          <a:p>
            <a:pPr lvl="1"/>
            <a:r>
              <a:rPr lang="en-US" dirty="0"/>
              <a:t>Copy Reverse</a:t>
            </a:r>
          </a:p>
          <a:p>
            <a:pPr lvl="1"/>
            <a:r>
              <a:rPr lang="en-US" dirty="0"/>
              <a:t>Draw Rectangle of Stars</a:t>
            </a:r>
          </a:p>
        </p:txBody>
      </p:sp>
    </p:spTree>
    <p:extLst>
      <p:ext uri="{BB962C8B-B14F-4D97-AF65-F5344CB8AC3E}">
        <p14:creationId xmlns:p14="http://schemas.microsoft.com/office/powerpoint/2010/main" val="234176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endParaRPr lang="en-GB" sz="2900" dirty="0">
              <a:solidFill>
                <a:schemeClr val="accent2">
                  <a:lumMod val="50000"/>
                </a:schemeClr>
              </a:solidFill>
              <a:latin typeface="Times New Roman" pitchFamily="18" charset="0"/>
              <a:cs typeface="Times New Roman" pitchFamily="18" charset="0"/>
            </a:endParaRPr>
          </a:p>
        </p:txBody>
      </p:sp>
      <p:sp>
        <p:nvSpPr>
          <p:cNvPr id="5" name="Title 1"/>
          <p:cNvSpPr txBox="1">
            <a:spLocks/>
          </p:cNvSpPr>
          <p:nvPr/>
        </p:nvSpPr>
        <p:spPr>
          <a:xfrm>
            <a:off x="0" y="360040"/>
            <a:ext cx="9144000" cy="1196752"/>
          </a:xfrm>
          <a:prstGeom prst="rect">
            <a:avLst/>
          </a:prstGeom>
        </p:spPr>
        <p:txBody>
          <a:bodyPr vert="horz" lIns="91440" tIns="45720" rIns="91440" bIns="45720" rtlCol="0" anchor="ctr">
            <a:normAutofit/>
          </a:bodyPr>
          <a:lstStyle/>
          <a:p>
            <a:pPr lvl="1">
              <a:spcBef>
                <a:spcPct val="0"/>
              </a:spcBef>
              <a:defRPr/>
            </a:pPr>
            <a:r>
              <a:rPr lang="en-GB" sz="4800" b="1" dirty="0">
                <a:solidFill>
                  <a:schemeClr val="tx2"/>
                </a:solidFill>
                <a:latin typeface="Calibri" panose="020F0502020204030204" pitchFamily="34" charset="0"/>
                <a:ea typeface="+mj-ea"/>
                <a:cs typeface="+mj-cs"/>
              </a:rPr>
              <a:t>Carry Flag – Subtraction</a:t>
            </a:r>
            <a:endParaRPr lang="ar-EG" sz="4800" b="1" dirty="0">
              <a:solidFill>
                <a:schemeClr val="tx2"/>
              </a:solidFill>
              <a:latin typeface="Calibri" panose="020F0502020204030204" pitchFamily="34" charset="0"/>
              <a:ea typeface="+mj-ea"/>
              <a:cs typeface="+mj-cs"/>
            </a:endParaRPr>
          </a:p>
        </p:txBody>
      </p:sp>
      <p:sp>
        <p:nvSpPr>
          <p:cNvPr id="6" name="Rounded Rectangle 5"/>
          <p:cNvSpPr/>
          <p:nvPr/>
        </p:nvSpPr>
        <p:spPr>
          <a:xfrm>
            <a:off x="1619672" y="2276872"/>
            <a:ext cx="5904656" cy="3789040"/>
          </a:xfrm>
          <a:prstGeom prst="round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1900" b="1" dirty="0">
                <a:solidFill>
                  <a:srgbClr val="800080"/>
                </a:solidFill>
                <a:latin typeface="Times New Roman" pitchFamily="18" charset="0"/>
                <a:cs typeface="Times New Roman" pitchFamily="18" charset="0"/>
              </a:rPr>
              <a:t>INCLUDE Irvine32.inc</a:t>
            </a:r>
          </a:p>
          <a:p>
            <a:pPr lvl="1"/>
            <a:r>
              <a:rPr lang="en-US" sz="1900" b="1" dirty="0">
                <a:solidFill>
                  <a:srgbClr val="800080"/>
                </a:solidFill>
                <a:latin typeface="Times New Roman" pitchFamily="18" charset="0"/>
                <a:cs typeface="Times New Roman" pitchFamily="18" charset="0"/>
              </a:rPr>
              <a:t>.code</a:t>
            </a:r>
          </a:p>
          <a:p>
            <a:pPr lvl="1"/>
            <a:r>
              <a:rPr lang="en-US" sz="1900" b="1" dirty="0">
                <a:latin typeface="Times New Roman" pitchFamily="18" charset="0"/>
                <a:cs typeface="Times New Roman" pitchFamily="18" charset="0"/>
              </a:rPr>
              <a:t>main</a:t>
            </a:r>
            <a:r>
              <a:rPr lang="en-US" sz="1900" b="1" dirty="0">
                <a:solidFill>
                  <a:srgbClr val="800080"/>
                </a:solidFill>
                <a:latin typeface="Times New Roman" pitchFamily="18" charset="0"/>
                <a:cs typeface="Times New Roman" pitchFamily="18" charset="0"/>
              </a:rPr>
              <a:t> PROC</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a:solidFill>
                  <a:srgbClr val="800000"/>
                </a:solidFill>
                <a:latin typeface="Times New Roman" pitchFamily="18" charset="0"/>
                <a:cs typeface="Times New Roman" pitchFamily="18" charset="0"/>
              </a:rPr>
              <a:t>al, </a:t>
            </a:r>
            <a:r>
              <a:rPr lang="en-US" sz="1900" b="1" dirty="0">
                <a:solidFill>
                  <a:srgbClr val="000080"/>
                </a:solidFill>
                <a:latin typeface="Times New Roman" pitchFamily="18" charset="0"/>
                <a:cs typeface="Times New Roman" pitchFamily="18" charset="0"/>
              </a:rPr>
              <a:t>1</a:t>
            </a:r>
          </a:p>
          <a:p>
            <a:pPr lvl="1"/>
            <a:r>
              <a:rPr lang="en-US" sz="1900" b="1" dirty="0">
                <a:solidFill>
                  <a:srgbClr val="0000FF"/>
                </a:solidFill>
                <a:latin typeface="Times New Roman" pitchFamily="18" charset="0"/>
                <a:cs typeface="Times New Roman" pitchFamily="18" charset="0"/>
              </a:rPr>
              <a:t>	sub </a:t>
            </a:r>
            <a:r>
              <a:rPr lang="en-US" sz="1900" b="1" dirty="0">
                <a:solidFill>
                  <a:srgbClr val="800000"/>
                </a:solidFill>
                <a:latin typeface="Times New Roman" pitchFamily="18" charset="0"/>
                <a:cs typeface="Times New Roman" pitchFamily="18" charset="0"/>
              </a:rPr>
              <a:t>al, </a:t>
            </a:r>
            <a:r>
              <a:rPr lang="en-US" sz="1900" b="1" dirty="0">
                <a:solidFill>
                  <a:srgbClr val="000080"/>
                </a:solidFill>
                <a:latin typeface="Times New Roman" pitchFamily="18" charset="0"/>
                <a:cs typeface="Times New Roman" pitchFamily="18" charset="0"/>
              </a:rPr>
              <a:t>2</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AL = </a:t>
            </a:r>
            <a:r>
              <a:rPr lang="en-US" sz="1900" b="1" dirty="0" err="1">
                <a:solidFill>
                  <a:srgbClr val="008000"/>
                </a:solidFill>
                <a:latin typeface="Times New Roman" pitchFamily="18" charset="0"/>
                <a:cs typeface="Times New Roman" pitchFamily="18" charset="0"/>
              </a:rPr>
              <a:t>FFh</a:t>
            </a:r>
            <a:r>
              <a:rPr lang="en-US" sz="1900" b="1" dirty="0">
                <a:solidFill>
                  <a:srgbClr val="008000"/>
                </a:solidFill>
                <a:latin typeface="Times New Roman" pitchFamily="18" charset="0"/>
                <a:cs typeface="Times New Roman" pitchFamily="18" charset="0"/>
              </a:rPr>
              <a:t>, CF = 1</a:t>
            </a:r>
          </a:p>
          <a:p>
            <a:pPr lvl="1"/>
            <a:r>
              <a:rPr lang="en-US" sz="1900" b="1" dirty="0">
                <a:latin typeface="Times New Roman" pitchFamily="18" charset="0"/>
                <a:cs typeface="Times New Roman" pitchFamily="18" charset="0"/>
              </a:rPr>
              <a:t>exit</a:t>
            </a:r>
          </a:p>
          <a:p>
            <a:pPr lvl="1"/>
            <a:r>
              <a:rPr lang="en-US" sz="1900" b="1" dirty="0">
                <a:latin typeface="Times New Roman" pitchFamily="18" charset="0"/>
                <a:cs typeface="Times New Roman" pitchFamily="18" charset="0"/>
              </a:rPr>
              <a:t>main</a:t>
            </a:r>
            <a:r>
              <a:rPr lang="en-US" sz="1900" b="1" dirty="0">
                <a:solidFill>
                  <a:srgbClr val="008000"/>
                </a:solidFill>
                <a:latin typeface="Times New Roman" pitchFamily="18" charset="0"/>
                <a:cs typeface="Times New Roman" pitchFamily="18" charset="0"/>
              </a:rPr>
              <a:t> </a:t>
            </a:r>
            <a:r>
              <a:rPr lang="en-US" sz="1900" b="1" dirty="0">
                <a:solidFill>
                  <a:srgbClr val="800080"/>
                </a:solidFill>
                <a:latin typeface="Times New Roman" pitchFamily="18" charset="0"/>
                <a:cs typeface="Times New Roman" pitchFamily="18" charset="0"/>
              </a:rPr>
              <a:t>ENDP</a:t>
            </a:r>
          </a:p>
          <a:p>
            <a:pPr lvl="1"/>
            <a:r>
              <a:rPr lang="en-US" sz="1900" b="1" dirty="0">
                <a:solidFill>
                  <a:srgbClr val="800080"/>
                </a:solidFill>
                <a:latin typeface="Times New Roman" pitchFamily="18" charset="0"/>
                <a:cs typeface="Times New Roman" pitchFamily="18" charset="0"/>
              </a:rPr>
              <a:t>END </a:t>
            </a:r>
            <a:r>
              <a:rPr lang="en-US" sz="1900" b="1" dirty="0">
                <a:latin typeface="Times New Roman" pitchFamily="18" charset="0"/>
                <a:cs typeface="Times New Roman" pitchFamily="18" charset="0"/>
              </a:rPr>
              <a:t>main</a:t>
            </a:r>
          </a:p>
        </p:txBody>
      </p:sp>
    </p:spTree>
    <p:extLst>
      <p:ext uri="{BB962C8B-B14F-4D97-AF65-F5344CB8AC3E}">
        <p14:creationId xmlns:p14="http://schemas.microsoft.com/office/powerpoint/2010/main" val="146835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p:cTn id="2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p:cTn id="27"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6" end="6"/>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p:cTn id="31"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7" end="7"/>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 calcmode="lin" valueType="num">
                                      <p:cBhvr>
                                        <p:cTn id="35"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p:cTn id="41"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 Flag Quirks </a:t>
            </a:r>
          </a:p>
        </p:txBody>
      </p:sp>
      <p:sp>
        <p:nvSpPr>
          <p:cNvPr id="3" name="Content Placeholder 2"/>
          <p:cNvSpPr>
            <a:spLocks noGrp="1"/>
          </p:cNvSpPr>
          <p:nvPr>
            <p:ph idx="1"/>
          </p:nvPr>
        </p:nvSpPr>
        <p:spPr/>
        <p:txBody>
          <a:bodyPr/>
          <a:lstStyle/>
          <a:p>
            <a:pPr marL="560070" indent="-514350">
              <a:buFont typeface="+mj-lt"/>
              <a:buAutoNum type="arabicPeriod"/>
            </a:pPr>
            <a:endParaRPr lang="en-US"/>
          </a:p>
          <a:p>
            <a:pPr marL="560070" indent="-514350">
              <a:buFont typeface="+mj-lt"/>
              <a:buAutoNum type="arabicPeriod"/>
            </a:pPr>
            <a:r>
              <a:rPr lang="en-US"/>
              <a:t>The </a:t>
            </a:r>
            <a:r>
              <a:rPr lang="en-US" dirty="0"/>
              <a:t>INC and DEC instructions do not affect the Carry flag.</a:t>
            </a:r>
          </a:p>
          <a:p>
            <a:pPr marL="560070" indent="-514350">
              <a:buFont typeface="+mj-lt"/>
              <a:buAutoNum type="arabicPeriod"/>
            </a:pPr>
            <a:endParaRPr lang="en-US" dirty="0"/>
          </a:p>
          <a:p>
            <a:pPr marL="560070" indent="-514350">
              <a:buFont typeface="+mj-lt"/>
              <a:buAutoNum type="arabicPeriod"/>
            </a:pPr>
            <a:r>
              <a:rPr lang="en-US" dirty="0"/>
              <a:t>Applying the NEG instruction to a nonzero operand always sets the Carry flag.</a:t>
            </a:r>
          </a:p>
          <a:p>
            <a:endParaRPr lang="en-US" dirty="0"/>
          </a:p>
        </p:txBody>
      </p:sp>
    </p:spTree>
    <p:extLst>
      <p:ext uri="{BB962C8B-B14F-4D97-AF65-F5344CB8AC3E}">
        <p14:creationId xmlns:p14="http://schemas.microsoft.com/office/powerpoint/2010/main" val="274741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Auxiliary Carry Flag</a:t>
            </a:r>
          </a:p>
        </p:txBody>
      </p:sp>
      <p:sp>
        <p:nvSpPr>
          <p:cNvPr id="3" name="Content Placeholder 2"/>
          <p:cNvSpPr>
            <a:spLocks noGrp="1"/>
          </p:cNvSpPr>
          <p:nvPr>
            <p:ph idx="1"/>
          </p:nvPr>
        </p:nvSpPr>
        <p:spPr/>
        <p:txBody>
          <a:bodyPr/>
          <a:lstStyle/>
          <a:p>
            <a:r>
              <a:rPr lang="en-US" dirty="0"/>
              <a:t>The Auxiliary Carry Flag (AC) is set when a 1 bit carries out of </a:t>
            </a:r>
            <a:r>
              <a:rPr lang="en-US" sz="3200" b="1" dirty="0"/>
              <a:t>position 3 </a:t>
            </a:r>
            <a:r>
              <a:rPr lang="en-US" dirty="0"/>
              <a:t>in the </a:t>
            </a:r>
            <a:r>
              <a:rPr lang="en-US" sz="3200" b="1" dirty="0"/>
              <a:t>least significant</a:t>
            </a:r>
            <a:r>
              <a:rPr lang="en-US" dirty="0"/>
              <a:t> byte of the destination operand.</a:t>
            </a:r>
          </a:p>
          <a:p>
            <a:endParaRPr lang="en-US" dirty="0"/>
          </a:p>
        </p:txBody>
      </p:sp>
      <p:sp>
        <p:nvSpPr>
          <p:cNvPr id="11" name="Rounded Rectangle 10"/>
          <p:cNvSpPr/>
          <p:nvPr/>
        </p:nvSpPr>
        <p:spPr>
          <a:xfrm>
            <a:off x="3707904" y="5949280"/>
            <a:ext cx="792088" cy="576064"/>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AC</a:t>
            </a:r>
          </a:p>
        </p:txBody>
      </p:sp>
      <p:sp>
        <p:nvSpPr>
          <p:cNvPr id="12" name="Rounded Rectangle 11"/>
          <p:cNvSpPr/>
          <p:nvPr/>
        </p:nvSpPr>
        <p:spPr>
          <a:xfrm>
            <a:off x="5076056" y="5949280"/>
            <a:ext cx="2880320" cy="57606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000</a:t>
            </a:r>
            <a:r>
              <a:rPr kumimoji="0" lang="en-US" sz="3200" b="1" i="0" u="none" strike="noStrike" kern="0" cap="none" spc="0" normalizeH="0" baseline="0" noProof="0" dirty="0">
                <a:ln>
                  <a:noFill/>
                </a:ln>
                <a:solidFill>
                  <a:srgbClr val="FF0000"/>
                </a:solidFill>
                <a:effectLst/>
                <a:uLnTx/>
                <a:uFillTx/>
                <a:latin typeface="Times New Roman" pitchFamily="18" charset="0"/>
                <a:cs typeface="Times New Roman" pitchFamily="18" charset="0"/>
              </a:rPr>
              <a:t>1</a:t>
            </a: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0000  </a:t>
            </a:r>
            <a:r>
              <a:rPr kumimoji="0" lang="en-US" sz="3200" b="1" i="0" u="none" strike="noStrike" kern="0" cap="none" spc="0" normalizeH="0" baseline="0" noProof="0" dirty="0">
                <a:ln>
                  <a:noFill/>
                </a:ln>
                <a:solidFill>
                  <a:srgbClr val="FF0000"/>
                </a:solidFill>
                <a:effectLst/>
                <a:uLnTx/>
                <a:uFillTx/>
                <a:latin typeface="Times New Roman" pitchFamily="18" charset="0"/>
                <a:cs typeface="Times New Roman" pitchFamily="18" charset="0"/>
              </a:rPr>
              <a:t>10h</a:t>
            </a:r>
            <a:endParaRPr kumimoji="0" lang="en-US" sz="3200" b="1" i="1" u="none" strike="noStrike" kern="0" cap="none" spc="0" normalizeH="0" baseline="0" noProof="0" dirty="0">
              <a:ln>
                <a:noFill/>
              </a:ln>
              <a:solidFill>
                <a:srgbClr val="FF0000"/>
              </a:solidFill>
              <a:effectLst/>
              <a:uLnTx/>
              <a:uFillTx/>
              <a:latin typeface="Times New Roman" pitchFamily="18" charset="0"/>
              <a:cs typeface="Times New Roman" pitchFamily="18" charset="0"/>
            </a:endParaRPr>
          </a:p>
        </p:txBody>
      </p:sp>
      <p:sp>
        <p:nvSpPr>
          <p:cNvPr id="13" name="Rounded Rectangle 12"/>
          <p:cNvSpPr/>
          <p:nvPr/>
        </p:nvSpPr>
        <p:spPr>
          <a:xfrm>
            <a:off x="4572000" y="5949280"/>
            <a:ext cx="432048" cy="576064"/>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1</a:t>
            </a:r>
            <a:endParaRPr kumimoji="0" lang="en-US" sz="3200" b="1" i="1"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4" name="Plus 13"/>
          <p:cNvSpPr/>
          <p:nvPr/>
        </p:nvSpPr>
        <p:spPr>
          <a:xfrm>
            <a:off x="4283968" y="5157192"/>
            <a:ext cx="648072" cy="576064"/>
          </a:xfrm>
          <a:prstGeom prst="mathPlu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5" name="Rounded Rectangle 14"/>
          <p:cNvSpPr/>
          <p:nvPr/>
        </p:nvSpPr>
        <p:spPr>
          <a:xfrm>
            <a:off x="5076056" y="4365104"/>
            <a:ext cx="2880320" cy="57606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00000001	    </a:t>
            </a:r>
            <a:r>
              <a:rPr kumimoji="0" lang="en-US" sz="3200" b="1" i="0" u="none" strike="noStrike" kern="0" cap="none" spc="0" normalizeH="0" baseline="0" noProof="0" dirty="0">
                <a:ln>
                  <a:noFill/>
                </a:ln>
                <a:solidFill>
                  <a:srgbClr val="FF0000"/>
                </a:solidFill>
                <a:effectLst/>
                <a:uLnTx/>
                <a:uFillTx/>
                <a:latin typeface="Times New Roman" pitchFamily="18" charset="0"/>
                <a:cs typeface="Times New Roman" pitchFamily="18" charset="0"/>
              </a:rPr>
              <a:t>1</a:t>
            </a:r>
            <a:endParaRPr kumimoji="0" lang="en-US" sz="3200" b="1" i="1" u="none" strike="noStrike" kern="0" cap="none" spc="0" normalizeH="0" baseline="0" noProof="0" dirty="0">
              <a:ln>
                <a:noFill/>
              </a:ln>
              <a:solidFill>
                <a:srgbClr val="FF0000"/>
              </a:solidFill>
              <a:effectLst/>
              <a:uLnTx/>
              <a:uFillTx/>
              <a:latin typeface="Times New Roman" pitchFamily="18" charset="0"/>
              <a:cs typeface="Times New Roman" pitchFamily="18" charset="0"/>
            </a:endParaRPr>
          </a:p>
        </p:txBody>
      </p:sp>
      <p:sp>
        <p:nvSpPr>
          <p:cNvPr id="16" name="Rounded Rectangle 15"/>
          <p:cNvSpPr/>
          <p:nvPr/>
        </p:nvSpPr>
        <p:spPr>
          <a:xfrm>
            <a:off x="5076056" y="5157192"/>
            <a:ext cx="2880320" cy="57606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00001111 </a:t>
            </a:r>
            <a:r>
              <a:rPr kumimoji="0" lang="en-US" sz="3200" b="1" i="0" u="none" strike="noStrike" kern="0" cap="none" spc="0" normalizeH="0" baseline="0" noProof="0" dirty="0">
                <a:ln>
                  <a:noFill/>
                </a:ln>
                <a:solidFill>
                  <a:srgbClr val="FF0000"/>
                </a:solidFill>
                <a:effectLst/>
                <a:uLnTx/>
                <a:uFillTx/>
                <a:latin typeface="Times New Roman" pitchFamily="18" charset="0"/>
                <a:cs typeface="Times New Roman" pitchFamily="18" charset="0"/>
              </a:rPr>
              <a:t>0Fh</a:t>
            </a:r>
            <a:endParaRPr kumimoji="0" lang="en-US" sz="3200" b="1" i="1" u="none" strike="noStrike" kern="0" cap="none" spc="0" normalizeH="0" baseline="0" noProof="0" dirty="0">
              <a:ln>
                <a:noFill/>
              </a:ln>
              <a:solidFill>
                <a:srgbClr val="FF0000"/>
              </a:solidFill>
              <a:effectLst/>
              <a:uLnTx/>
              <a:uFillTx/>
              <a:latin typeface="Times New Roman" pitchFamily="18" charset="0"/>
              <a:cs typeface="Times New Roman" pitchFamily="18" charset="0"/>
            </a:endParaRPr>
          </a:p>
        </p:txBody>
      </p:sp>
      <p:sp>
        <p:nvSpPr>
          <p:cNvPr id="17" name="Cloud Callout 16"/>
          <p:cNvSpPr/>
          <p:nvPr/>
        </p:nvSpPr>
        <p:spPr>
          <a:xfrm>
            <a:off x="107504" y="4581128"/>
            <a:ext cx="3888432" cy="2016224"/>
          </a:xfrm>
          <a:prstGeom prst="cloudCallout">
            <a:avLst>
              <a:gd name="adj1" fmla="val 69361"/>
              <a:gd name="adj2" fmla="val 9406"/>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The sum (10h) contains a 1 in bit position 4 that was carried out of bit position 3</a:t>
            </a:r>
          </a:p>
        </p:txBody>
      </p:sp>
    </p:spTree>
    <p:extLst>
      <p:ext uri="{BB962C8B-B14F-4D97-AF65-F5344CB8AC3E}">
        <p14:creationId xmlns:p14="http://schemas.microsoft.com/office/powerpoint/2010/main" val="382723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endParaRPr lang="en-GB" sz="2900" dirty="0">
              <a:solidFill>
                <a:schemeClr val="accent2">
                  <a:lumMod val="50000"/>
                </a:schemeClr>
              </a:solidFill>
              <a:latin typeface="Times New Roman" pitchFamily="18" charset="0"/>
              <a:cs typeface="Times New Roman" pitchFamily="18" charset="0"/>
            </a:endParaRPr>
          </a:p>
        </p:txBody>
      </p:sp>
      <p:sp>
        <p:nvSpPr>
          <p:cNvPr id="6" name="Rounded Rectangle 5"/>
          <p:cNvSpPr/>
          <p:nvPr/>
        </p:nvSpPr>
        <p:spPr>
          <a:xfrm>
            <a:off x="1619672" y="2276872"/>
            <a:ext cx="5904656" cy="3789040"/>
          </a:xfrm>
          <a:prstGeom prst="round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1900" b="1" dirty="0">
                <a:solidFill>
                  <a:srgbClr val="800080"/>
                </a:solidFill>
                <a:latin typeface="Times New Roman" pitchFamily="18" charset="0"/>
                <a:cs typeface="Times New Roman" pitchFamily="18" charset="0"/>
              </a:rPr>
              <a:t>INCLUDE Irvine32.inc</a:t>
            </a:r>
          </a:p>
          <a:p>
            <a:pPr lvl="1"/>
            <a:r>
              <a:rPr lang="en-US" sz="1900" b="1" dirty="0">
                <a:solidFill>
                  <a:srgbClr val="800080"/>
                </a:solidFill>
                <a:latin typeface="Times New Roman" pitchFamily="18" charset="0"/>
                <a:cs typeface="Times New Roman" pitchFamily="18" charset="0"/>
              </a:rPr>
              <a:t>.code</a:t>
            </a:r>
          </a:p>
          <a:p>
            <a:pPr lvl="1"/>
            <a:r>
              <a:rPr lang="en-US" sz="1900" b="1" dirty="0">
                <a:latin typeface="Times New Roman" pitchFamily="18" charset="0"/>
                <a:cs typeface="Times New Roman" pitchFamily="18" charset="0"/>
              </a:rPr>
              <a:t>main</a:t>
            </a:r>
            <a:r>
              <a:rPr lang="en-US" sz="1900" b="1" dirty="0">
                <a:solidFill>
                  <a:srgbClr val="800080"/>
                </a:solidFill>
                <a:latin typeface="Times New Roman" pitchFamily="18" charset="0"/>
                <a:cs typeface="Times New Roman" pitchFamily="18" charset="0"/>
              </a:rPr>
              <a:t> PROC</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a:solidFill>
                  <a:srgbClr val="800000"/>
                </a:solidFill>
                <a:latin typeface="Times New Roman" pitchFamily="18" charset="0"/>
                <a:cs typeface="Times New Roman" pitchFamily="18" charset="0"/>
              </a:rPr>
              <a:t>al, </a:t>
            </a:r>
            <a:r>
              <a:rPr lang="en-US" sz="1900" b="1" dirty="0">
                <a:solidFill>
                  <a:srgbClr val="000080"/>
                </a:solidFill>
                <a:latin typeface="Times New Roman" pitchFamily="18" charset="0"/>
                <a:cs typeface="Times New Roman" pitchFamily="18" charset="0"/>
              </a:rPr>
              <a:t>0Fh</a:t>
            </a:r>
          </a:p>
          <a:p>
            <a:pPr lvl="1"/>
            <a:r>
              <a:rPr lang="en-US" sz="1900" b="1" dirty="0">
                <a:solidFill>
                  <a:srgbClr val="0000FF"/>
                </a:solidFill>
                <a:latin typeface="Times New Roman" pitchFamily="18" charset="0"/>
                <a:cs typeface="Times New Roman" pitchFamily="18" charset="0"/>
              </a:rPr>
              <a:t>	add </a:t>
            </a:r>
            <a:r>
              <a:rPr lang="en-US" sz="1900" b="1" dirty="0">
                <a:solidFill>
                  <a:srgbClr val="800000"/>
                </a:solidFill>
                <a:latin typeface="Times New Roman" pitchFamily="18" charset="0"/>
                <a:cs typeface="Times New Roman" pitchFamily="18" charset="0"/>
              </a:rPr>
              <a:t>al, </a:t>
            </a:r>
            <a:r>
              <a:rPr lang="en-US" sz="1900" b="1" dirty="0">
                <a:solidFill>
                  <a:srgbClr val="000080"/>
                </a:solidFill>
                <a:latin typeface="Times New Roman" pitchFamily="18" charset="0"/>
                <a:cs typeface="Times New Roman" pitchFamily="18" charset="0"/>
              </a:rPr>
              <a:t>1</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AC = 1</a:t>
            </a:r>
          </a:p>
          <a:p>
            <a:pPr lvl="1"/>
            <a:r>
              <a:rPr lang="en-US" sz="1900" b="1" dirty="0">
                <a:latin typeface="Times New Roman" pitchFamily="18" charset="0"/>
                <a:cs typeface="Times New Roman" pitchFamily="18" charset="0"/>
              </a:rPr>
              <a:t>exit</a:t>
            </a:r>
          </a:p>
          <a:p>
            <a:pPr lvl="1"/>
            <a:r>
              <a:rPr lang="en-US" sz="1900" b="1" dirty="0">
                <a:latin typeface="Times New Roman" pitchFamily="18" charset="0"/>
                <a:cs typeface="Times New Roman" pitchFamily="18" charset="0"/>
              </a:rPr>
              <a:t>main</a:t>
            </a:r>
            <a:r>
              <a:rPr lang="en-US" sz="1900" b="1" dirty="0">
                <a:solidFill>
                  <a:srgbClr val="008000"/>
                </a:solidFill>
                <a:latin typeface="Times New Roman" pitchFamily="18" charset="0"/>
                <a:cs typeface="Times New Roman" pitchFamily="18" charset="0"/>
              </a:rPr>
              <a:t> </a:t>
            </a:r>
            <a:r>
              <a:rPr lang="en-US" sz="1900" b="1" dirty="0">
                <a:solidFill>
                  <a:srgbClr val="800080"/>
                </a:solidFill>
                <a:latin typeface="Times New Roman" pitchFamily="18" charset="0"/>
                <a:cs typeface="Times New Roman" pitchFamily="18" charset="0"/>
              </a:rPr>
              <a:t>ENDP</a:t>
            </a:r>
          </a:p>
          <a:p>
            <a:pPr lvl="1"/>
            <a:r>
              <a:rPr lang="en-US" sz="1900" b="1" dirty="0">
                <a:solidFill>
                  <a:srgbClr val="800080"/>
                </a:solidFill>
                <a:latin typeface="Times New Roman" pitchFamily="18" charset="0"/>
                <a:cs typeface="Times New Roman" pitchFamily="18" charset="0"/>
              </a:rPr>
              <a:t>END </a:t>
            </a:r>
            <a:r>
              <a:rPr lang="en-US" sz="1900" b="1" dirty="0">
                <a:latin typeface="Times New Roman" pitchFamily="18" charset="0"/>
                <a:cs typeface="Times New Roman" pitchFamily="18" charset="0"/>
              </a:rPr>
              <a:t>main</a:t>
            </a:r>
          </a:p>
        </p:txBody>
      </p:sp>
      <p:sp>
        <p:nvSpPr>
          <p:cNvPr id="7" name="Title 1"/>
          <p:cNvSpPr txBox="1">
            <a:spLocks/>
          </p:cNvSpPr>
          <p:nvPr/>
        </p:nvSpPr>
        <p:spPr>
          <a:xfrm>
            <a:off x="251520" y="476672"/>
            <a:ext cx="803528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Auxiliary Carry Flag</a:t>
            </a:r>
            <a:endParaRPr lang="en-US" dirty="0"/>
          </a:p>
        </p:txBody>
      </p:sp>
    </p:spTree>
    <p:extLst>
      <p:ext uri="{BB962C8B-B14F-4D97-AF65-F5344CB8AC3E}">
        <p14:creationId xmlns:p14="http://schemas.microsoft.com/office/powerpoint/2010/main" val="242559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p:cTn id="2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p:cTn id="27"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6" end="6"/>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p:cTn id="31"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7" end="7"/>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 calcmode="lin" valueType="num">
                                      <p:cBhvr>
                                        <p:cTn id="35"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p:cTn id="41"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Parity Flag</a:t>
            </a:r>
          </a:p>
        </p:txBody>
      </p:sp>
      <p:sp>
        <p:nvSpPr>
          <p:cNvPr id="3" name="Content Placeholder 2"/>
          <p:cNvSpPr>
            <a:spLocks noGrp="1"/>
          </p:cNvSpPr>
          <p:nvPr>
            <p:ph idx="1"/>
          </p:nvPr>
        </p:nvSpPr>
        <p:spPr/>
        <p:txBody>
          <a:bodyPr/>
          <a:lstStyle/>
          <a:p>
            <a:endParaRPr lang="en-US" dirty="0"/>
          </a:p>
          <a:p>
            <a:endParaRPr lang="en-US" dirty="0"/>
          </a:p>
          <a:p>
            <a:r>
              <a:rPr lang="en-US" dirty="0"/>
              <a:t>The Parity Flag (PF) is set when the </a:t>
            </a:r>
            <a:r>
              <a:rPr lang="en-US" sz="3200" b="1" dirty="0"/>
              <a:t>least significant byte </a:t>
            </a:r>
            <a:r>
              <a:rPr lang="en-US" dirty="0"/>
              <a:t>of the destination has an </a:t>
            </a:r>
            <a:r>
              <a:rPr lang="en-US" sz="3200" b="1" dirty="0"/>
              <a:t>even number of 1 bits</a:t>
            </a:r>
            <a:r>
              <a:rPr lang="en-US" dirty="0"/>
              <a:t>, immediately after an arithmetic or </a:t>
            </a:r>
            <a:r>
              <a:rPr lang="en-US" dirty="0" err="1"/>
              <a:t>boolean</a:t>
            </a:r>
            <a:r>
              <a:rPr lang="en-US" dirty="0"/>
              <a:t> instruction has executed.</a:t>
            </a:r>
          </a:p>
          <a:p>
            <a:endParaRPr lang="en-US" dirty="0"/>
          </a:p>
        </p:txBody>
      </p:sp>
    </p:spTree>
    <p:extLst>
      <p:ext uri="{BB962C8B-B14F-4D97-AF65-F5344CB8AC3E}">
        <p14:creationId xmlns:p14="http://schemas.microsoft.com/office/powerpoint/2010/main" val="2056137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19672" y="2204864"/>
            <a:ext cx="5904656" cy="3888432"/>
          </a:xfrm>
          <a:prstGeom prst="round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2000" b="1" dirty="0">
                <a:solidFill>
                  <a:srgbClr val="800080"/>
                </a:solidFill>
                <a:latin typeface="Times New Roman" pitchFamily="18" charset="0"/>
                <a:cs typeface="Times New Roman" pitchFamily="18" charset="0"/>
              </a:rPr>
              <a:t>INCLUDE Irvine32.inc</a:t>
            </a:r>
          </a:p>
          <a:p>
            <a:pPr lvl="1"/>
            <a:r>
              <a:rPr lang="en-US" sz="2000" b="1" dirty="0">
                <a:solidFill>
                  <a:srgbClr val="800080"/>
                </a:solidFill>
                <a:latin typeface="Times New Roman" pitchFamily="18" charset="0"/>
                <a:cs typeface="Times New Roman" pitchFamily="18" charset="0"/>
              </a:rPr>
              <a:t>.code</a:t>
            </a:r>
          </a:p>
          <a:p>
            <a:pPr lvl="1"/>
            <a:r>
              <a:rPr lang="en-US" sz="2000" b="1" dirty="0">
                <a:latin typeface="Times New Roman" pitchFamily="18" charset="0"/>
                <a:cs typeface="Times New Roman" pitchFamily="18" charset="0"/>
              </a:rPr>
              <a:t>main</a:t>
            </a:r>
            <a:r>
              <a:rPr lang="en-US" sz="2000" b="1" dirty="0">
                <a:solidFill>
                  <a:srgbClr val="800080"/>
                </a:solidFill>
                <a:latin typeface="Times New Roman" pitchFamily="18" charset="0"/>
                <a:cs typeface="Times New Roman" pitchFamily="18" charset="0"/>
              </a:rPr>
              <a:t> PROC</a:t>
            </a:r>
          </a:p>
          <a:p>
            <a:pPr lvl="1"/>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mov</a:t>
            </a:r>
            <a:r>
              <a:rPr lang="en-US" sz="2000" dirty="0">
                <a:solidFill>
                  <a:srgbClr val="0000FF"/>
                </a:solidFill>
                <a:latin typeface="Times New Roman" pitchFamily="18" charset="0"/>
                <a:cs typeface="Times New Roman" pitchFamily="18" charset="0"/>
              </a:rPr>
              <a:t> </a:t>
            </a:r>
            <a:r>
              <a:rPr lang="en-US" sz="2000" b="1" dirty="0">
                <a:solidFill>
                  <a:srgbClr val="800000"/>
                </a:solidFill>
                <a:latin typeface="Times New Roman" pitchFamily="18" charset="0"/>
                <a:cs typeface="Times New Roman" pitchFamily="18" charset="0"/>
              </a:rPr>
              <a:t>al, </a:t>
            </a:r>
            <a:r>
              <a:rPr lang="en-US" sz="2000" b="1" dirty="0">
                <a:solidFill>
                  <a:srgbClr val="000080"/>
                </a:solidFill>
                <a:latin typeface="Times New Roman" pitchFamily="18" charset="0"/>
                <a:cs typeface="Times New Roman" pitchFamily="18" charset="0"/>
              </a:rPr>
              <a:t>10001100b</a:t>
            </a:r>
          </a:p>
          <a:p>
            <a:pPr lvl="1"/>
            <a:r>
              <a:rPr lang="en-US" sz="2000" b="1" dirty="0">
                <a:solidFill>
                  <a:srgbClr val="0000FF"/>
                </a:solidFill>
                <a:latin typeface="Times New Roman" pitchFamily="18" charset="0"/>
                <a:cs typeface="Times New Roman" pitchFamily="18" charset="0"/>
              </a:rPr>
              <a:t>	add </a:t>
            </a:r>
            <a:r>
              <a:rPr lang="en-US" sz="2000" b="1" dirty="0">
                <a:solidFill>
                  <a:srgbClr val="800000"/>
                </a:solidFill>
                <a:latin typeface="Times New Roman" pitchFamily="18" charset="0"/>
                <a:cs typeface="Times New Roman" pitchFamily="18" charset="0"/>
              </a:rPr>
              <a:t>al, </a:t>
            </a:r>
            <a:r>
              <a:rPr lang="en-US" sz="2000" b="1" dirty="0">
                <a:solidFill>
                  <a:srgbClr val="000080"/>
                </a:solidFill>
                <a:latin typeface="Times New Roman" pitchFamily="18" charset="0"/>
                <a:cs typeface="Times New Roman" pitchFamily="18" charset="0"/>
              </a:rPr>
              <a:t>00000010b</a:t>
            </a:r>
          </a:p>
          <a:p>
            <a:pPr lvl="1"/>
            <a:r>
              <a:rPr lang="en-US" sz="2000" b="1" dirty="0">
                <a:solidFill>
                  <a:srgbClr val="000080"/>
                </a:solidFill>
                <a:latin typeface="Times New Roman" pitchFamily="18" charset="0"/>
                <a:cs typeface="Times New Roman" pitchFamily="18" charset="0"/>
              </a:rPr>
              <a:t>			</a:t>
            </a:r>
            <a:r>
              <a:rPr lang="en-US" sz="2000" b="1" dirty="0">
                <a:solidFill>
                  <a:srgbClr val="008000"/>
                </a:solidFill>
                <a:latin typeface="Times New Roman" pitchFamily="18" charset="0"/>
                <a:cs typeface="Times New Roman" pitchFamily="18" charset="0"/>
              </a:rPr>
              <a:t>; AL = </a:t>
            </a:r>
            <a:r>
              <a:rPr lang="en-US" sz="2000" b="1" dirty="0">
                <a:solidFill>
                  <a:srgbClr val="FF0000"/>
                </a:solidFill>
                <a:latin typeface="Times New Roman" pitchFamily="18" charset="0"/>
                <a:cs typeface="Times New Roman" pitchFamily="18" charset="0"/>
              </a:rPr>
              <a:t>1</a:t>
            </a:r>
            <a:r>
              <a:rPr lang="en-US" sz="2000" b="1" dirty="0">
                <a:solidFill>
                  <a:srgbClr val="008000"/>
                </a:solidFill>
                <a:latin typeface="Times New Roman" pitchFamily="18" charset="0"/>
                <a:cs typeface="Times New Roman" pitchFamily="18" charset="0"/>
              </a:rPr>
              <a:t>000</a:t>
            </a:r>
            <a:r>
              <a:rPr lang="en-US" sz="2000" b="1" dirty="0">
                <a:solidFill>
                  <a:srgbClr val="FF0000"/>
                </a:solidFill>
                <a:latin typeface="Times New Roman" pitchFamily="18" charset="0"/>
                <a:cs typeface="Times New Roman" pitchFamily="18" charset="0"/>
              </a:rPr>
              <a:t>111</a:t>
            </a:r>
            <a:r>
              <a:rPr lang="en-US" sz="2000" b="1" dirty="0">
                <a:solidFill>
                  <a:srgbClr val="008000"/>
                </a:solidFill>
                <a:latin typeface="Times New Roman" pitchFamily="18" charset="0"/>
                <a:cs typeface="Times New Roman" pitchFamily="18" charset="0"/>
              </a:rPr>
              <a:t>0, PF = 1</a:t>
            </a:r>
          </a:p>
          <a:p>
            <a:pPr lvl="1"/>
            <a:r>
              <a:rPr lang="en-US" sz="2000" b="1" dirty="0">
                <a:solidFill>
                  <a:srgbClr val="0000FF"/>
                </a:solidFill>
                <a:latin typeface="Times New Roman" pitchFamily="18" charset="0"/>
                <a:cs typeface="Times New Roman" pitchFamily="18" charset="0"/>
              </a:rPr>
              <a:t>	sub </a:t>
            </a:r>
            <a:r>
              <a:rPr lang="en-US" sz="2000" b="1" dirty="0">
                <a:solidFill>
                  <a:srgbClr val="800000"/>
                </a:solidFill>
                <a:latin typeface="Times New Roman" pitchFamily="18" charset="0"/>
                <a:cs typeface="Times New Roman" pitchFamily="18" charset="0"/>
              </a:rPr>
              <a:t>al, </a:t>
            </a:r>
            <a:r>
              <a:rPr lang="en-US" sz="2000" b="1" dirty="0">
                <a:solidFill>
                  <a:srgbClr val="000080"/>
                </a:solidFill>
                <a:latin typeface="Times New Roman" pitchFamily="18" charset="0"/>
                <a:cs typeface="Times New Roman" pitchFamily="18" charset="0"/>
              </a:rPr>
              <a:t>10000000b</a:t>
            </a:r>
          </a:p>
          <a:p>
            <a:pPr lvl="1"/>
            <a:r>
              <a:rPr lang="en-US" sz="2000" b="1" dirty="0">
                <a:solidFill>
                  <a:srgbClr val="000080"/>
                </a:solidFill>
                <a:latin typeface="Times New Roman" pitchFamily="18" charset="0"/>
                <a:cs typeface="Times New Roman" pitchFamily="18" charset="0"/>
              </a:rPr>
              <a:t>			</a:t>
            </a:r>
            <a:r>
              <a:rPr lang="en-US" sz="2000" b="1" dirty="0">
                <a:solidFill>
                  <a:srgbClr val="008000"/>
                </a:solidFill>
                <a:latin typeface="Times New Roman" pitchFamily="18" charset="0"/>
                <a:cs typeface="Times New Roman" pitchFamily="18" charset="0"/>
              </a:rPr>
              <a:t>; AL = 0000</a:t>
            </a:r>
            <a:r>
              <a:rPr lang="en-US" sz="2000" b="1" dirty="0">
                <a:solidFill>
                  <a:srgbClr val="FF0000"/>
                </a:solidFill>
                <a:latin typeface="Times New Roman" pitchFamily="18" charset="0"/>
                <a:cs typeface="Times New Roman" pitchFamily="18" charset="0"/>
              </a:rPr>
              <a:t>111</a:t>
            </a:r>
            <a:r>
              <a:rPr lang="en-US" sz="2000" b="1" dirty="0">
                <a:solidFill>
                  <a:srgbClr val="008000"/>
                </a:solidFill>
                <a:latin typeface="Times New Roman" pitchFamily="18" charset="0"/>
                <a:cs typeface="Times New Roman" pitchFamily="18" charset="0"/>
              </a:rPr>
              <a:t>0, PF = 0</a:t>
            </a:r>
          </a:p>
          <a:p>
            <a:pPr lvl="1"/>
            <a:r>
              <a:rPr lang="en-US" sz="2000" b="1" dirty="0">
                <a:latin typeface="Times New Roman" pitchFamily="18" charset="0"/>
                <a:cs typeface="Times New Roman" pitchFamily="18" charset="0"/>
              </a:rPr>
              <a:t>exit</a:t>
            </a:r>
          </a:p>
          <a:p>
            <a:pPr lvl="1"/>
            <a:r>
              <a:rPr lang="en-US" sz="2000" b="1" dirty="0">
                <a:latin typeface="Times New Roman" pitchFamily="18" charset="0"/>
                <a:cs typeface="Times New Roman" pitchFamily="18" charset="0"/>
              </a:rPr>
              <a:t>main</a:t>
            </a:r>
            <a:r>
              <a:rPr lang="en-US" sz="2000" b="1" dirty="0">
                <a:solidFill>
                  <a:srgbClr val="008000"/>
                </a:solidFill>
                <a:latin typeface="Times New Roman" pitchFamily="18" charset="0"/>
                <a:cs typeface="Times New Roman" pitchFamily="18" charset="0"/>
              </a:rPr>
              <a:t> </a:t>
            </a:r>
            <a:r>
              <a:rPr lang="en-US" sz="2000" b="1" dirty="0">
                <a:solidFill>
                  <a:srgbClr val="800080"/>
                </a:solidFill>
                <a:latin typeface="Times New Roman" pitchFamily="18" charset="0"/>
                <a:cs typeface="Times New Roman" pitchFamily="18" charset="0"/>
              </a:rPr>
              <a:t>ENDP</a:t>
            </a:r>
          </a:p>
          <a:p>
            <a:pPr lvl="1"/>
            <a:r>
              <a:rPr lang="en-US" sz="2000" b="1" dirty="0">
                <a:solidFill>
                  <a:srgbClr val="800080"/>
                </a:solidFill>
                <a:latin typeface="Times New Roman" pitchFamily="18" charset="0"/>
                <a:cs typeface="Times New Roman" pitchFamily="18" charset="0"/>
              </a:rPr>
              <a:t>END </a:t>
            </a:r>
            <a:r>
              <a:rPr lang="en-US" sz="2000" b="1" dirty="0">
                <a:latin typeface="Times New Roman" pitchFamily="18" charset="0"/>
                <a:cs typeface="Times New Roman" pitchFamily="18" charset="0"/>
              </a:rPr>
              <a:t>main</a:t>
            </a:r>
          </a:p>
        </p:txBody>
      </p:sp>
      <p:sp>
        <p:nvSpPr>
          <p:cNvPr id="7" name="Cloud Callout 6"/>
          <p:cNvSpPr/>
          <p:nvPr/>
        </p:nvSpPr>
        <p:spPr>
          <a:xfrm>
            <a:off x="5292080" y="1700808"/>
            <a:ext cx="3636912" cy="1872208"/>
          </a:xfrm>
          <a:prstGeom prst="cloudCallout">
            <a:avLst>
              <a:gd name="adj1" fmla="val -59275"/>
              <a:gd name="adj2" fmla="val 6006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marL="0" lvl="1" algn="ctr"/>
            <a:r>
              <a:rPr lang="en-GB" sz="2000" b="1" dirty="0">
                <a:solidFill>
                  <a:schemeClr val="accent2">
                    <a:lumMod val="50000"/>
                  </a:schemeClr>
                </a:solidFill>
                <a:latin typeface="Times New Roman" pitchFamily="18" charset="0"/>
                <a:cs typeface="Times New Roman" pitchFamily="18" charset="0"/>
              </a:rPr>
              <a:t>After the ADD, AL contains binary 10001110 (four 0 bits and four 1 bits), and PF = 1</a:t>
            </a:r>
          </a:p>
        </p:txBody>
      </p:sp>
      <p:sp>
        <p:nvSpPr>
          <p:cNvPr id="10" name="Cloud Callout 9"/>
          <p:cNvSpPr/>
          <p:nvPr/>
        </p:nvSpPr>
        <p:spPr>
          <a:xfrm>
            <a:off x="3995936" y="4941168"/>
            <a:ext cx="3636912" cy="1872208"/>
          </a:xfrm>
          <a:prstGeom prst="cloudCallout">
            <a:avLst>
              <a:gd name="adj1" fmla="val -56443"/>
              <a:gd name="adj2" fmla="val -65819"/>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marL="0" lvl="1" algn="ctr"/>
            <a:r>
              <a:rPr lang="en-GB" sz="2000" b="1" dirty="0">
                <a:solidFill>
                  <a:schemeClr val="accent2">
                    <a:lumMod val="50000"/>
                  </a:schemeClr>
                </a:solidFill>
                <a:latin typeface="Times New Roman" pitchFamily="18" charset="0"/>
                <a:cs typeface="Times New Roman" pitchFamily="18" charset="0"/>
              </a:rPr>
              <a:t>After the SUB, AL contains binary 00001110 (five 0 bits and three 1 bits), and PF = 0</a:t>
            </a:r>
          </a:p>
        </p:txBody>
      </p:sp>
      <p:sp>
        <p:nvSpPr>
          <p:cNvPr id="8" name="Title 1"/>
          <p:cNvSpPr txBox="1">
            <a:spLocks/>
          </p:cNvSpPr>
          <p:nvPr/>
        </p:nvSpPr>
        <p:spPr>
          <a:xfrm>
            <a:off x="251520" y="476672"/>
            <a:ext cx="803528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Parity Flag</a:t>
            </a:r>
          </a:p>
        </p:txBody>
      </p:sp>
    </p:spTree>
    <p:extLst>
      <p:ext uri="{BB962C8B-B14F-4D97-AF65-F5344CB8AC3E}">
        <p14:creationId xmlns:p14="http://schemas.microsoft.com/office/powerpoint/2010/main" val="22784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p:cTn id="2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 calcmode="lin" valueType="num">
                                      <p:cBhvr>
                                        <p:cTn id="27"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8" end="8"/>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 calcmode="lin" valueType="num">
                                      <p:cBhvr>
                                        <p:cTn id="31"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9" end="9"/>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 calcmode="lin" valueType="num">
                                      <p:cBhvr>
                                        <p:cTn id="35" dur="5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p:cTn id="41"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 calcmode="lin" valueType="num">
                                      <p:cBhvr>
                                        <p:cTn id="53"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6">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 calcmode="lin" valueType="num">
                                      <p:cBhvr>
                                        <p:cTn id="59"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6">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fltVal val="0"/>
                                          </p:val>
                                        </p:tav>
                                        <p:tav tm="100000">
                                          <p:val>
                                            <p:strVal val="#ppt_w"/>
                                          </p:val>
                                        </p:tav>
                                      </p:tavLst>
                                    </p:anim>
                                    <p:anim calcmode="lin" valueType="num">
                                      <p:cBhvr>
                                        <p:cTn id="66"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lvl="1" indent="-457200" algn="just">
              <a:spcBef>
                <a:spcPct val="20000"/>
              </a:spcBef>
              <a:buFont typeface="Arial" panose="020B0604020202020204" pitchFamily="34" charset="0"/>
              <a:buChar char="•"/>
              <a:defRPr/>
            </a:pPr>
            <a:r>
              <a:rPr lang="en-US" sz="2800" dirty="0">
                <a:latin typeface="Calibri" panose="020F0502020204030204" pitchFamily="34" charset="0"/>
              </a:rPr>
              <a:t>The Sign Flag (SF) indicates that an operation produced a </a:t>
            </a:r>
            <a:r>
              <a:rPr lang="en-US" sz="3200" b="1" dirty="0">
                <a:latin typeface="Calibri" panose="020F0502020204030204" pitchFamily="34" charset="0"/>
              </a:rPr>
              <a:t>negative result.</a:t>
            </a:r>
          </a:p>
          <a:p>
            <a:pPr lvl="1" indent="-457200" algn="just">
              <a:spcBef>
                <a:spcPct val="20000"/>
              </a:spcBef>
              <a:buFont typeface="Arial" panose="020B0604020202020204" pitchFamily="34" charset="0"/>
              <a:buChar char="•"/>
              <a:defRPr/>
            </a:pPr>
            <a:endParaRPr lang="en-US" sz="2800" dirty="0">
              <a:latin typeface="Calibri" panose="020F0502020204030204" pitchFamily="34" charset="0"/>
            </a:endParaRPr>
          </a:p>
          <a:p>
            <a:pPr lvl="1" indent="-457200" algn="just">
              <a:spcBef>
                <a:spcPct val="20000"/>
              </a:spcBef>
              <a:buFont typeface="Arial" panose="020B0604020202020204" pitchFamily="34" charset="0"/>
              <a:buChar char="•"/>
              <a:defRPr/>
            </a:pPr>
            <a:r>
              <a:rPr lang="en-US" sz="2800" dirty="0">
                <a:latin typeface="Calibri" panose="020F0502020204030204" pitchFamily="34" charset="0"/>
              </a:rPr>
              <a:t>It is set when the result of a signed arithmetic operation is negative.</a:t>
            </a:r>
          </a:p>
          <a:p>
            <a:pPr lvl="1" indent="-457200" algn="just">
              <a:spcBef>
                <a:spcPct val="20000"/>
              </a:spcBef>
              <a:buFont typeface="Arial" panose="020B0604020202020204" pitchFamily="34" charset="0"/>
              <a:buChar char="•"/>
              <a:defRPr/>
            </a:pPr>
            <a:endParaRPr lang="en-US" sz="2800" dirty="0">
              <a:latin typeface="Calibri" panose="020F0502020204030204" pitchFamily="34" charset="0"/>
            </a:endParaRPr>
          </a:p>
          <a:p>
            <a:pPr lvl="1" indent="-457200" algn="just">
              <a:spcBef>
                <a:spcPct val="20000"/>
              </a:spcBef>
              <a:buFont typeface="Arial" panose="020B0604020202020204" pitchFamily="34" charset="0"/>
              <a:buChar char="•"/>
              <a:defRPr/>
            </a:pPr>
            <a:r>
              <a:rPr lang="en-US" sz="2800" dirty="0">
                <a:solidFill>
                  <a:srgbClr val="FFFF00"/>
                </a:solidFill>
                <a:latin typeface="Calibri" panose="020F0502020204030204" pitchFamily="34" charset="0"/>
              </a:rPr>
              <a:t>In other words, if the most significant bit (MSB) of the destination operand is set, the Sign flag is set</a:t>
            </a:r>
            <a:r>
              <a:rPr lang="en-US" sz="2800" dirty="0">
                <a:latin typeface="Calibri" panose="020F0502020204030204" pitchFamily="34" charset="0"/>
              </a:rPr>
              <a:t>.</a:t>
            </a:r>
          </a:p>
          <a:p>
            <a:pPr marL="0" lvl="1" algn="just">
              <a:spcBef>
                <a:spcPct val="20000"/>
              </a:spcBef>
              <a:defRPr/>
            </a:pPr>
            <a:endParaRPr lang="en-GB" sz="2800" dirty="0">
              <a:latin typeface="Calibri" panose="020F0502020204030204" pitchFamily="34" charset="0"/>
            </a:endParaRPr>
          </a:p>
        </p:txBody>
      </p:sp>
      <p:sp>
        <p:nvSpPr>
          <p:cNvPr id="6" name="Title 1"/>
          <p:cNvSpPr txBox="1">
            <a:spLocks/>
          </p:cNvSpPr>
          <p:nvPr/>
        </p:nvSpPr>
        <p:spPr>
          <a:xfrm>
            <a:off x="251520" y="476672"/>
            <a:ext cx="803528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Sign Flag</a:t>
            </a:r>
          </a:p>
        </p:txBody>
      </p:sp>
    </p:spTree>
    <p:extLst>
      <p:ext uri="{BB962C8B-B14F-4D97-AF65-F5344CB8AC3E}">
        <p14:creationId xmlns:p14="http://schemas.microsoft.com/office/powerpoint/2010/main" val="2765874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endParaRPr lang="en-GB" sz="2900" dirty="0">
              <a:solidFill>
                <a:schemeClr val="accent2">
                  <a:lumMod val="50000"/>
                </a:schemeClr>
              </a:solidFill>
              <a:latin typeface="Times New Roman" pitchFamily="18" charset="0"/>
              <a:cs typeface="Times New Roman" pitchFamily="18" charset="0"/>
            </a:endParaRPr>
          </a:p>
        </p:txBody>
      </p:sp>
      <p:sp>
        <p:nvSpPr>
          <p:cNvPr id="6" name="Rounded Rectangle 5"/>
          <p:cNvSpPr/>
          <p:nvPr/>
        </p:nvSpPr>
        <p:spPr>
          <a:xfrm>
            <a:off x="1619672" y="2276872"/>
            <a:ext cx="5904656" cy="3789040"/>
          </a:xfrm>
          <a:prstGeom prst="round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1900" b="1" dirty="0">
                <a:solidFill>
                  <a:srgbClr val="800080"/>
                </a:solidFill>
                <a:latin typeface="Times New Roman" pitchFamily="18" charset="0"/>
                <a:cs typeface="Times New Roman" pitchFamily="18" charset="0"/>
              </a:rPr>
              <a:t>INCLUDE Irvine32.inc</a:t>
            </a:r>
          </a:p>
          <a:p>
            <a:pPr lvl="1"/>
            <a:r>
              <a:rPr lang="en-US" sz="1900" b="1" dirty="0">
                <a:solidFill>
                  <a:srgbClr val="800080"/>
                </a:solidFill>
                <a:latin typeface="Times New Roman" pitchFamily="18" charset="0"/>
                <a:cs typeface="Times New Roman" pitchFamily="18" charset="0"/>
              </a:rPr>
              <a:t>.code</a:t>
            </a:r>
          </a:p>
          <a:p>
            <a:pPr lvl="1"/>
            <a:r>
              <a:rPr lang="en-US" sz="1900" b="1" dirty="0">
                <a:latin typeface="Times New Roman" pitchFamily="18" charset="0"/>
                <a:cs typeface="Times New Roman" pitchFamily="18" charset="0"/>
              </a:rPr>
              <a:t>main</a:t>
            </a:r>
            <a:r>
              <a:rPr lang="en-US" sz="1900" b="1" dirty="0">
                <a:solidFill>
                  <a:srgbClr val="800080"/>
                </a:solidFill>
                <a:latin typeface="Times New Roman" pitchFamily="18" charset="0"/>
                <a:cs typeface="Times New Roman" pitchFamily="18" charset="0"/>
              </a:rPr>
              <a:t> PROC</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eax</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4</a:t>
            </a:r>
          </a:p>
          <a:p>
            <a:pPr lvl="1"/>
            <a:r>
              <a:rPr lang="en-US" sz="1900" b="1" dirty="0">
                <a:solidFill>
                  <a:srgbClr val="0000FF"/>
                </a:solidFill>
                <a:latin typeface="Times New Roman" pitchFamily="18" charset="0"/>
                <a:cs typeface="Times New Roman" pitchFamily="18" charset="0"/>
              </a:rPr>
              <a:t>	sub </a:t>
            </a:r>
            <a:r>
              <a:rPr lang="en-US" sz="1900" b="1" dirty="0" err="1">
                <a:solidFill>
                  <a:srgbClr val="800000"/>
                </a:solidFill>
                <a:latin typeface="Times New Roman" pitchFamily="18" charset="0"/>
                <a:cs typeface="Times New Roman" pitchFamily="18" charset="0"/>
              </a:rPr>
              <a:t>eax</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5</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EAX = -1, SF = 1</a:t>
            </a:r>
          </a:p>
          <a:p>
            <a:pPr lvl="1"/>
            <a:r>
              <a:rPr lang="en-US" sz="1900" b="1" dirty="0">
                <a:solidFill>
                  <a:srgbClr val="0000FF"/>
                </a:solidFill>
                <a:latin typeface="Times New Roman" pitchFamily="18" charset="0"/>
                <a:cs typeface="Times New Roman" pitchFamily="18" charset="0"/>
              </a:rPr>
              <a:t>	</a:t>
            </a:r>
            <a:r>
              <a:rPr lang="en-US" sz="1900" b="1" dirty="0" err="1">
                <a:solidFill>
                  <a:srgbClr val="0000FF"/>
                </a:solidFill>
                <a:latin typeface="Times New Roman" pitchFamily="18" charset="0"/>
                <a:cs typeface="Times New Roman" pitchFamily="18" charset="0"/>
              </a:rPr>
              <a:t>mov</a:t>
            </a:r>
            <a:r>
              <a:rPr lang="en-US" sz="1900" dirty="0">
                <a:solidFill>
                  <a:srgbClr val="0000FF"/>
                </a:solidFill>
                <a:latin typeface="Times New Roman" pitchFamily="18" charset="0"/>
                <a:cs typeface="Times New Roman" pitchFamily="18" charset="0"/>
              </a:rPr>
              <a:t> </a:t>
            </a:r>
            <a:r>
              <a:rPr lang="en-US" sz="1900" b="1" dirty="0" err="1">
                <a:solidFill>
                  <a:srgbClr val="800000"/>
                </a:solidFill>
                <a:latin typeface="Times New Roman" pitchFamily="18" charset="0"/>
                <a:cs typeface="Times New Roman" pitchFamily="18" charset="0"/>
              </a:rPr>
              <a:t>bl</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1</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BL = 01h</a:t>
            </a:r>
            <a:endParaRPr lang="en-US" sz="1900" b="1" dirty="0">
              <a:solidFill>
                <a:srgbClr val="000080"/>
              </a:solidFill>
              <a:latin typeface="Times New Roman" pitchFamily="18" charset="0"/>
              <a:cs typeface="Times New Roman" pitchFamily="18" charset="0"/>
            </a:endParaRPr>
          </a:p>
          <a:p>
            <a:pPr lvl="1"/>
            <a:r>
              <a:rPr lang="en-US" sz="1900" b="1" dirty="0">
                <a:solidFill>
                  <a:srgbClr val="0000FF"/>
                </a:solidFill>
                <a:latin typeface="Times New Roman" pitchFamily="18" charset="0"/>
                <a:cs typeface="Times New Roman" pitchFamily="18" charset="0"/>
              </a:rPr>
              <a:t>	sub </a:t>
            </a:r>
            <a:r>
              <a:rPr lang="en-US" sz="1900" b="1" dirty="0" err="1">
                <a:solidFill>
                  <a:srgbClr val="800000"/>
                </a:solidFill>
                <a:latin typeface="Times New Roman" pitchFamily="18" charset="0"/>
                <a:cs typeface="Times New Roman" pitchFamily="18" charset="0"/>
              </a:rPr>
              <a:t>bl</a:t>
            </a:r>
            <a:r>
              <a:rPr lang="en-US" sz="1900" b="1" dirty="0">
                <a:solidFill>
                  <a:srgbClr val="800000"/>
                </a:solidFill>
                <a:latin typeface="Times New Roman" pitchFamily="18" charset="0"/>
                <a:cs typeface="Times New Roman" pitchFamily="18" charset="0"/>
              </a:rPr>
              <a:t>, </a:t>
            </a:r>
            <a:r>
              <a:rPr lang="en-US" sz="1900" b="1" dirty="0">
                <a:solidFill>
                  <a:srgbClr val="000080"/>
                </a:solidFill>
                <a:latin typeface="Times New Roman" pitchFamily="18" charset="0"/>
                <a:cs typeface="Times New Roman" pitchFamily="18" charset="0"/>
              </a:rPr>
              <a:t>2</a:t>
            </a:r>
          </a:p>
          <a:p>
            <a:pPr lvl="1"/>
            <a:r>
              <a:rPr lang="en-US" sz="1900" b="1" dirty="0">
                <a:solidFill>
                  <a:srgbClr val="000080"/>
                </a:solidFill>
                <a:latin typeface="Times New Roman" pitchFamily="18" charset="0"/>
                <a:cs typeface="Times New Roman" pitchFamily="18" charset="0"/>
              </a:rPr>
              <a:t>			</a:t>
            </a:r>
            <a:r>
              <a:rPr lang="en-US" sz="1900" b="1" dirty="0">
                <a:solidFill>
                  <a:srgbClr val="008000"/>
                </a:solidFill>
                <a:latin typeface="Times New Roman" pitchFamily="18" charset="0"/>
                <a:cs typeface="Times New Roman" pitchFamily="18" charset="0"/>
              </a:rPr>
              <a:t>; BL = </a:t>
            </a:r>
            <a:r>
              <a:rPr lang="en-US" sz="1900" b="1" dirty="0" err="1">
                <a:solidFill>
                  <a:srgbClr val="008000"/>
                </a:solidFill>
                <a:latin typeface="Times New Roman" pitchFamily="18" charset="0"/>
                <a:cs typeface="Times New Roman" pitchFamily="18" charset="0"/>
              </a:rPr>
              <a:t>FFh</a:t>
            </a:r>
            <a:r>
              <a:rPr lang="en-US" sz="1900" b="1" dirty="0">
                <a:solidFill>
                  <a:srgbClr val="008000"/>
                </a:solidFill>
                <a:latin typeface="Times New Roman" pitchFamily="18" charset="0"/>
                <a:cs typeface="Times New Roman" pitchFamily="18" charset="0"/>
              </a:rPr>
              <a:t>, SF = 1</a:t>
            </a:r>
          </a:p>
          <a:p>
            <a:pPr lvl="1"/>
            <a:r>
              <a:rPr lang="en-US" sz="1900" b="1" dirty="0">
                <a:latin typeface="Times New Roman" pitchFamily="18" charset="0"/>
                <a:cs typeface="Times New Roman" pitchFamily="18" charset="0"/>
              </a:rPr>
              <a:t>exit</a:t>
            </a:r>
          </a:p>
          <a:p>
            <a:pPr lvl="1"/>
            <a:r>
              <a:rPr lang="en-US" sz="1900" b="1" dirty="0">
                <a:latin typeface="Times New Roman" pitchFamily="18" charset="0"/>
                <a:cs typeface="Times New Roman" pitchFamily="18" charset="0"/>
              </a:rPr>
              <a:t>main</a:t>
            </a:r>
            <a:r>
              <a:rPr lang="en-US" sz="1900" b="1" dirty="0">
                <a:solidFill>
                  <a:srgbClr val="008000"/>
                </a:solidFill>
                <a:latin typeface="Times New Roman" pitchFamily="18" charset="0"/>
                <a:cs typeface="Times New Roman" pitchFamily="18" charset="0"/>
              </a:rPr>
              <a:t> </a:t>
            </a:r>
            <a:r>
              <a:rPr lang="en-US" sz="1900" b="1" dirty="0">
                <a:solidFill>
                  <a:srgbClr val="800080"/>
                </a:solidFill>
                <a:latin typeface="Times New Roman" pitchFamily="18" charset="0"/>
                <a:cs typeface="Times New Roman" pitchFamily="18" charset="0"/>
              </a:rPr>
              <a:t>ENDP</a:t>
            </a:r>
          </a:p>
          <a:p>
            <a:pPr lvl="1"/>
            <a:r>
              <a:rPr lang="en-US" sz="1900" b="1" dirty="0">
                <a:solidFill>
                  <a:srgbClr val="800080"/>
                </a:solidFill>
                <a:latin typeface="Times New Roman" pitchFamily="18" charset="0"/>
                <a:cs typeface="Times New Roman" pitchFamily="18" charset="0"/>
              </a:rPr>
              <a:t>END </a:t>
            </a:r>
            <a:r>
              <a:rPr lang="en-US" sz="1900" b="1" dirty="0">
                <a:latin typeface="Times New Roman" pitchFamily="18" charset="0"/>
                <a:cs typeface="Times New Roman" pitchFamily="18" charset="0"/>
              </a:rPr>
              <a:t>main</a:t>
            </a:r>
          </a:p>
        </p:txBody>
      </p:sp>
      <p:sp>
        <p:nvSpPr>
          <p:cNvPr id="7" name="Cloud Callout 6"/>
          <p:cNvSpPr/>
          <p:nvPr/>
        </p:nvSpPr>
        <p:spPr>
          <a:xfrm>
            <a:off x="4860032" y="1556792"/>
            <a:ext cx="3995936" cy="1872208"/>
          </a:xfrm>
          <a:prstGeom prst="cloudCallout">
            <a:avLst>
              <a:gd name="adj1" fmla="val -47940"/>
              <a:gd name="adj2" fmla="val 62130"/>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marL="0" lvl="1" algn="ctr"/>
            <a:r>
              <a:rPr lang="en-GB" sz="2000" b="1" dirty="0">
                <a:solidFill>
                  <a:schemeClr val="accent2">
                    <a:lumMod val="50000"/>
                  </a:schemeClr>
                </a:solidFill>
                <a:latin typeface="Times New Roman" pitchFamily="18" charset="0"/>
                <a:cs typeface="Times New Roman" pitchFamily="18" charset="0"/>
              </a:rPr>
              <a:t>the Sign flag is a copy of the destination operand’s high bit</a:t>
            </a:r>
          </a:p>
        </p:txBody>
      </p:sp>
      <p:sp>
        <p:nvSpPr>
          <p:cNvPr id="8" name="Title 1"/>
          <p:cNvSpPr txBox="1">
            <a:spLocks/>
          </p:cNvSpPr>
          <p:nvPr/>
        </p:nvSpPr>
        <p:spPr>
          <a:xfrm>
            <a:off x="251520" y="476672"/>
            <a:ext cx="803528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Sign Flag</a:t>
            </a:r>
          </a:p>
        </p:txBody>
      </p:sp>
    </p:spTree>
    <p:extLst>
      <p:ext uri="{BB962C8B-B14F-4D97-AF65-F5344CB8AC3E}">
        <p14:creationId xmlns:p14="http://schemas.microsoft.com/office/powerpoint/2010/main" val="133809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anim calcmode="lin" valueType="num">
                                      <p:cBhvr>
                                        <p:cTn id="19" dur="5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10" end="10"/>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 calcmode="lin" valueType="num">
                                      <p:cBhvr>
                                        <p:cTn id="23" dur="500" fill="hold"/>
                                        <p:tgtEl>
                                          <p:spTgt spid="6">
                                            <p:txEl>
                                              <p:pRg st="11" end="11"/>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11" end="11"/>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anim calcmode="lin" valueType="num">
                                      <p:cBhvr>
                                        <p:cTn id="27" dur="500" fill="hold"/>
                                        <p:tgtEl>
                                          <p:spTgt spid="6">
                                            <p:txEl>
                                              <p:pRg st="12" end="12"/>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p:cTn id="33"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6">
                                            <p:txEl>
                                              <p:pRg st="3" end="3"/>
                                            </p:txEl>
                                          </p:spTgt>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p:cTn id="3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6">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p:cTn id="43"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 calcmode="lin" valueType="num">
                                      <p:cBhvr>
                                        <p:cTn id="53"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6">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 calcmode="lin" valueType="num">
                                      <p:cBhvr>
                                        <p:cTn id="59"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6">
                                            <p:txEl>
                                              <p:pRg st="7" end="7"/>
                                            </p:txEl>
                                          </p:spTgt>
                                        </p:tgtEl>
                                        <p:attrNameLst>
                                          <p:attrName>ppt_h</p:attrName>
                                        </p:attrNameLst>
                                      </p:cBhvr>
                                      <p:tavLst>
                                        <p:tav tm="0">
                                          <p:val>
                                            <p:flt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 calcmode="lin" valueType="num">
                                      <p:cBhvr>
                                        <p:cTn id="63"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nodeType="click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 calcmode="lin" valueType="num">
                                      <p:cBhvr>
                                        <p:cTn id="69"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6">
                                            <p:txEl>
                                              <p:pRg st="9" end="9"/>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lvl="1" indent="-457200" algn="just">
              <a:spcBef>
                <a:spcPct val="20000"/>
              </a:spcBef>
              <a:buFont typeface="Arial" panose="020B0604020202020204" pitchFamily="34" charset="0"/>
              <a:buChar char="•"/>
              <a:defRPr/>
            </a:pPr>
            <a:r>
              <a:rPr lang="en-GB" sz="2800" dirty="0">
                <a:latin typeface="Calibri" panose="020F0502020204030204" pitchFamily="34" charset="0"/>
              </a:rPr>
              <a:t>The Overflow Flag (OF) indicates </a:t>
            </a:r>
            <a:r>
              <a:rPr lang="en-GB" sz="3200" b="1" dirty="0">
                <a:latin typeface="Calibri" panose="020F0502020204030204" pitchFamily="34" charset="0"/>
              </a:rPr>
              <a:t>signed integer overflow.</a:t>
            </a:r>
          </a:p>
          <a:p>
            <a:pPr lvl="1" indent="-457200" algn="just">
              <a:spcBef>
                <a:spcPct val="20000"/>
              </a:spcBef>
              <a:buFont typeface="Arial" panose="020B0604020202020204" pitchFamily="34" charset="0"/>
              <a:buChar char="•"/>
              <a:defRPr/>
            </a:pPr>
            <a:endParaRPr lang="en-GB" sz="2800" dirty="0">
              <a:latin typeface="Calibri" panose="020F0502020204030204" pitchFamily="34" charset="0"/>
            </a:endParaRPr>
          </a:p>
          <a:p>
            <a:pPr lvl="1" indent="-457200" algn="just">
              <a:spcBef>
                <a:spcPct val="20000"/>
              </a:spcBef>
              <a:buFont typeface="Arial" panose="020B0604020202020204" pitchFamily="34" charset="0"/>
              <a:buChar char="•"/>
              <a:defRPr/>
            </a:pPr>
            <a:r>
              <a:rPr lang="en-GB" sz="2800" dirty="0">
                <a:latin typeface="Calibri" panose="020F0502020204030204" pitchFamily="34" charset="0"/>
              </a:rPr>
              <a:t>It is set when the result of a signed arithmetic operation overflows or underflows the destination operand.</a:t>
            </a:r>
          </a:p>
        </p:txBody>
      </p:sp>
      <p:sp>
        <p:nvSpPr>
          <p:cNvPr id="2" name="Title 1"/>
          <p:cNvSpPr>
            <a:spLocks noGrp="1"/>
          </p:cNvSpPr>
          <p:nvPr>
            <p:ph type="title"/>
          </p:nvPr>
        </p:nvSpPr>
        <p:spPr/>
        <p:txBody>
          <a:bodyPr>
            <a:normAutofit/>
          </a:bodyPr>
          <a:lstStyle/>
          <a:p>
            <a:r>
              <a:rPr lang="en-US" dirty="0"/>
              <a:t>Overflow Flag</a:t>
            </a:r>
          </a:p>
        </p:txBody>
      </p:sp>
    </p:spTree>
    <p:extLst>
      <p:ext uri="{BB962C8B-B14F-4D97-AF65-F5344CB8AC3E}">
        <p14:creationId xmlns:p14="http://schemas.microsoft.com/office/powerpoint/2010/main" val="713971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352800"/>
            <a:ext cx="914400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2" indent="-342900" algn="just">
              <a:spcBef>
                <a:spcPct val="20000"/>
              </a:spcBef>
              <a:defRPr/>
            </a:pPr>
            <a:r>
              <a:rPr lang="en-US" sz="2600" b="1" dirty="0" err="1">
                <a:solidFill>
                  <a:srgbClr val="0000FF"/>
                </a:solidFill>
                <a:latin typeface="Times New Roman" pitchFamily="18" charset="0"/>
                <a:cs typeface="Times New Roman" pitchFamily="18" charset="0"/>
              </a:rPr>
              <a:t>mov</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 </a:t>
            </a:r>
            <a:r>
              <a:rPr lang="en-US" sz="2600" b="1" dirty="0">
                <a:solidFill>
                  <a:srgbClr val="000080"/>
                </a:solidFill>
                <a:latin typeface="Times New Roman" pitchFamily="18" charset="0"/>
                <a:cs typeface="Times New Roman" pitchFamily="18" charset="0"/>
              </a:rPr>
              <a:t>+127</a:t>
            </a:r>
          </a:p>
          <a:p>
            <a:pPr marL="800100" lvl="2" indent="-342900" algn="just">
              <a:spcBef>
                <a:spcPct val="20000"/>
              </a:spcBef>
              <a:defRPr/>
            </a:pPr>
            <a:r>
              <a:rPr lang="en-US" sz="2600" b="1" dirty="0">
                <a:solidFill>
                  <a:srgbClr val="0000FF"/>
                </a:solidFill>
                <a:latin typeface="Times New Roman" pitchFamily="18" charset="0"/>
                <a:cs typeface="Times New Roman" pitchFamily="18" charset="0"/>
              </a:rPr>
              <a:t>add</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 </a:t>
            </a:r>
            <a:r>
              <a:rPr lang="en-US" sz="2600" b="1" dirty="0">
                <a:solidFill>
                  <a:srgbClr val="000080"/>
                </a:solidFill>
                <a:latin typeface="Times New Roman" pitchFamily="18" charset="0"/>
                <a:cs typeface="Times New Roman" pitchFamily="18" charset="0"/>
              </a:rPr>
              <a:t>1		</a:t>
            </a:r>
            <a:r>
              <a:rPr lang="en-US" sz="2600" b="1" dirty="0">
                <a:solidFill>
                  <a:srgbClr val="008000"/>
                </a:solidFill>
                <a:latin typeface="Times New Roman" pitchFamily="18" charset="0"/>
                <a:cs typeface="Times New Roman" pitchFamily="18" charset="0"/>
              </a:rPr>
              <a:t>; OF = 1</a:t>
            </a:r>
            <a:endParaRPr lang="en-US" sz="2800" b="1" dirty="0">
              <a:solidFill>
                <a:srgbClr val="008000"/>
              </a:solidFill>
              <a:latin typeface="Times New Roman" pitchFamily="18" charset="0"/>
              <a:cs typeface="Times New Roman" pitchFamily="18" charset="0"/>
            </a:endParaRPr>
          </a:p>
        </p:txBody>
      </p:sp>
      <p:sp>
        <p:nvSpPr>
          <p:cNvPr id="5" name="Rounded Rectangle 4"/>
          <p:cNvSpPr/>
          <p:nvPr/>
        </p:nvSpPr>
        <p:spPr>
          <a:xfrm>
            <a:off x="-36004" y="5943600"/>
            <a:ext cx="914400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2" indent="-342900" algn="just">
              <a:spcBef>
                <a:spcPct val="20000"/>
              </a:spcBef>
              <a:defRPr/>
            </a:pPr>
            <a:r>
              <a:rPr lang="en-US" sz="2600" b="1" dirty="0" err="1">
                <a:solidFill>
                  <a:srgbClr val="0000FF"/>
                </a:solidFill>
                <a:latin typeface="Times New Roman" pitchFamily="18" charset="0"/>
                <a:cs typeface="Times New Roman" pitchFamily="18" charset="0"/>
              </a:rPr>
              <a:t>mov</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 </a:t>
            </a:r>
            <a:r>
              <a:rPr lang="en-US" sz="2600" b="1" dirty="0">
                <a:solidFill>
                  <a:srgbClr val="000080"/>
                </a:solidFill>
                <a:latin typeface="Times New Roman" pitchFamily="18" charset="0"/>
                <a:cs typeface="Times New Roman" pitchFamily="18" charset="0"/>
              </a:rPr>
              <a:t>-128</a:t>
            </a:r>
          </a:p>
          <a:p>
            <a:pPr marL="800100" lvl="2" indent="-342900" algn="just">
              <a:spcBef>
                <a:spcPct val="20000"/>
              </a:spcBef>
              <a:defRPr/>
            </a:pPr>
            <a:r>
              <a:rPr lang="en-US" sz="2600" b="1" dirty="0">
                <a:solidFill>
                  <a:srgbClr val="0000FF"/>
                </a:solidFill>
                <a:latin typeface="Times New Roman" pitchFamily="18" charset="0"/>
                <a:cs typeface="Times New Roman" pitchFamily="18" charset="0"/>
              </a:rPr>
              <a:t>sub</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 </a:t>
            </a:r>
            <a:r>
              <a:rPr lang="en-US" sz="2600" b="1" dirty="0">
                <a:solidFill>
                  <a:srgbClr val="000080"/>
                </a:solidFill>
                <a:latin typeface="Times New Roman" pitchFamily="18" charset="0"/>
                <a:cs typeface="Times New Roman" pitchFamily="18" charset="0"/>
              </a:rPr>
              <a:t>1		</a:t>
            </a:r>
            <a:r>
              <a:rPr lang="en-US" sz="2600" b="1" dirty="0">
                <a:solidFill>
                  <a:srgbClr val="008000"/>
                </a:solidFill>
                <a:latin typeface="Times New Roman" pitchFamily="18" charset="0"/>
                <a:cs typeface="Times New Roman" pitchFamily="18" charset="0"/>
              </a:rPr>
              <a:t>; OF = 1</a:t>
            </a:r>
          </a:p>
        </p:txBody>
      </p:sp>
      <p:sp>
        <p:nvSpPr>
          <p:cNvPr id="9" name="Content Placeholder 2"/>
          <p:cNvSpPr txBox="1">
            <a:spLocks/>
          </p:cNvSpPr>
          <p:nvPr/>
        </p:nvSpPr>
        <p:spPr>
          <a:xfrm>
            <a:off x="395536" y="1844824"/>
            <a:ext cx="8280920" cy="4098776"/>
          </a:xfrm>
          <a:prstGeom prst="rect">
            <a:avLst/>
          </a:prstGeom>
        </p:spPr>
        <p:txBody>
          <a:bodyPr vert="horz" lIns="91440" tIns="45720" rIns="91440" bIns="45720" rtlCol="0">
            <a:normAutofit fontScale="85000" lnSpcReduction="20000"/>
          </a:bodyPr>
          <a:lstStyle/>
          <a:p>
            <a:pPr marL="342900" lvl="1" indent="-342900" algn="just">
              <a:spcBef>
                <a:spcPct val="20000"/>
              </a:spcBef>
              <a:buFont typeface="Arial" pitchFamily="34" charset="0"/>
              <a:buChar char="•"/>
              <a:defRPr/>
            </a:pPr>
            <a:r>
              <a:rPr lang="en-GB" sz="3000" dirty="0">
                <a:latin typeface="Calibri" panose="020F0502020204030204" pitchFamily="34" charset="0"/>
              </a:rPr>
              <a:t>For example, the largest possible integer signed byte value is +127; adding 1 to it causes overflow, as the destination operand value does not hold a valid arithmetic result, and the Overflow flag is set:</a:t>
            </a:r>
          </a:p>
          <a:p>
            <a:pPr marL="342900" lvl="1" indent="-342900" algn="just">
              <a:spcBef>
                <a:spcPct val="20000"/>
              </a:spcBef>
              <a:buFont typeface="Arial" pitchFamily="34" charset="0"/>
              <a:buChar char="•"/>
              <a:defRPr/>
            </a:pPr>
            <a:endParaRPr lang="en-GB" sz="3000" dirty="0">
              <a:latin typeface="Calibri" panose="020F0502020204030204" pitchFamily="34" charset="0"/>
            </a:endParaRPr>
          </a:p>
          <a:p>
            <a:pPr marL="0" lvl="1" algn="just">
              <a:spcBef>
                <a:spcPct val="20000"/>
              </a:spcBef>
              <a:defRPr/>
            </a:pPr>
            <a:endParaRPr lang="en-GB" sz="3000" dirty="0">
              <a:latin typeface="Calibri" panose="020F0502020204030204" pitchFamily="34" charset="0"/>
            </a:endParaRPr>
          </a:p>
          <a:p>
            <a:pPr marL="0" lvl="1" algn="just">
              <a:spcBef>
                <a:spcPct val="20000"/>
              </a:spcBef>
              <a:defRPr/>
            </a:pPr>
            <a:endParaRPr lang="en-GB" sz="3000" dirty="0">
              <a:latin typeface="Calibri" panose="020F0502020204030204" pitchFamily="34" charset="0"/>
            </a:endParaRPr>
          </a:p>
          <a:p>
            <a:pPr marL="0" lvl="1" algn="just">
              <a:spcBef>
                <a:spcPct val="20000"/>
              </a:spcBef>
              <a:defRPr/>
            </a:pPr>
            <a:endParaRPr lang="en-GB" sz="3000" dirty="0">
              <a:latin typeface="Calibri" panose="020F0502020204030204" pitchFamily="34" charset="0"/>
            </a:endParaRPr>
          </a:p>
          <a:p>
            <a:pPr marL="342900" lvl="1" indent="-342900" algn="just">
              <a:spcBef>
                <a:spcPct val="20000"/>
              </a:spcBef>
              <a:buFont typeface="Arial" pitchFamily="34" charset="0"/>
              <a:buChar char="•"/>
              <a:defRPr/>
            </a:pPr>
            <a:r>
              <a:rPr lang="en-GB" sz="3000" dirty="0">
                <a:latin typeface="Calibri" panose="020F0502020204030204" pitchFamily="34" charset="0"/>
              </a:rPr>
              <a:t>Similarly, the smallest possible negative integer byte value is -128. Subtracting 1 from it causes underflow, and the Overflow flag is set:</a:t>
            </a:r>
          </a:p>
          <a:p>
            <a:pPr marL="342900" lvl="1" indent="-342900" algn="just">
              <a:spcBef>
                <a:spcPct val="20000"/>
              </a:spcBef>
              <a:buFont typeface="Arial" pitchFamily="34" charset="0"/>
              <a:buChar char="•"/>
              <a:defRPr/>
            </a:pPr>
            <a:endParaRPr lang="en-GB" sz="3000" dirty="0">
              <a:latin typeface="Calibri" panose="020F0502020204030204" pitchFamily="34" charset="0"/>
            </a:endParaRPr>
          </a:p>
          <a:p>
            <a:pPr marL="342900" lvl="1" indent="-342900" algn="just">
              <a:spcBef>
                <a:spcPct val="20000"/>
              </a:spcBef>
              <a:buFont typeface="Arial" pitchFamily="34" charset="0"/>
              <a:buChar char="•"/>
              <a:defRPr/>
            </a:pPr>
            <a:endParaRPr lang="en-GB" sz="3000" dirty="0">
              <a:latin typeface="Calibri" panose="020F0502020204030204" pitchFamily="34" charset="0"/>
            </a:endParaRPr>
          </a:p>
        </p:txBody>
      </p:sp>
      <p:sp>
        <p:nvSpPr>
          <p:cNvPr id="2" name="Title 1"/>
          <p:cNvSpPr>
            <a:spLocks noGrp="1"/>
          </p:cNvSpPr>
          <p:nvPr>
            <p:ph type="title"/>
          </p:nvPr>
        </p:nvSpPr>
        <p:spPr/>
        <p:txBody>
          <a:bodyPr>
            <a:normAutofit/>
          </a:bodyPr>
          <a:lstStyle/>
          <a:p>
            <a:pPr lvl="0"/>
            <a:r>
              <a:rPr lang="en-US" dirty="0"/>
              <a:t>Overflow Flag</a:t>
            </a:r>
          </a:p>
        </p:txBody>
      </p:sp>
    </p:spTree>
    <p:extLst>
      <p:ext uri="{BB962C8B-B14F-4D97-AF65-F5344CB8AC3E}">
        <p14:creationId xmlns:p14="http://schemas.microsoft.com/office/powerpoint/2010/main" val="417753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 calcmode="lin" valueType="num">
                                      <p:cBhvr>
                                        <p:cTn id="7" dur="500" fill="hold"/>
                                        <p:tgtEl>
                                          <p:spTgt spid="9">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9">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Instruction Format</a:t>
            </a:r>
          </a:p>
        </p:txBody>
      </p:sp>
      <p:sp>
        <p:nvSpPr>
          <p:cNvPr id="3" name="Text Placeholder 2"/>
          <p:cNvSpPr>
            <a:spLocks noGrp="1"/>
          </p:cNvSpPr>
          <p:nvPr>
            <p:ph type="body" idx="1"/>
          </p:nvPr>
        </p:nvSpPr>
        <p:spPr/>
        <p:txBody>
          <a:bodyPr/>
          <a:lstStyle/>
          <a:p>
            <a:r>
              <a:rPr lang="en-US" dirty="0"/>
              <a:t>Let’s remember …</a:t>
            </a:r>
          </a:p>
        </p:txBody>
      </p:sp>
    </p:spTree>
    <p:extLst>
      <p:ext uri="{BB962C8B-B14F-4D97-AF65-F5344CB8AC3E}">
        <p14:creationId xmlns:p14="http://schemas.microsoft.com/office/powerpoint/2010/main" val="3465280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marL="342900" lvl="1" indent="-342900" algn="just">
              <a:spcBef>
                <a:spcPct val="20000"/>
              </a:spcBef>
              <a:buFont typeface="Arial" pitchFamily="34" charset="0"/>
              <a:buChar char="•"/>
              <a:defRPr/>
            </a:pPr>
            <a:r>
              <a:rPr lang="en-GB" sz="2800" dirty="0">
                <a:solidFill>
                  <a:srgbClr val="FFFF00"/>
                </a:solidFill>
                <a:latin typeface="Calibri" panose="020F0502020204030204" pitchFamily="34" charset="0"/>
              </a:rPr>
              <a:t>How the Hardware Detects Overflow?!</a:t>
            </a:r>
          </a:p>
          <a:p>
            <a:pPr marL="800100" lvl="2" indent="-342900" algn="just">
              <a:spcBef>
                <a:spcPct val="20000"/>
              </a:spcBef>
              <a:buFont typeface="Arial" pitchFamily="34" charset="0"/>
              <a:buChar char="•"/>
              <a:defRPr/>
            </a:pPr>
            <a:r>
              <a:rPr lang="en-GB" sz="3200" b="1" dirty="0">
                <a:solidFill>
                  <a:srgbClr val="FFFF00"/>
                </a:solidFill>
                <a:latin typeface="Calibri" panose="020F0502020204030204" pitchFamily="34" charset="0"/>
              </a:rPr>
              <a:t>OF = </a:t>
            </a:r>
            <a:r>
              <a:rPr lang="en-US" sz="3200" b="1" dirty="0">
                <a:solidFill>
                  <a:srgbClr val="FFFF00"/>
                </a:solidFill>
                <a:latin typeface="Calibri" panose="020F0502020204030204" pitchFamily="34" charset="0"/>
              </a:rPr>
              <a:t>(carry out of the MSB) XOR (carry into the MSB)</a:t>
            </a:r>
            <a:endParaRPr lang="en-GB" sz="3200" b="1" dirty="0">
              <a:solidFill>
                <a:srgbClr val="FFFF00"/>
              </a:solidFill>
              <a:latin typeface="Calibri" panose="020F0502020204030204" pitchFamily="34" charset="0"/>
            </a:endParaRPr>
          </a:p>
        </p:txBody>
      </p:sp>
      <p:sp>
        <p:nvSpPr>
          <p:cNvPr id="2" name="Title 1"/>
          <p:cNvSpPr>
            <a:spLocks noGrp="1"/>
          </p:cNvSpPr>
          <p:nvPr>
            <p:ph type="title"/>
          </p:nvPr>
        </p:nvSpPr>
        <p:spPr/>
        <p:txBody>
          <a:bodyPr>
            <a:normAutofit/>
          </a:bodyPr>
          <a:lstStyle/>
          <a:p>
            <a:r>
              <a:rPr lang="en-US" dirty="0"/>
              <a:t>Overflow Flag – Overflow Detection</a:t>
            </a:r>
          </a:p>
        </p:txBody>
      </p:sp>
      <p:sp>
        <p:nvSpPr>
          <p:cNvPr id="4" name="Slide Number Placeholder 3"/>
          <p:cNvSpPr>
            <a:spLocks noGrp="1"/>
          </p:cNvSpPr>
          <p:nvPr>
            <p:ph type="sldNum" sz="quarter" idx="4294967295"/>
          </p:nvPr>
        </p:nvSpPr>
        <p:spPr>
          <a:xfrm>
            <a:off x="6897688" y="855663"/>
            <a:ext cx="2246312" cy="301625"/>
          </a:xfrm>
        </p:spPr>
        <p:txBody>
          <a:bodyPr/>
          <a:lstStyle/>
          <a:p>
            <a:fld id="{BEE8F4E9-A41B-4008-A581-E7D258788965}" type="slidenum">
              <a:rPr lang="en-GB" smtClean="0"/>
              <a:pPr/>
              <a:t>30</a:t>
            </a:fld>
            <a:endParaRPr lang="en-GB" dirty="0"/>
          </a:p>
        </p:txBody>
      </p:sp>
    </p:spTree>
    <p:extLst>
      <p:ext uri="{BB962C8B-B14F-4D97-AF65-F5344CB8AC3E}">
        <p14:creationId xmlns:p14="http://schemas.microsoft.com/office/powerpoint/2010/main" val="2636019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80520"/>
          </a:xfrm>
          <a:prstGeom prst="rect">
            <a:avLst/>
          </a:prstGeom>
        </p:spPr>
        <p:txBody>
          <a:bodyPr vert="horz" lIns="91440" tIns="45720" rIns="91440" bIns="45720" rtlCol="0">
            <a:normAutofit/>
          </a:bodyPr>
          <a:lstStyle/>
          <a:p>
            <a:pPr lvl="1" indent="-342900" algn="just">
              <a:spcBef>
                <a:spcPct val="20000"/>
              </a:spcBef>
              <a:buFont typeface="Arial" pitchFamily="34" charset="0"/>
              <a:buChar char="•"/>
              <a:defRPr/>
            </a:pPr>
            <a:r>
              <a:rPr lang="en-GB" sz="2800" dirty="0">
                <a:latin typeface="Calibri" panose="020F0502020204030204" pitchFamily="34" charset="0"/>
              </a:rPr>
              <a:t>We show that adding the 8-bit binary integers 10000000 and 11111111 produces :</a:t>
            </a:r>
          </a:p>
          <a:p>
            <a:pPr lvl="1" indent="-342900" algn="just">
              <a:spcBef>
                <a:spcPct val="20000"/>
              </a:spcBef>
              <a:buFont typeface="Arial" pitchFamily="34" charset="0"/>
              <a:buChar char="•"/>
              <a:defRPr/>
            </a:pPr>
            <a:r>
              <a:rPr lang="en-GB" sz="2800" dirty="0">
                <a:latin typeface="Calibri" panose="020F0502020204030204" pitchFamily="34" charset="0"/>
              </a:rPr>
              <a:t>    01111111 and CF = 1 so the resulting MSB = 0. In other words, 1 XOR 0 produces OF = 1.</a:t>
            </a:r>
          </a:p>
        </p:txBody>
      </p:sp>
      <p:sp>
        <p:nvSpPr>
          <p:cNvPr id="6" name="Rounded Rectangle 5"/>
          <p:cNvSpPr/>
          <p:nvPr/>
        </p:nvSpPr>
        <p:spPr>
          <a:xfrm>
            <a:off x="4427984" y="6053336"/>
            <a:ext cx="792088"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lvl="1" algn="ctr"/>
            <a:r>
              <a:rPr lang="en-US" sz="2800" b="1" dirty="0">
                <a:solidFill>
                  <a:schemeClr val="accent2">
                    <a:lumMod val="50000"/>
                  </a:schemeClr>
                </a:solidFill>
                <a:latin typeface="Times New Roman" pitchFamily="18" charset="0"/>
                <a:cs typeface="Times New Roman" pitchFamily="18" charset="0"/>
              </a:rPr>
              <a:t>CF</a:t>
            </a:r>
          </a:p>
        </p:txBody>
      </p:sp>
      <p:sp>
        <p:nvSpPr>
          <p:cNvPr id="7" name="Rounded Rectangle 6"/>
          <p:cNvSpPr/>
          <p:nvPr/>
        </p:nvSpPr>
        <p:spPr>
          <a:xfrm>
            <a:off x="5796136" y="6053336"/>
            <a:ext cx="2880320" cy="576064"/>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01111111</a:t>
            </a:r>
            <a:endParaRPr lang="en-US" sz="3200" b="1" i="1" dirty="0">
              <a:solidFill>
                <a:srgbClr val="FF0000"/>
              </a:solidFill>
              <a:latin typeface="Times New Roman" pitchFamily="18" charset="0"/>
              <a:cs typeface="Times New Roman" pitchFamily="18" charset="0"/>
            </a:endParaRPr>
          </a:p>
        </p:txBody>
      </p:sp>
      <p:sp>
        <p:nvSpPr>
          <p:cNvPr id="8" name="Rounded Rectangle 7"/>
          <p:cNvSpPr/>
          <p:nvPr/>
        </p:nvSpPr>
        <p:spPr>
          <a:xfrm>
            <a:off x="5292080" y="6053336"/>
            <a:ext cx="432048"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lvl="1" algn="ctr"/>
            <a:r>
              <a:rPr lang="en-US" sz="3200" b="1" dirty="0">
                <a:solidFill>
                  <a:srgbClr val="FF0000"/>
                </a:solidFill>
                <a:latin typeface="Times New Roman" pitchFamily="18" charset="0"/>
                <a:cs typeface="Times New Roman" pitchFamily="18" charset="0"/>
              </a:rPr>
              <a:t>1</a:t>
            </a:r>
            <a:endParaRPr lang="en-US" sz="3200" b="1" i="1" dirty="0">
              <a:solidFill>
                <a:srgbClr val="FF0000"/>
              </a:solidFill>
              <a:latin typeface="Times New Roman" pitchFamily="18" charset="0"/>
              <a:cs typeface="Times New Roman" pitchFamily="18" charset="0"/>
            </a:endParaRPr>
          </a:p>
        </p:txBody>
      </p:sp>
      <p:sp>
        <p:nvSpPr>
          <p:cNvPr id="10" name="Plus 9"/>
          <p:cNvSpPr/>
          <p:nvPr/>
        </p:nvSpPr>
        <p:spPr>
          <a:xfrm>
            <a:off x="5204832" y="4921188"/>
            <a:ext cx="648072" cy="576064"/>
          </a:xfrm>
          <a:prstGeom prst="mathPlu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1" name="Rounded Rectangle 10"/>
          <p:cNvSpPr/>
          <p:nvPr/>
        </p:nvSpPr>
        <p:spPr>
          <a:xfrm>
            <a:off x="5796136" y="4469160"/>
            <a:ext cx="2880320" cy="576064"/>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10000000</a:t>
            </a:r>
            <a:endParaRPr lang="en-US" sz="3200" b="1" i="1" dirty="0">
              <a:solidFill>
                <a:srgbClr val="FF0000"/>
              </a:solidFill>
              <a:latin typeface="Times New Roman" pitchFamily="18" charset="0"/>
              <a:cs typeface="Times New Roman" pitchFamily="18" charset="0"/>
            </a:endParaRPr>
          </a:p>
        </p:txBody>
      </p:sp>
      <p:sp>
        <p:nvSpPr>
          <p:cNvPr id="12" name="Rounded Rectangle 11"/>
          <p:cNvSpPr/>
          <p:nvPr/>
        </p:nvSpPr>
        <p:spPr>
          <a:xfrm>
            <a:off x="5796136" y="5261248"/>
            <a:ext cx="2880320" cy="576064"/>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3200" b="1" dirty="0">
                <a:solidFill>
                  <a:schemeClr val="tx2">
                    <a:lumMod val="50000"/>
                  </a:schemeClr>
                </a:solidFill>
                <a:latin typeface="Times New Roman" pitchFamily="18" charset="0"/>
                <a:cs typeface="Times New Roman" pitchFamily="18" charset="0"/>
              </a:rPr>
              <a:t>11111111</a:t>
            </a:r>
            <a:endParaRPr lang="en-US" sz="3200" b="1" i="1" dirty="0">
              <a:solidFill>
                <a:srgbClr val="FF0000"/>
              </a:solidFill>
              <a:latin typeface="Times New Roman" pitchFamily="18" charset="0"/>
              <a:cs typeface="Times New Roman" pitchFamily="18" charset="0"/>
            </a:endParaRPr>
          </a:p>
        </p:txBody>
      </p:sp>
      <p:sp>
        <p:nvSpPr>
          <p:cNvPr id="13" name="Cloud Callout 12"/>
          <p:cNvSpPr/>
          <p:nvPr/>
        </p:nvSpPr>
        <p:spPr>
          <a:xfrm>
            <a:off x="288032" y="3789040"/>
            <a:ext cx="5652120" cy="1656184"/>
          </a:xfrm>
          <a:prstGeom prst="cloudCallout">
            <a:avLst>
              <a:gd name="adj1" fmla="val 36904"/>
              <a:gd name="adj2" fmla="val 82075"/>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marL="0" lvl="1" algn="ctr"/>
            <a:r>
              <a:rPr lang="en-GB" sz="2000" b="1" dirty="0">
                <a:solidFill>
                  <a:schemeClr val="accent2">
                    <a:lumMod val="50000"/>
                  </a:schemeClr>
                </a:solidFill>
                <a:latin typeface="Times New Roman" pitchFamily="18" charset="0"/>
                <a:cs typeface="Times New Roman" pitchFamily="18" charset="0"/>
              </a:rPr>
              <a:t>OF = Carry Out the MSB XOR  Carry In high bit of result</a:t>
            </a:r>
          </a:p>
          <a:p>
            <a:pPr marL="457200" lvl="2"/>
            <a:r>
              <a:rPr lang="en-GB" sz="2000" b="1" dirty="0">
                <a:solidFill>
                  <a:schemeClr val="accent2">
                    <a:lumMod val="50000"/>
                  </a:schemeClr>
                </a:solidFill>
                <a:latin typeface="Times New Roman" pitchFamily="18" charset="0"/>
                <a:cs typeface="Times New Roman" pitchFamily="18" charset="0"/>
              </a:rPr>
              <a:t>= </a:t>
            </a:r>
            <a:r>
              <a:rPr lang="en-GB" sz="2000" b="1" dirty="0">
                <a:solidFill>
                  <a:sysClr val="windowText" lastClr="000000"/>
                </a:solidFill>
                <a:latin typeface="Times New Roman" pitchFamily="18" charset="0"/>
                <a:cs typeface="Times New Roman" pitchFamily="18" charset="0"/>
              </a:rPr>
              <a:t>1 XOR 0</a:t>
            </a:r>
          </a:p>
          <a:p>
            <a:pPr marL="457200" lvl="2"/>
            <a:r>
              <a:rPr lang="en-GB" sz="2000" b="1" dirty="0">
                <a:solidFill>
                  <a:schemeClr val="accent2">
                    <a:lumMod val="50000"/>
                  </a:schemeClr>
                </a:solidFill>
                <a:latin typeface="Times New Roman" pitchFamily="18" charset="0"/>
                <a:cs typeface="Times New Roman" pitchFamily="18" charset="0"/>
              </a:rPr>
              <a:t>= 1</a:t>
            </a:r>
          </a:p>
        </p:txBody>
      </p:sp>
      <p:sp>
        <p:nvSpPr>
          <p:cNvPr id="14" name="Title 1"/>
          <p:cNvSpPr txBox="1">
            <a:spLocks/>
          </p:cNvSpPr>
          <p:nvPr/>
        </p:nvSpPr>
        <p:spPr>
          <a:xfrm>
            <a:off x="251520" y="476672"/>
            <a:ext cx="8035280" cy="1154097"/>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Overflow Flag – Overflow Detection</a:t>
            </a:r>
          </a:p>
        </p:txBody>
      </p:sp>
      <p:sp>
        <p:nvSpPr>
          <p:cNvPr id="15" name="Rounded Rectangle 14"/>
          <p:cNvSpPr/>
          <p:nvPr/>
        </p:nvSpPr>
        <p:spPr>
          <a:xfrm>
            <a:off x="6248400" y="3785084"/>
            <a:ext cx="432048" cy="57606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lvl="1" algn="ctr"/>
            <a:r>
              <a:rPr lang="en-US" sz="3200" b="1" dirty="0">
                <a:solidFill>
                  <a:srgbClr val="FF0000"/>
                </a:solidFill>
                <a:latin typeface="Times New Roman" pitchFamily="18" charset="0"/>
                <a:cs typeface="Times New Roman" pitchFamily="18" charset="0"/>
              </a:rPr>
              <a:t>0</a:t>
            </a:r>
            <a:endParaRPr lang="en-US" sz="32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6633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95536" y="1844824"/>
            <a:ext cx="8280920" cy="4632176"/>
          </a:xfrm>
          <a:prstGeom prst="rect">
            <a:avLst/>
          </a:prstGeom>
        </p:spPr>
        <p:txBody>
          <a:bodyPr vert="horz" lIns="91440" tIns="45720" rIns="91440" bIns="45720" rtlCol="0">
            <a:normAutofit fontScale="77500" lnSpcReduction="20000"/>
          </a:bodyPr>
          <a:lstStyle/>
          <a:p>
            <a:pPr lvl="1" indent="-342900" algn="just">
              <a:spcBef>
                <a:spcPct val="20000"/>
              </a:spcBef>
              <a:buFont typeface="Arial" pitchFamily="34" charset="0"/>
              <a:buChar char="•"/>
              <a:defRPr/>
            </a:pPr>
            <a:r>
              <a:rPr lang="en-GB" sz="3300" dirty="0">
                <a:latin typeface="Calibri" panose="020F0502020204030204" pitchFamily="34" charset="0"/>
              </a:rPr>
              <a:t>The NEG instruction produces an invalid result if the destination operand cannot be stored correctly.</a:t>
            </a:r>
          </a:p>
          <a:p>
            <a:pPr lvl="1" indent="-342900" algn="just">
              <a:spcBef>
                <a:spcPct val="20000"/>
              </a:spcBef>
              <a:buFont typeface="Arial" pitchFamily="34" charset="0"/>
              <a:buChar char="•"/>
              <a:defRPr/>
            </a:pPr>
            <a:r>
              <a:rPr lang="en-GB" sz="3300" dirty="0">
                <a:latin typeface="Calibri" panose="020F0502020204030204" pitchFamily="34" charset="0"/>
              </a:rPr>
              <a:t>For example, if we move -128 to AL and try to negate it, the correct value +128 will not fit into AL. The Overflow flag is set, indicating that AL contains an invalid value:</a:t>
            </a:r>
          </a:p>
          <a:p>
            <a:pPr lvl="1" indent="-342900" algn="just">
              <a:spcBef>
                <a:spcPct val="20000"/>
              </a:spcBef>
              <a:buFont typeface="Arial" pitchFamily="34" charset="0"/>
              <a:buChar char="•"/>
              <a:defRPr/>
            </a:pPr>
            <a:endParaRPr lang="en-GB" sz="3300" dirty="0">
              <a:latin typeface="Calibri" panose="020F0502020204030204" pitchFamily="34" charset="0"/>
            </a:endParaRPr>
          </a:p>
          <a:p>
            <a:pPr marL="0" lvl="1" algn="just">
              <a:spcBef>
                <a:spcPct val="20000"/>
              </a:spcBef>
              <a:defRPr/>
            </a:pPr>
            <a:endParaRPr lang="en-GB" sz="3300" dirty="0">
              <a:latin typeface="Calibri" panose="020F0502020204030204" pitchFamily="34" charset="0"/>
            </a:endParaRPr>
          </a:p>
          <a:p>
            <a:pPr marL="0" lvl="1" algn="just">
              <a:spcBef>
                <a:spcPct val="20000"/>
              </a:spcBef>
              <a:defRPr/>
            </a:pPr>
            <a:endParaRPr lang="en-GB" sz="3300" dirty="0">
              <a:solidFill>
                <a:schemeClr val="accent2">
                  <a:lumMod val="50000"/>
                </a:schemeClr>
              </a:solidFill>
              <a:latin typeface="Calibri" panose="020F0502020204030204" pitchFamily="34" charset="0"/>
              <a:cs typeface="Times New Roman" pitchFamily="18" charset="0"/>
            </a:endParaRPr>
          </a:p>
          <a:p>
            <a:pPr marL="0" lvl="1" algn="just">
              <a:spcBef>
                <a:spcPct val="20000"/>
              </a:spcBef>
              <a:defRPr/>
            </a:pPr>
            <a:endParaRPr lang="en-GB" sz="2900" dirty="0">
              <a:solidFill>
                <a:schemeClr val="accent2">
                  <a:lumMod val="50000"/>
                </a:schemeClr>
              </a:solidFill>
              <a:latin typeface="Times New Roman" pitchFamily="18" charset="0"/>
              <a:cs typeface="Times New Roman" pitchFamily="18" charset="0"/>
            </a:endParaRPr>
          </a:p>
          <a:p>
            <a:pPr marL="342900" lvl="1" indent="-342900" algn="just">
              <a:spcBef>
                <a:spcPct val="20000"/>
              </a:spcBef>
              <a:buFont typeface="Arial" pitchFamily="34" charset="0"/>
              <a:buChar char="•"/>
              <a:defRPr/>
            </a:pPr>
            <a:r>
              <a:rPr lang="en-GB" sz="3400" dirty="0">
                <a:latin typeface="Calibri" panose="020F0502020204030204" pitchFamily="34" charset="0"/>
              </a:rPr>
              <a:t>On the other hand, if 127 is negated, the result is valid and the Overflow flag is clear:</a:t>
            </a:r>
          </a:p>
        </p:txBody>
      </p:sp>
      <p:sp>
        <p:nvSpPr>
          <p:cNvPr id="6" name="Title 1"/>
          <p:cNvSpPr txBox="1">
            <a:spLocks/>
          </p:cNvSpPr>
          <p:nvPr/>
        </p:nvSpPr>
        <p:spPr>
          <a:xfrm>
            <a:off x="251520" y="476672"/>
            <a:ext cx="8035280" cy="1154097"/>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48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Overflow Flag – Overflow Detection</a:t>
            </a:r>
            <a:endParaRPr lang="en-US" dirty="0"/>
          </a:p>
        </p:txBody>
      </p:sp>
      <p:sp>
        <p:nvSpPr>
          <p:cNvPr id="2" name="Rounded Rectangle 1"/>
          <p:cNvSpPr/>
          <p:nvPr/>
        </p:nvSpPr>
        <p:spPr>
          <a:xfrm>
            <a:off x="838200" y="3657600"/>
            <a:ext cx="7762056" cy="1066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2" indent="-342900" algn="just">
              <a:spcBef>
                <a:spcPct val="20000"/>
              </a:spcBef>
              <a:defRPr/>
            </a:pPr>
            <a:r>
              <a:rPr lang="en-US" sz="2600" b="1" dirty="0" err="1">
                <a:solidFill>
                  <a:srgbClr val="0000FF"/>
                </a:solidFill>
                <a:latin typeface="Times New Roman" pitchFamily="18" charset="0"/>
                <a:cs typeface="Times New Roman" pitchFamily="18" charset="0"/>
              </a:rPr>
              <a:t>mov</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 </a:t>
            </a:r>
            <a:r>
              <a:rPr lang="en-US" sz="2600" b="1" dirty="0">
                <a:solidFill>
                  <a:srgbClr val="000080"/>
                </a:solidFill>
                <a:latin typeface="Times New Roman" pitchFamily="18" charset="0"/>
                <a:cs typeface="Times New Roman" pitchFamily="18" charset="0"/>
              </a:rPr>
              <a:t>-128		</a:t>
            </a:r>
            <a:r>
              <a:rPr lang="en-US" sz="2600" b="1" dirty="0">
                <a:solidFill>
                  <a:srgbClr val="008000"/>
                </a:solidFill>
                <a:latin typeface="Times New Roman" pitchFamily="18" charset="0"/>
                <a:cs typeface="Times New Roman" pitchFamily="18" charset="0"/>
              </a:rPr>
              <a:t>; AL = 10000000b</a:t>
            </a:r>
            <a:endParaRPr lang="en-US" sz="2600" b="1" dirty="0">
              <a:solidFill>
                <a:srgbClr val="000080"/>
              </a:solidFill>
              <a:latin typeface="Times New Roman" pitchFamily="18" charset="0"/>
              <a:cs typeface="Times New Roman" pitchFamily="18" charset="0"/>
            </a:endParaRPr>
          </a:p>
          <a:p>
            <a:pPr marL="800100" lvl="2" indent="-342900" algn="just">
              <a:spcBef>
                <a:spcPct val="20000"/>
              </a:spcBef>
              <a:defRPr/>
            </a:pPr>
            <a:r>
              <a:rPr lang="en-US" sz="2600" b="1" dirty="0" err="1">
                <a:solidFill>
                  <a:srgbClr val="0000FF"/>
                </a:solidFill>
                <a:latin typeface="Times New Roman" pitchFamily="18" charset="0"/>
                <a:cs typeface="Times New Roman" pitchFamily="18" charset="0"/>
              </a:rPr>
              <a:t>neg</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a:t>
            </a:r>
            <a:r>
              <a:rPr lang="en-US" sz="2600" b="1" dirty="0">
                <a:solidFill>
                  <a:srgbClr val="000080"/>
                </a:solidFill>
                <a:latin typeface="Times New Roman" pitchFamily="18" charset="0"/>
                <a:cs typeface="Times New Roman" pitchFamily="18" charset="0"/>
              </a:rPr>
              <a:t>			</a:t>
            </a:r>
            <a:r>
              <a:rPr lang="en-US" sz="2600" b="1" dirty="0">
                <a:solidFill>
                  <a:srgbClr val="008000"/>
                </a:solidFill>
                <a:latin typeface="Times New Roman" pitchFamily="18" charset="0"/>
                <a:cs typeface="Times New Roman" pitchFamily="18" charset="0"/>
              </a:rPr>
              <a:t>; AL = 10000000b, OF = 1</a:t>
            </a:r>
          </a:p>
        </p:txBody>
      </p:sp>
      <p:sp>
        <p:nvSpPr>
          <p:cNvPr id="7" name="Rounded Rectangle 6"/>
          <p:cNvSpPr/>
          <p:nvPr/>
        </p:nvSpPr>
        <p:spPr>
          <a:xfrm>
            <a:off x="654968" y="5791200"/>
            <a:ext cx="7762056" cy="1066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2" indent="-342900" algn="just">
              <a:spcBef>
                <a:spcPct val="20000"/>
              </a:spcBef>
              <a:defRPr/>
            </a:pPr>
            <a:r>
              <a:rPr lang="en-US" sz="2600" b="1" dirty="0" err="1">
                <a:solidFill>
                  <a:srgbClr val="0000FF"/>
                </a:solidFill>
                <a:latin typeface="Times New Roman" pitchFamily="18" charset="0"/>
                <a:cs typeface="Times New Roman" pitchFamily="18" charset="0"/>
              </a:rPr>
              <a:t>mov</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 </a:t>
            </a:r>
            <a:r>
              <a:rPr lang="en-US" sz="2600" b="1" dirty="0">
                <a:solidFill>
                  <a:srgbClr val="000080"/>
                </a:solidFill>
                <a:latin typeface="Times New Roman" pitchFamily="18" charset="0"/>
                <a:cs typeface="Times New Roman" pitchFamily="18" charset="0"/>
              </a:rPr>
              <a:t>+127		</a:t>
            </a:r>
            <a:r>
              <a:rPr lang="en-US" sz="2600" b="1" dirty="0">
                <a:solidFill>
                  <a:srgbClr val="008000"/>
                </a:solidFill>
                <a:latin typeface="Times New Roman" pitchFamily="18" charset="0"/>
                <a:cs typeface="Times New Roman" pitchFamily="18" charset="0"/>
              </a:rPr>
              <a:t>; AL = 01111111b</a:t>
            </a:r>
            <a:endParaRPr lang="en-US" sz="2600" b="1" dirty="0">
              <a:solidFill>
                <a:srgbClr val="000080"/>
              </a:solidFill>
              <a:latin typeface="Times New Roman" pitchFamily="18" charset="0"/>
              <a:cs typeface="Times New Roman" pitchFamily="18" charset="0"/>
            </a:endParaRPr>
          </a:p>
          <a:p>
            <a:pPr marL="800100" lvl="2" indent="-342900" algn="just">
              <a:spcBef>
                <a:spcPct val="20000"/>
              </a:spcBef>
              <a:defRPr/>
            </a:pPr>
            <a:r>
              <a:rPr lang="en-US" sz="2600" b="1" dirty="0" err="1">
                <a:solidFill>
                  <a:srgbClr val="0000FF"/>
                </a:solidFill>
                <a:latin typeface="Times New Roman" pitchFamily="18" charset="0"/>
                <a:cs typeface="Times New Roman" pitchFamily="18" charset="0"/>
              </a:rPr>
              <a:t>neg</a:t>
            </a:r>
            <a:r>
              <a:rPr lang="en-US" sz="2600" dirty="0">
                <a:solidFill>
                  <a:srgbClr val="0000FF"/>
                </a:solidFill>
                <a:latin typeface="Times New Roman" pitchFamily="18" charset="0"/>
                <a:cs typeface="Times New Roman" pitchFamily="18" charset="0"/>
              </a:rPr>
              <a:t> </a:t>
            </a:r>
            <a:r>
              <a:rPr lang="en-US" sz="2600" b="1" dirty="0">
                <a:solidFill>
                  <a:srgbClr val="800000"/>
                </a:solidFill>
                <a:latin typeface="Times New Roman" pitchFamily="18" charset="0"/>
                <a:cs typeface="Times New Roman" pitchFamily="18" charset="0"/>
              </a:rPr>
              <a:t>al</a:t>
            </a:r>
            <a:r>
              <a:rPr lang="en-US" sz="2600" b="1" dirty="0">
                <a:solidFill>
                  <a:srgbClr val="000080"/>
                </a:solidFill>
                <a:latin typeface="Times New Roman" pitchFamily="18" charset="0"/>
                <a:cs typeface="Times New Roman" pitchFamily="18" charset="0"/>
              </a:rPr>
              <a:t>			</a:t>
            </a:r>
            <a:r>
              <a:rPr lang="en-US" sz="2600" b="1" dirty="0">
                <a:solidFill>
                  <a:srgbClr val="008000"/>
                </a:solidFill>
                <a:latin typeface="Times New Roman" pitchFamily="18" charset="0"/>
                <a:cs typeface="Times New Roman" pitchFamily="18" charset="0"/>
              </a:rPr>
              <a:t>; AL = 10000001b, OF = 0</a:t>
            </a:r>
          </a:p>
        </p:txBody>
      </p:sp>
    </p:spTree>
    <p:extLst>
      <p:ext uri="{BB962C8B-B14F-4D97-AF65-F5344CB8AC3E}">
        <p14:creationId xmlns:p14="http://schemas.microsoft.com/office/powerpoint/2010/main" val="424462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animEffect transition="in" filter="fade">
                                      <p:cBhvr>
                                        <p:cTn id="1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JMP and LOOP Instruction</a:t>
            </a:r>
          </a:p>
        </p:txBody>
      </p:sp>
      <p:sp>
        <p:nvSpPr>
          <p:cNvPr id="5" name="Text Placeholder 4"/>
          <p:cNvSpPr>
            <a:spLocks noGrp="1"/>
          </p:cNvSpPr>
          <p:nvPr>
            <p:ph type="body" idx="1"/>
          </p:nvPr>
        </p:nvSpPr>
        <p:spPr/>
        <p:txBody>
          <a:bodyPr/>
          <a:lstStyle/>
          <a:p>
            <a:r>
              <a:rPr lang="en-US" dirty="0"/>
              <a:t>Let’s change the sequence of the program and make use of flags…</a:t>
            </a:r>
          </a:p>
        </p:txBody>
      </p:sp>
    </p:spTree>
    <p:extLst>
      <p:ext uri="{BB962C8B-B14F-4D97-AF65-F5344CB8AC3E}">
        <p14:creationId xmlns:p14="http://schemas.microsoft.com/office/powerpoint/2010/main" val="394622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Conditional Instructions</a:t>
            </a:r>
          </a:p>
        </p:txBody>
      </p:sp>
      <p:sp>
        <p:nvSpPr>
          <p:cNvPr id="8" name="Content Placeholder 7"/>
          <p:cNvSpPr>
            <a:spLocks noGrp="1"/>
          </p:cNvSpPr>
          <p:nvPr>
            <p:ph idx="1"/>
          </p:nvPr>
        </p:nvSpPr>
        <p:spPr/>
        <p:txBody>
          <a:bodyPr/>
          <a:lstStyle/>
          <a:p>
            <a:r>
              <a:rPr lang="en-US" dirty="0"/>
              <a:t>By default, the CPU loads and executes programs sequentially.</a:t>
            </a:r>
          </a:p>
          <a:p>
            <a:r>
              <a:rPr lang="en-US" dirty="0"/>
              <a:t>But the current instruction might be conditional, meaning that it transfers control to a new location in the program based on the values of CPU status flags (Zero, Sign, Carry, etc.).</a:t>
            </a:r>
          </a:p>
          <a:p>
            <a:endParaRPr lang="en-US" dirty="0"/>
          </a:p>
        </p:txBody>
      </p:sp>
      <p:sp>
        <p:nvSpPr>
          <p:cNvPr id="12" name="Cloud Callout 11"/>
          <p:cNvSpPr/>
          <p:nvPr/>
        </p:nvSpPr>
        <p:spPr>
          <a:xfrm>
            <a:off x="5004048" y="4581128"/>
            <a:ext cx="3888432" cy="2160240"/>
          </a:xfrm>
          <a:prstGeom prst="cloudCallout">
            <a:avLst>
              <a:gd name="adj1" fmla="val -58638"/>
              <a:gd name="adj2" fmla="val -45948"/>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A transfer of control (jump), or branch, is a way of altering the order in which statements are executed</a:t>
            </a:r>
            <a:endParaRPr kumimoji="0" lang="en-GB" sz="1800" b="1" i="0" u="none" strike="noStrike" kern="0" cap="none" spc="0" normalizeH="0" baseline="0" noProof="0" dirty="0">
              <a:ln>
                <a:noFill/>
              </a:ln>
              <a:solidFill>
                <a:prstClr val="black"/>
              </a:solidFill>
              <a:effectLst/>
              <a:uLnTx/>
              <a:uFillTx/>
              <a:latin typeface="Calibri"/>
            </a:endParaRPr>
          </a:p>
        </p:txBody>
      </p:sp>
      <p:sp>
        <p:nvSpPr>
          <p:cNvPr id="13" name="Cloud Callout 12"/>
          <p:cNvSpPr/>
          <p:nvPr/>
        </p:nvSpPr>
        <p:spPr>
          <a:xfrm>
            <a:off x="323528" y="4869160"/>
            <a:ext cx="4392488" cy="1872208"/>
          </a:xfrm>
          <a:prstGeom prst="cloudCallout">
            <a:avLst>
              <a:gd name="adj1" fmla="val 62659"/>
              <a:gd name="adj2" fmla="val -64762"/>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Assembly language programs use conditional instructions to implement high-level statements such as IF statements and loops</a:t>
            </a:r>
          </a:p>
        </p:txBody>
      </p:sp>
    </p:spTree>
    <p:extLst>
      <p:ext uri="{BB962C8B-B14F-4D97-AF65-F5344CB8AC3E}">
        <p14:creationId xmlns:p14="http://schemas.microsoft.com/office/powerpoint/2010/main" val="118851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JMP</a:t>
            </a:r>
          </a:p>
        </p:txBody>
      </p:sp>
      <p:sp>
        <p:nvSpPr>
          <p:cNvPr id="3" name="Content Placeholder 2"/>
          <p:cNvSpPr>
            <a:spLocks noGrp="1"/>
          </p:cNvSpPr>
          <p:nvPr>
            <p:ph idx="1"/>
          </p:nvPr>
        </p:nvSpPr>
        <p:spPr/>
        <p:txBody>
          <a:bodyPr/>
          <a:lstStyle/>
          <a:p>
            <a:r>
              <a:rPr lang="en-US" dirty="0"/>
              <a:t>The JMP instruction causes an unconditional transfer to a destination, identified by a code label that is translated by the assembler into an offset (address).</a:t>
            </a:r>
          </a:p>
          <a:p>
            <a:endParaRPr lang="en-US" dirty="0"/>
          </a:p>
          <a:p>
            <a:endParaRPr lang="en-US" dirty="0"/>
          </a:p>
          <a:p>
            <a:endParaRPr lang="en-US" dirty="0"/>
          </a:p>
          <a:p>
            <a:r>
              <a:rPr lang="en-US" dirty="0"/>
              <a:t>When the CPU executes an unconditional transfer, the offset of destination is moved into the instruction pointer (EIP), causing execution to continue at the new location.</a:t>
            </a:r>
          </a:p>
          <a:p>
            <a:endParaRPr lang="en-US" dirty="0"/>
          </a:p>
          <a:p>
            <a:endParaRPr lang="en-US" dirty="0"/>
          </a:p>
        </p:txBody>
      </p:sp>
      <p:sp>
        <p:nvSpPr>
          <p:cNvPr id="4" name="Rounded Rectangle 3"/>
          <p:cNvSpPr/>
          <p:nvPr/>
        </p:nvSpPr>
        <p:spPr>
          <a:xfrm>
            <a:off x="2627784" y="3789040"/>
            <a:ext cx="3960440"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0" lvl="1" algn="ctr"/>
            <a:r>
              <a:rPr lang="en-US" sz="3200" b="1" dirty="0">
                <a:solidFill>
                  <a:schemeClr val="accent2">
                    <a:lumMod val="50000"/>
                  </a:schemeClr>
                </a:solidFill>
                <a:latin typeface="Times New Roman" pitchFamily="18" charset="0"/>
                <a:cs typeface="Times New Roman" pitchFamily="18" charset="0"/>
              </a:rPr>
              <a:t>JMP </a:t>
            </a:r>
            <a:r>
              <a:rPr lang="en-US" sz="3200" b="1" i="1" dirty="0">
                <a:solidFill>
                  <a:schemeClr val="accent2">
                    <a:lumMod val="50000"/>
                  </a:schemeClr>
                </a:solidFill>
                <a:latin typeface="Times New Roman" pitchFamily="18" charset="0"/>
                <a:cs typeface="Times New Roman" pitchFamily="18" charset="0"/>
              </a:rPr>
              <a:t>destination</a:t>
            </a:r>
          </a:p>
        </p:txBody>
      </p:sp>
    </p:spTree>
    <p:extLst>
      <p:ext uri="{BB962C8B-B14F-4D97-AF65-F5344CB8AC3E}">
        <p14:creationId xmlns:p14="http://schemas.microsoft.com/office/powerpoint/2010/main" val="283673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JMP</a:t>
            </a:r>
          </a:p>
        </p:txBody>
      </p:sp>
      <p:sp>
        <p:nvSpPr>
          <p:cNvPr id="3" name="Content Placeholder 2"/>
          <p:cNvSpPr>
            <a:spLocks noGrp="1"/>
          </p:cNvSpPr>
          <p:nvPr>
            <p:ph idx="1"/>
          </p:nvPr>
        </p:nvSpPr>
        <p:spPr/>
        <p:txBody>
          <a:bodyPr/>
          <a:lstStyle/>
          <a:p>
            <a:r>
              <a:rPr lang="en-US" dirty="0"/>
              <a:t>Jumps may be </a:t>
            </a:r>
            <a:r>
              <a:rPr lang="en-US" b="1" dirty="0">
                <a:solidFill>
                  <a:srgbClr val="FFFF00"/>
                </a:solidFill>
              </a:rPr>
              <a:t>short</a:t>
            </a:r>
            <a:r>
              <a:rPr lang="en-US" dirty="0"/>
              <a:t> (between –128 and +127 bytes), </a:t>
            </a:r>
            <a:r>
              <a:rPr lang="en-US" b="1" dirty="0">
                <a:solidFill>
                  <a:srgbClr val="FFFF00"/>
                </a:solidFill>
              </a:rPr>
              <a:t>near</a:t>
            </a:r>
            <a:r>
              <a:rPr lang="en-US" dirty="0"/>
              <a:t> (between –32,768 and +32,767 bytes from the instruction following the jump), or </a:t>
            </a:r>
            <a:r>
              <a:rPr lang="en-US" b="1" dirty="0">
                <a:solidFill>
                  <a:srgbClr val="FFFF00"/>
                </a:solidFill>
              </a:rPr>
              <a:t>far</a:t>
            </a:r>
            <a:r>
              <a:rPr lang="en-US" dirty="0"/>
              <a:t> (in a different code segment). </a:t>
            </a:r>
          </a:p>
          <a:p>
            <a:r>
              <a:rPr lang="en-US" dirty="0"/>
              <a:t>When the 80386+ processors are in FLAT memory model, short jumps range is from –128 to +127 bytes and near jumps range is from –2 to +2 gigabytes.</a:t>
            </a:r>
          </a:p>
        </p:txBody>
      </p:sp>
    </p:spTree>
    <p:extLst>
      <p:ext uri="{BB962C8B-B14F-4D97-AF65-F5344CB8AC3E}">
        <p14:creationId xmlns:p14="http://schemas.microsoft.com/office/powerpoint/2010/main" val="3216413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JMP Example</a:t>
            </a:r>
          </a:p>
        </p:txBody>
      </p:sp>
      <p:sp>
        <p:nvSpPr>
          <p:cNvPr id="3" name="Content Placeholder 2"/>
          <p:cNvSpPr>
            <a:spLocks noGrp="1"/>
          </p:cNvSpPr>
          <p:nvPr>
            <p:ph idx="1"/>
          </p:nvPr>
        </p:nvSpPr>
        <p:spPr>
          <a:xfrm>
            <a:off x="5562600" y="1701790"/>
            <a:ext cx="3401888" cy="4823554"/>
          </a:xfrm>
        </p:spPr>
        <p:txBody>
          <a:bodyPr/>
          <a:lstStyle/>
          <a:p>
            <a:r>
              <a:rPr lang="en-US" dirty="0"/>
              <a:t>Comment on this program …</a:t>
            </a:r>
          </a:p>
        </p:txBody>
      </p:sp>
      <p:sp>
        <p:nvSpPr>
          <p:cNvPr id="4" name="Rounded Rectangle 3"/>
          <p:cNvSpPr/>
          <p:nvPr/>
        </p:nvSpPr>
        <p:spPr>
          <a:xfrm>
            <a:off x="0" y="1905000"/>
            <a:ext cx="5076056" cy="4953000"/>
          </a:xfrm>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solidFill>
                  <a:srgbClr val="800080"/>
                </a:solidFill>
                <a:latin typeface="Consolas"/>
              </a:rPr>
              <a:t>INCLUDE</a:t>
            </a:r>
            <a:r>
              <a:rPr lang="en-US" sz="2400" dirty="0">
                <a:solidFill>
                  <a:prstClr val="black"/>
                </a:solidFill>
                <a:latin typeface="Consolas"/>
              </a:rPr>
              <a:t> Irvine32.inc</a:t>
            </a:r>
          </a:p>
          <a:p>
            <a:endParaRPr lang="en-US" sz="2400" dirty="0">
              <a:solidFill>
                <a:prstClr val="black"/>
              </a:solidFill>
              <a:latin typeface="Consolas"/>
            </a:endParaRPr>
          </a:p>
          <a:p>
            <a:r>
              <a:rPr lang="en-US" sz="2400" dirty="0">
                <a:solidFill>
                  <a:srgbClr val="800080"/>
                </a:solidFill>
                <a:latin typeface="Consolas"/>
              </a:rPr>
              <a:t>.data</a:t>
            </a:r>
            <a:endParaRPr lang="en-US" sz="2400" dirty="0">
              <a:solidFill>
                <a:prstClr val="black"/>
              </a:solidFill>
              <a:latin typeface="Consolas"/>
            </a:endParaRPr>
          </a:p>
          <a:p>
            <a:endParaRPr lang="en-US" sz="2400" dirty="0">
              <a:solidFill>
                <a:prstClr val="black"/>
              </a:solidFill>
              <a:latin typeface="Consolas"/>
            </a:endParaRPr>
          </a:p>
          <a:p>
            <a:r>
              <a:rPr lang="en-US" sz="2400" dirty="0">
                <a:solidFill>
                  <a:srgbClr val="800080"/>
                </a:solidFill>
                <a:latin typeface="Consolas"/>
              </a:rPr>
              <a:t>.code</a:t>
            </a:r>
            <a:r>
              <a:rPr lang="en-US" sz="2400" dirty="0">
                <a:solidFill>
                  <a:prstClr val="black"/>
                </a:solidFill>
                <a:latin typeface="Consolas"/>
              </a:rPr>
              <a:t> main </a:t>
            </a:r>
            <a:r>
              <a:rPr lang="en-US" sz="2400" dirty="0">
                <a:solidFill>
                  <a:srgbClr val="800080"/>
                </a:solidFill>
                <a:latin typeface="Consolas"/>
              </a:rPr>
              <a:t>PROC</a:t>
            </a:r>
            <a:endParaRPr lang="en-US" sz="2400" dirty="0">
              <a:solidFill>
                <a:prstClr val="black"/>
              </a:solidFill>
              <a:latin typeface="Consolas"/>
            </a:endParaRPr>
          </a:p>
          <a:p>
            <a:pPr lvl="1"/>
            <a:r>
              <a:rPr lang="en-US" sz="2400" dirty="0">
                <a:solidFill>
                  <a:prstClr val="black"/>
                </a:solidFill>
                <a:latin typeface="Consolas"/>
              </a:rPr>
              <a:t>L1:</a:t>
            </a:r>
          </a:p>
          <a:p>
            <a:pPr lvl="2"/>
            <a:r>
              <a:rPr lang="en-US" sz="2400" dirty="0">
                <a:solidFill>
                  <a:srgbClr val="0000FF"/>
                </a:solidFill>
                <a:latin typeface="Consolas"/>
              </a:rPr>
              <a:t>call</a:t>
            </a:r>
            <a:r>
              <a:rPr lang="en-US" sz="2400" dirty="0">
                <a:solidFill>
                  <a:prstClr val="black"/>
                </a:solidFill>
                <a:latin typeface="Consolas"/>
              </a:rPr>
              <a:t> </a:t>
            </a:r>
            <a:r>
              <a:rPr lang="en-US" sz="2400" dirty="0" err="1">
                <a:solidFill>
                  <a:prstClr val="black"/>
                </a:solidFill>
                <a:latin typeface="Consolas"/>
              </a:rPr>
              <a:t>DumpRegs</a:t>
            </a:r>
            <a:endParaRPr lang="en-US" sz="2400" dirty="0">
              <a:solidFill>
                <a:prstClr val="black"/>
              </a:solidFill>
              <a:latin typeface="Consolas"/>
            </a:endParaRPr>
          </a:p>
          <a:p>
            <a:pPr lvl="2"/>
            <a:r>
              <a:rPr lang="en-US" sz="2400" dirty="0" err="1">
                <a:solidFill>
                  <a:srgbClr val="0000FF"/>
                </a:solidFill>
                <a:latin typeface="Consolas"/>
              </a:rPr>
              <a:t>jmp</a:t>
            </a:r>
            <a:r>
              <a:rPr lang="en-US" sz="2400" dirty="0">
                <a:solidFill>
                  <a:prstClr val="black"/>
                </a:solidFill>
                <a:latin typeface="Consolas"/>
              </a:rPr>
              <a:t> L1</a:t>
            </a:r>
            <a:r>
              <a:rPr lang="en-US" sz="2400" dirty="0">
                <a:solidFill>
                  <a:srgbClr val="008000"/>
                </a:solidFill>
                <a:latin typeface="Consolas"/>
              </a:rPr>
              <a:t>;go to L1 line of code</a:t>
            </a:r>
            <a:endParaRPr lang="en-US" sz="2400" dirty="0">
              <a:solidFill>
                <a:prstClr val="black"/>
              </a:solidFill>
              <a:latin typeface="Consolas"/>
            </a:endParaRPr>
          </a:p>
          <a:p>
            <a:endParaRPr lang="en-US" sz="2400" dirty="0">
              <a:solidFill>
                <a:prstClr val="black"/>
              </a:solidFill>
              <a:latin typeface="Consolas"/>
            </a:endParaRPr>
          </a:p>
          <a:p>
            <a:r>
              <a:rPr lang="en-US" sz="2400" dirty="0">
                <a:solidFill>
                  <a:prstClr val="black"/>
                </a:solidFill>
                <a:latin typeface="Consolas"/>
              </a:rPr>
              <a:t>exit main </a:t>
            </a:r>
            <a:r>
              <a:rPr lang="en-US" sz="2400" dirty="0">
                <a:solidFill>
                  <a:srgbClr val="800080"/>
                </a:solidFill>
                <a:latin typeface="Consolas"/>
              </a:rPr>
              <a:t>ENDP</a:t>
            </a:r>
            <a:r>
              <a:rPr lang="en-US" sz="2400" dirty="0">
                <a:solidFill>
                  <a:prstClr val="black"/>
                </a:solidFill>
                <a:latin typeface="Consolas"/>
              </a:rPr>
              <a:t> </a:t>
            </a:r>
            <a:r>
              <a:rPr lang="en-US" sz="2400" dirty="0">
                <a:solidFill>
                  <a:srgbClr val="800080"/>
                </a:solidFill>
                <a:latin typeface="Consolas"/>
              </a:rPr>
              <a:t>END</a:t>
            </a:r>
            <a:r>
              <a:rPr lang="en-US" sz="2400" dirty="0">
                <a:solidFill>
                  <a:prstClr val="black"/>
                </a:solidFill>
                <a:latin typeface="Consolas"/>
              </a:rPr>
              <a:t> main</a:t>
            </a:r>
          </a:p>
        </p:txBody>
      </p:sp>
    </p:spTree>
    <p:extLst>
      <p:ext uri="{BB962C8B-B14F-4D97-AF65-F5344CB8AC3E}">
        <p14:creationId xmlns:p14="http://schemas.microsoft.com/office/powerpoint/2010/main" val="574234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a:t>
            </a:r>
          </a:p>
        </p:txBody>
      </p:sp>
      <p:sp>
        <p:nvSpPr>
          <p:cNvPr id="3" name="Content Placeholder 2"/>
          <p:cNvSpPr>
            <a:spLocks noGrp="1"/>
          </p:cNvSpPr>
          <p:nvPr>
            <p:ph idx="1"/>
          </p:nvPr>
        </p:nvSpPr>
        <p:spPr/>
        <p:txBody>
          <a:bodyPr/>
          <a:lstStyle/>
          <a:p>
            <a:r>
              <a:rPr lang="en-US" dirty="0"/>
              <a:t>The LOOP instruction, formally known as Loop According to </a:t>
            </a:r>
            <a:r>
              <a:rPr lang="en-US" dirty="0">
                <a:solidFill>
                  <a:srgbClr val="FFFF00"/>
                </a:solidFill>
              </a:rPr>
              <a:t>ECX Counter</a:t>
            </a:r>
            <a:r>
              <a:rPr lang="en-US" dirty="0"/>
              <a:t>, repeats a block of statements a specific number of times.</a:t>
            </a:r>
          </a:p>
          <a:p>
            <a:endParaRPr lang="en-US" dirty="0"/>
          </a:p>
          <a:p>
            <a:r>
              <a:rPr lang="en-US" dirty="0"/>
              <a:t>ECX is automatically used as a counter and is decremented each time the loop repeats.</a:t>
            </a:r>
          </a:p>
          <a:p>
            <a:endParaRPr lang="en-US" dirty="0"/>
          </a:p>
          <a:p>
            <a:endParaRPr lang="en-US" dirty="0"/>
          </a:p>
          <a:p>
            <a:r>
              <a:rPr lang="en-US" dirty="0"/>
              <a:t>So expected before using any LOOP inst. We have to set the ECX to a specific value</a:t>
            </a:r>
          </a:p>
        </p:txBody>
      </p:sp>
      <p:sp>
        <p:nvSpPr>
          <p:cNvPr id="4" name="Rounded Rectangle 3"/>
          <p:cNvSpPr/>
          <p:nvPr/>
        </p:nvSpPr>
        <p:spPr>
          <a:xfrm>
            <a:off x="2627784" y="4724400"/>
            <a:ext cx="3960440" cy="5760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0" lvl="1" algn="ctr"/>
            <a:r>
              <a:rPr lang="en-US" sz="3200" b="1" dirty="0">
                <a:solidFill>
                  <a:schemeClr val="accent2">
                    <a:lumMod val="50000"/>
                  </a:schemeClr>
                </a:solidFill>
                <a:latin typeface="Times New Roman" pitchFamily="18" charset="0"/>
                <a:cs typeface="Times New Roman" pitchFamily="18" charset="0"/>
              </a:rPr>
              <a:t>LOOP </a:t>
            </a:r>
            <a:r>
              <a:rPr lang="en-US" sz="3200" b="1" i="1" dirty="0">
                <a:solidFill>
                  <a:schemeClr val="accent2">
                    <a:lumMod val="50000"/>
                  </a:schemeClr>
                </a:solidFill>
                <a:latin typeface="Times New Roman" pitchFamily="18" charset="0"/>
                <a:cs typeface="Times New Roman" pitchFamily="18" charset="0"/>
              </a:rPr>
              <a:t>destination</a:t>
            </a:r>
          </a:p>
        </p:txBody>
      </p:sp>
    </p:spTree>
    <p:extLst>
      <p:ext uri="{BB962C8B-B14F-4D97-AF65-F5344CB8AC3E}">
        <p14:creationId xmlns:p14="http://schemas.microsoft.com/office/powerpoint/2010/main" val="332114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a:t>
            </a:r>
          </a:p>
        </p:txBody>
      </p:sp>
      <p:grpSp>
        <p:nvGrpSpPr>
          <p:cNvPr id="4" name="Group 3"/>
          <p:cNvGrpSpPr/>
          <p:nvPr/>
        </p:nvGrpSpPr>
        <p:grpSpPr>
          <a:xfrm>
            <a:off x="542529" y="1844824"/>
            <a:ext cx="8058941" cy="1301435"/>
            <a:chOff x="2977" y="2270"/>
            <a:chExt cx="8058941" cy="1013403"/>
          </a:xfrm>
          <a:scene3d>
            <a:camera prst="orthographicFront"/>
            <a:lightRig rig="flat" dir="t"/>
          </a:scene3d>
        </p:grpSpPr>
        <p:sp>
          <p:nvSpPr>
            <p:cNvPr id="5" name="Rounded Rectangle 4"/>
            <p:cNvSpPr/>
            <p:nvPr/>
          </p:nvSpPr>
          <p:spPr>
            <a:xfrm>
              <a:off x="2977" y="2270"/>
              <a:ext cx="8058941" cy="1013403"/>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Rounded Rectangle 4"/>
            <p:cNvSpPr/>
            <p:nvPr/>
          </p:nvSpPr>
          <p:spPr>
            <a:xfrm>
              <a:off x="32659" y="31952"/>
              <a:ext cx="7999577" cy="9540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GB" sz="3200" dirty="0">
                  <a:latin typeface="Times New Roman" pitchFamily="18" charset="0"/>
                  <a:cs typeface="Times New Roman" pitchFamily="18" charset="0"/>
                </a:rPr>
                <a:t>The execution of the LOOP instruction involves two steps:</a:t>
              </a:r>
              <a:endParaRPr lang="en-GB" sz="3200" kern="1200" dirty="0">
                <a:latin typeface="Times New Roman" pitchFamily="18" charset="0"/>
                <a:cs typeface="Times New Roman" pitchFamily="18" charset="0"/>
              </a:endParaRPr>
            </a:p>
          </p:txBody>
        </p:sp>
      </p:grpSp>
      <p:grpSp>
        <p:nvGrpSpPr>
          <p:cNvPr id="7" name="Group 6"/>
          <p:cNvGrpSpPr/>
          <p:nvPr/>
        </p:nvGrpSpPr>
        <p:grpSpPr>
          <a:xfrm>
            <a:off x="550395" y="3279693"/>
            <a:ext cx="3859505" cy="1301435"/>
            <a:chOff x="10843" y="1116564"/>
            <a:chExt cx="3859505" cy="1013403"/>
          </a:xfrm>
          <a:scene3d>
            <a:camera prst="orthographicFront"/>
            <a:lightRig rig="flat" dir="t"/>
          </a:scene3d>
        </p:grpSpPr>
        <p:sp>
          <p:nvSpPr>
            <p:cNvPr id="8" name="Rounded Rectangle 7"/>
            <p:cNvSpPr/>
            <p:nvPr/>
          </p:nvSpPr>
          <p:spPr>
            <a:xfrm>
              <a:off x="10843" y="1116564"/>
              <a:ext cx="3859505" cy="1013403"/>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9" name="Rounded Rectangle 6"/>
            <p:cNvSpPr/>
            <p:nvPr/>
          </p:nvSpPr>
          <p:spPr>
            <a:xfrm>
              <a:off x="40525" y="1146246"/>
              <a:ext cx="3800141" cy="9540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GB" sz="3000" dirty="0">
                  <a:latin typeface="Times New Roman" pitchFamily="18" charset="0"/>
                  <a:cs typeface="Times New Roman" pitchFamily="18" charset="0"/>
                </a:rPr>
                <a:t>It subtracts 1 from ECX</a:t>
              </a:r>
              <a:endParaRPr lang="en-GB" sz="3000" kern="1200" dirty="0">
                <a:latin typeface="Times New Roman" pitchFamily="18" charset="0"/>
                <a:cs typeface="Times New Roman" pitchFamily="18" charset="0"/>
              </a:endParaRPr>
            </a:p>
          </p:txBody>
        </p:sp>
      </p:grpSp>
      <p:grpSp>
        <p:nvGrpSpPr>
          <p:cNvPr id="10" name="Group 9"/>
          <p:cNvGrpSpPr/>
          <p:nvPr/>
        </p:nvGrpSpPr>
        <p:grpSpPr>
          <a:xfrm>
            <a:off x="4734099" y="3279693"/>
            <a:ext cx="3859505" cy="1301435"/>
            <a:chOff x="4194547" y="1116564"/>
            <a:chExt cx="3859505" cy="1013403"/>
          </a:xfrm>
          <a:scene3d>
            <a:camera prst="orthographicFront"/>
            <a:lightRig rig="flat" dir="t"/>
          </a:scene3d>
        </p:grpSpPr>
        <p:sp>
          <p:nvSpPr>
            <p:cNvPr id="11" name="Rounded Rectangle 10"/>
            <p:cNvSpPr/>
            <p:nvPr/>
          </p:nvSpPr>
          <p:spPr>
            <a:xfrm>
              <a:off x="4194547" y="1116564"/>
              <a:ext cx="3859505" cy="1013403"/>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2" name="Rounded Rectangle 10"/>
            <p:cNvSpPr/>
            <p:nvPr/>
          </p:nvSpPr>
          <p:spPr>
            <a:xfrm>
              <a:off x="4224229" y="1146246"/>
              <a:ext cx="3800141" cy="9540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GB" sz="3000" dirty="0">
                  <a:latin typeface="Times New Roman" pitchFamily="18" charset="0"/>
                  <a:cs typeface="Times New Roman" pitchFamily="18" charset="0"/>
                </a:rPr>
                <a:t>It compares ECX to zero</a:t>
              </a:r>
              <a:endParaRPr lang="en-GB" sz="3000" kern="1200" dirty="0">
                <a:latin typeface="Times New Roman" pitchFamily="18" charset="0"/>
                <a:cs typeface="Times New Roman" pitchFamily="18" charset="0"/>
              </a:endParaRPr>
            </a:p>
          </p:txBody>
        </p:sp>
      </p:grpSp>
      <p:sp>
        <p:nvSpPr>
          <p:cNvPr id="13" name="Cloud Callout 12"/>
          <p:cNvSpPr/>
          <p:nvPr/>
        </p:nvSpPr>
        <p:spPr>
          <a:xfrm>
            <a:off x="827584" y="4752528"/>
            <a:ext cx="3528392" cy="2060848"/>
          </a:xfrm>
          <a:prstGeom prst="cloudCallout">
            <a:avLst>
              <a:gd name="adj1" fmla="val 69959"/>
              <a:gd name="adj2" fmla="val -79760"/>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GB" b="1" dirty="0">
                <a:solidFill>
                  <a:schemeClr val="accent2">
                    <a:lumMod val="50000"/>
                  </a:schemeClr>
                </a:solidFill>
                <a:latin typeface="Times New Roman" pitchFamily="18" charset="0"/>
                <a:cs typeface="Times New Roman" pitchFamily="18" charset="0"/>
              </a:rPr>
              <a:t>If ECX is </a:t>
            </a:r>
            <a:r>
              <a:rPr lang="en-GB" b="1" dirty="0">
                <a:solidFill>
                  <a:schemeClr val="accent6">
                    <a:lumMod val="75000"/>
                  </a:schemeClr>
                </a:solidFill>
                <a:latin typeface="Times New Roman" pitchFamily="18" charset="0"/>
                <a:cs typeface="Times New Roman" pitchFamily="18" charset="0"/>
              </a:rPr>
              <a:t>not equal to zero</a:t>
            </a:r>
            <a:r>
              <a:rPr lang="en-GB" b="1" dirty="0">
                <a:solidFill>
                  <a:schemeClr val="accent2">
                    <a:lumMod val="50000"/>
                  </a:schemeClr>
                </a:solidFill>
                <a:latin typeface="Times New Roman" pitchFamily="18" charset="0"/>
                <a:cs typeface="Times New Roman" pitchFamily="18" charset="0"/>
              </a:rPr>
              <a:t>, a </a:t>
            </a:r>
            <a:r>
              <a:rPr lang="en-GB" b="1" dirty="0">
                <a:solidFill>
                  <a:schemeClr val="accent6">
                    <a:lumMod val="75000"/>
                  </a:schemeClr>
                </a:solidFill>
                <a:latin typeface="Times New Roman" pitchFamily="18" charset="0"/>
                <a:cs typeface="Times New Roman" pitchFamily="18" charset="0"/>
              </a:rPr>
              <a:t>jump is taken to the label </a:t>
            </a:r>
            <a:r>
              <a:rPr lang="en-GB" b="1" dirty="0">
                <a:solidFill>
                  <a:schemeClr val="accent2">
                    <a:lumMod val="50000"/>
                  </a:schemeClr>
                </a:solidFill>
                <a:latin typeface="Times New Roman" pitchFamily="18" charset="0"/>
                <a:cs typeface="Times New Roman" pitchFamily="18" charset="0"/>
              </a:rPr>
              <a:t>identified by destination</a:t>
            </a:r>
          </a:p>
        </p:txBody>
      </p:sp>
      <p:sp>
        <p:nvSpPr>
          <p:cNvPr id="14" name="Cloud Callout 13"/>
          <p:cNvSpPr/>
          <p:nvPr/>
        </p:nvSpPr>
        <p:spPr>
          <a:xfrm>
            <a:off x="4427984" y="4752528"/>
            <a:ext cx="3528392" cy="2060848"/>
          </a:xfrm>
          <a:prstGeom prst="cloudCallout">
            <a:avLst>
              <a:gd name="adj1" fmla="val -30783"/>
              <a:gd name="adj2" fmla="val -79760"/>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GB" b="1" dirty="0">
                <a:solidFill>
                  <a:schemeClr val="accent2">
                    <a:lumMod val="50000"/>
                  </a:schemeClr>
                </a:solidFill>
                <a:latin typeface="Times New Roman" pitchFamily="18" charset="0"/>
                <a:cs typeface="Times New Roman" pitchFamily="18" charset="0"/>
              </a:rPr>
              <a:t>If ECX </a:t>
            </a:r>
            <a:r>
              <a:rPr lang="en-GB" b="1" dirty="0">
                <a:solidFill>
                  <a:schemeClr val="accent6">
                    <a:lumMod val="75000"/>
                  </a:schemeClr>
                </a:solidFill>
                <a:latin typeface="Times New Roman" pitchFamily="18" charset="0"/>
                <a:cs typeface="Times New Roman" pitchFamily="18" charset="0"/>
              </a:rPr>
              <a:t>equals zero</a:t>
            </a:r>
            <a:r>
              <a:rPr lang="en-GB" b="1" dirty="0">
                <a:solidFill>
                  <a:schemeClr val="accent2">
                    <a:lumMod val="50000"/>
                  </a:schemeClr>
                </a:solidFill>
                <a:latin typeface="Times New Roman" pitchFamily="18" charset="0"/>
                <a:cs typeface="Times New Roman" pitchFamily="18" charset="0"/>
              </a:rPr>
              <a:t>, </a:t>
            </a:r>
            <a:r>
              <a:rPr lang="en-GB" b="1" dirty="0">
                <a:solidFill>
                  <a:schemeClr val="accent6">
                    <a:lumMod val="75000"/>
                  </a:schemeClr>
                </a:solidFill>
                <a:latin typeface="Times New Roman" pitchFamily="18" charset="0"/>
                <a:cs typeface="Times New Roman" pitchFamily="18" charset="0"/>
              </a:rPr>
              <a:t>no jump takes place</a:t>
            </a:r>
            <a:r>
              <a:rPr lang="en-GB" b="1" dirty="0">
                <a:solidFill>
                  <a:schemeClr val="accent2">
                    <a:lumMod val="50000"/>
                  </a:schemeClr>
                </a:solidFill>
                <a:latin typeface="Times New Roman" pitchFamily="18" charset="0"/>
                <a:cs typeface="Times New Roman" pitchFamily="18" charset="0"/>
              </a:rPr>
              <a:t>, and control passes to the instruction following the loop</a:t>
            </a:r>
          </a:p>
        </p:txBody>
      </p:sp>
    </p:spTree>
    <p:extLst>
      <p:ext uri="{BB962C8B-B14F-4D97-AF65-F5344CB8AC3E}">
        <p14:creationId xmlns:p14="http://schemas.microsoft.com/office/powerpoint/2010/main" val="23682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Instruction Format</a:t>
            </a:r>
          </a:p>
        </p:txBody>
      </p:sp>
      <p:sp>
        <p:nvSpPr>
          <p:cNvPr id="3" name="Content Placeholder 2"/>
          <p:cNvSpPr>
            <a:spLocks noGrp="1"/>
          </p:cNvSpPr>
          <p:nvPr>
            <p:ph idx="1"/>
          </p:nvPr>
        </p:nvSpPr>
        <p:spPr>
          <a:xfrm>
            <a:off x="251520" y="2348880"/>
            <a:ext cx="8712968" cy="2016224"/>
          </a:xfrm>
        </p:spPr>
        <p:txBody>
          <a:bodyPr/>
          <a:lstStyle/>
          <a:p>
            <a:r>
              <a:rPr lang="en-US" dirty="0"/>
              <a:t>Because the number of operands may vary, we can further subdivide the formats to have </a:t>
            </a:r>
            <a:r>
              <a:rPr lang="en-US" b="1" dirty="0"/>
              <a:t>zero</a:t>
            </a:r>
            <a:r>
              <a:rPr lang="en-US" dirty="0"/>
              <a:t>, </a:t>
            </a:r>
            <a:r>
              <a:rPr lang="en-US" b="1" dirty="0"/>
              <a:t>one</a:t>
            </a:r>
            <a:r>
              <a:rPr lang="en-US" dirty="0"/>
              <a:t>, </a:t>
            </a:r>
            <a:r>
              <a:rPr lang="en-US" b="1" dirty="0"/>
              <a:t>two</a:t>
            </a:r>
            <a:r>
              <a:rPr lang="en-US" dirty="0"/>
              <a:t>, or </a:t>
            </a:r>
            <a:r>
              <a:rPr lang="en-US" b="1" dirty="0"/>
              <a:t>three</a:t>
            </a:r>
            <a:r>
              <a:rPr lang="en-US" dirty="0"/>
              <a:t> operands. Here, we omit the label and comment fields for clarity:</a:t>
            </a:r>
          </a:p>
        </p:txBody>
      </p:sp>
      <p:sp>
        <p:nvSpPr>
          <p:cNvPr id="10" name="Rounded Rectangle 9"/>
          <p:cNvSpPr/>
          <p:nvPr/>
        </p:nvSpPr>
        <p:spPr>
          <a:xfrm>
            <a:off x="1168896" y="4365104"/>
            <a:ext cx="6840760" cy="432048"/>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342900" lvl="1" indent="-342900" algn="ctr">
              <a:spcBef>
                <a:spcPct val="20000"/>
              </a:spcBef>
              <a:defRPr/>
            </a:pPr>
            <a:r>
              <a:rPr lang="en-GB" sz="2400" b="1" dirty="0">
                <a:solidFill>
                  <a:schemeClr val="accent2">
                    <a:lumMod val="50000"/>
                  </a:schemeClr>
                </a:solidFill>
                <a:latin typeface="Times New Roman" pitchFamily="18" charset="0"/>
                <a:cs typeface="Times New Roman" pitchFamily="18" charset="0"/>
              </a:rPr>
              <a:t>mnemonic</a:t>
            </a:r>
          </a:p>
        </p:txBody>
      </p:sp>
      <p:sp>
        <p:nvSpPr>
          <p:cNvPr id="11" name="Rounded Rectangle 10"/>
          <p:cNvSpPr/>
          <p:nvPr/>
        </p:nvSpPr>
        <p:spPr>
          <a:xfrm>
            <a:off x="1168896" y="4941168"/>
            <a:ext cx="6840760" cy="432048"/>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342900" lvl="1" indent="-342900" algn="ctr">
              <a:spcBef>
                <a:spcPct val="20000"/>
              </a:spcBef>
              <a:defRPr/>
            </a:pPr>
            <a:r>
              <a:rPr lang="fr-FR" sz="2400" b="1" dirty="0" err="1">
                <a:solidFill>
                  <a:schemeClr val="accent2">
                    <a:lumMod val="50000"/>
                  </a:schemeClr>
                </a:solidFill>
                <a:latin typeface="Times New Roman" pitchFamily="18" charset="0"/>
                <a:cs typeface="Times New Roman" pitchFamily="18" charset="0"/>
              </a:rPr>
              <a:t>mnemonic</a:t>
            </a:r>
            <a:r>
              <a:rPr lang="fr-FR" sz="2400" b="1" dirty="0">
                <a:solidFill>
                  <a:schemeClr val="accent2">
                    <a:lumMod val="50000"/>
                  </a:schemeClr>
                </a:solidFill>
                <a:latin typeface="Times New Roman" pitchFamily="18" charset="0"/>
                <a:cs typeface="Times New Roman" pitchFamily="18" charset="0"/>
              </a:rPr>
              <a:t> [</a:t>
            </a:r>
            <a:r>
              <a:rPr lang="fr-FR" sz="2400" b="1" i="1" dirty="0">
                <a:solidFill>
                  <a:schemeClr val="accent2">
                    <a:lumMod val="50000"/>
                  </a:schemeClr>
                </a:solidFill>
                <a:latin typeface="Times New Roman" pitchFamily="18" charset="0"/>
                <a:cs typeface="Times New Roman" pitchFamily="18" charset="0"/>
              </a:rPr>
              <a:t>destination</a:t>
            </a:r>
            <a:r>
              <a:rPr lang="fr-FR" sz="2400" b="1" dirty="0">
                <a:solidFill>
                  <a:schemeClr val="accent2">
                    <a:lumMod val="50000"/>
                  </a:schemeClr>
                </a:solidFill>
                <a:latin typeface="Times New Roman" pitchFamily="18" charset="0"/>
                <a:cs typeface="Times New Roman" pitchFamily="18" charset="0"/>
              </a:rPr>
              <a:t>]</a:t>
            </a:r>
          </a:p>
        </p:txBody>
      </p:sp>
      <p:sp>
        <p:nvSpPr>
          <p:cNvPr id="12" name="Rounded Rectangle 11"/>
          <p:cNvSpPr/>
          <p:nvPr/>
        </p:nvSpPr>
        <p:spPr>
          <a:xfrm>
            <a:off x="1168896" y="5445224"/>
            <a:ext cx="6840760" cy="432048"/>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342900" lvl="1" indent="-342900" algn="ctr">
              <a:spcBef>
                <a:spcPct val="20000"/>
              </a:spcBef>
              <a:defRPr/>
            </a:pPr>
            <a:r>
              <a:rPr lang="fr-FR" sz="2400" b="1" dirty="0" err="1">
                <a:solidFill>
                  <a:schemeClr val="accent2">
                    <a:lumMod val="50000"/>
                  </a:schemeClr>
                </a:solidFill>
                <a:latin typeface="Times New Roman" pitchFamily="18" charset="0"/>
                <a:cs typeface="Times New Roman" pitchFamily="18" charset="0"/>
              </a:rPr>
              <a:t>mnemonic</a:t>
            </a:r>
            <a:r>
              <a:rPr lang="fr-FR" sz="2400" b="1" dirty="0">
                <a:solidFill>
                  <a:schemeClr val="accent2">
                    <a:lumMod val="50000"/>
                  </a:schemeClr>
                </a:solidFill>
                <a:latin typeface="Times New Roman" pitchFamily="18" charset="0"/>
                <a:cs typeface="Times New Roman" pitchFamily="18" charset="0"/>
              </a:rPr>
              <a:t> [</a:t>
            </a:r>
            <a:r>
              <a:rPr lang="fr-FR" sz="2400" b="1" i="1" dirty="0">
                <a:solidFill>
                  <a:schemeClr val="accent2">
                    <a:lumMod val="50000"/>
                  </a:schemeClr>
                </a:solidFill>
                <a:latin typeface="Times New Roman" pitchFamily="18" charset="0"/>
                <a:cs typeface="Times New Roman" pitchFamily="18" charset="0"/>
              </a:rPr>
              <a:t>destination</a:t>
            </a:r>
            <a:r>
              <a:rPr lang="fr-FR" sz="2400" b="1" dirty="0">
                <a:solidFill>
                  <a:schemeClr val="accent2">
                    <a:lumMod val="50000"/>
                  </a:schemeClr>
                </a:solidFill>
                <a:latin typeface="Times New Roman" pitchFamily="18" charset="0"/>
                <a:cs typeface="Times New Roman" pitchFamily="18" charset="0"/>
              </a:rPr>
              <a:t>], [</a:t>
            </a:r>
            <a:r>
              <a:rPr lang="fr-FR" sz="2400" b="1" i="1" dirty="0">
                <a:solidFill>
                  <a:schemeClr val="accent2">
                    <a:lumMod val="50000"/>
                  </a:schemeClr>
                </a:solidFill>
                <a:latin typeface="Times New Roman" pitchFamily="18" charset="0"/>
                <a:cs typeface="Times New Roman" pitchFamily="18" charset="0"/>
              </a:rPr>
              <a:t>source</a:t>
            </a:r>
            <a:r>
              <a:rPr lang="fr-FR" sz="2400" b="1" dirty="0">
                <a:solidFill>
                  <a:schemeClr val="accent2">
                    <a:lumMod val="50000"/>
                  </a:schemeClr>
                </a:solidFill>
                <a:latin typeface="Times New Roman" pitchFamily="18" charset="0"/>
                <a:cs typeface="Times New Roman" pitchFamily="18" charset="0"/>
              </a:rPr>
              <a:t>]</a:t>
            </a:r>
          </a:p>
        </p:txBody>
      </p:sp>
      <p:sp>
        <p:nvSpPr>
          <p:cNvPr id="13" name="Rounded Rectangle 12"/>
          <p:cNvSpPr/>
          <p:nvPr/>
        </p:nvSpPr>
        <p:spPr>
          <a:xfrm>
            <a:off x="1168896" y="6021288"/>
            <a:ext cx="6859488" cy="432048"/>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342900" lvl="1" indent="-342900" algn="ctr">
              <a:spcBef>
                <a:spcPct val="20000"/>
              </a:spcBef>
              <a:defRPr/>
            </a:pPr>
            <a:r>
              <a:rPr lang="fr-FR" sz="2400" b="1" dirty="0" err="1">
                <a:solidFill>
                  <a:schemeClr val="accent2">
                    <a:lumMod val="50000"/>
                  </a:schemeClr>
                </a:solidFill>
                <a:latin typeface="Times New Roman" pitchFamily="18" charset="0"/>
                <a:cs typeface="Times New Roman" pitchFamily="18" charset="0"/>
              </a:rPr>
              <a:t>mnemonic</a:t>
            </a:r>
            <a:r>
              <a:rPr lang="fr-FR" sz="2400" b="1" dirty="0">
                <a:solidFill>
                  <a:schemeClr val="accent2">
                    <a:lumMod val="50000"/>
                  </a:schemeClr>
                </a:solidFill>
                <a:latin typeface="Times New Roman" pitchFamily="18" charset="0"/>
                <a:cs typeface="Times New Roman" pitchFamily="18" charset="0"/>
              </a:rPr>
              <a:t> [</a:t>
            </a:r>
            <a:r>
              <a:rPr lang="fr-FR" sz="2400" b="1" i="1" dirty="0">
                <a:solidFill>
                  <a:schemeClr val="accent2">
                    <a:lumMod val="50000"/>
                  </a:schemeClr>
                </a:solidFill>
                <a:latin typeface="Times New Roman" pitchFamily="18" charset="0"/>
                <a:cs typeface="Times New Roman" pitchFamily="18" charset="0"/>
              </a:rPr>
              <a:t>destination</a:t>
            </a:r>
            <a:r>
              <a:rPr lang="fr-FR" sz="2400" b="1" dirty="0">
                <a:solidFill>
                  <a:schemeClr val="accent2">
                    <a:lumMod val="50000"/>
                  </a:schemeClr>
                </a:solidFill>
                <a:latin typeface="Times New Roman" pitchFamily="18" charset="0"/>
                <a:cs typeface="Times New Roman" pitchFamily="18" charset="0"/>
              </a:rPr>
              <a:t>], [</a:t>
            </a:r>
            <a:r>
              <a:rPr lang="fr-FR" sz="2400" b="1" i="1" dirty="0">
                <a:solidFill>
                  <a:schemeClr val="accent2">
                    <a:lumMod val="50000"/>
                  </a:schemeClr>
                </a:solidFill>
                <a:latin typeface="Times New Roman" pitchFamily="18" charset="0"/>
                <a:cs typeface="Times New Roman" pitchFamily="18" charset="0"/>
              </a:rPr>
              <a:t>source-1</a:t>
            </a:r>
            <a:r>
              <a:rPr lang="fr-FR" sz="2400" b="1" dirty="0">
                <a:solidFill>
                  <a:schemeClr val="accent2">
                    <a:lumMod val="50000"/>
                  </a:schemeClr>
                </a:solidFill>
                <a:latin typeface="Times New Roman" pitchFamily="18" charset="0"/>
                <a:cs typeface="Times New Roman" pitchFamily="18" charset="0"/>
              </a:rPr>
              <a:t>], [</a:t>
            </a:r>
            <a:r>
              <a:rPr lang="fr-FR" sz="2400" b="1" i="1" dirty="0">
                <a:solidFill>
                  <a:schemeClr val="accent2">
                    <a:lumMod val="50000"/>
                  </a:schemeClr>
                </a:solidFill>
                <a:latin typeface="Times New Roman" pitchFamily="18" charset="0"/>
                <a:cs typeface="Times New Roman" pitchFamily="18" charset="0"/>
              </a:rPr>
              <a:t>source-2</a:t>
            </a:r>
            <a:r>
              <a:rPr lang="fr-FR" sz="2400" b="1" dirty="0">
                <a:solidFill>
                  <a:schemeClr val="accent2">
                    <a:lumMod val="50000"/>
                  </a:schemeClr>
                </a:solidFill>
                <a:latin typeface="Times New Roman" pitchFamily="18" charset="0"/>
                <a:cs typeface="Times New Roman" pitchFamily="18" charset="0"/>
              </a:rPr>
              <a:t>]</a:t>
            </a:r>
          </a:p>
        </p:txBody>
      </p:sp>
      <p:sp>
        <p:nvSpPr>
          <p:cNvPr id="14" name="Rounded Rectangle 13"/>
          <p:cNvSpPr/>
          <p:nvPr/>
        </p:nvSpPr>
        <p:spPr>
          <a:xfrm>
            <a:off x="1187624" y="1700808"/>
            <a:ext cx="6840760" cy="64807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342900" lvl="1" indent="-342900" algn="ctr">
              <a:spcBef>
                <a:spcPct val="20000"/>
              </a:spcBef>
              <a:defRPr/>
            </a:pPr>
            <a:r>
              <a:rPr lang="en-GB" sz="2400" b="1" dirty="0">
                <a:solidFill>
                  <a:schemeClr val="accent2">
                    <a:lumMod val="50000"/>
                  </a:schemeClr>
                </a:solidFill>
                <a:latin typeface="Times New Roman" pitchFamily="18" charset="0"/>
                <a:cs typeface="Times New Roman" pitchFamily="18" charset="0"/>
              </a:rPr>
              <a:t>[label:] mnemonic [operands][ ; comment ]</a:t>
            </a:r>
          </a:p>
        </p:txBody>
      </p:sp>
    </p:spTree>
    <p:extLst>
      <p:ext uri="{BB962C8B-B14F-4D97-AF65-F5344CB8AC3E}">
        <p14:creationId xmlns:p14="http://schemas.microsoft.com/office/powerpoint/2010/main" val="307186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Tracing</a:t>
            </a:r>
          </a:p>
        </p:txBody>
      </p:sp>
      <p:sp>
        <p:nvSpPr>
          <p:cNvPr id="11" name="Rounded Rectangle 10"/>
          <p:cNvSpPr/>
          <p:nvPr/>
        </p:nvSpPr>
        <p:spPr>
          <a:xfrm>
            <a:off x="323528" y="2060848"/>
            <a:ext cx="4392488" cy="4320480"/>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INCLUDE Irvine32.inc</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.code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main</a:t>
            </a: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 PROC</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0000FF"/>
                </a:solidFill>
                <a:effectLst/>
                <a:uLnTx/>
                <a:uFillTx/>
                <a:latin typeface="Times New Roman" pitchFamily="18" charset="0"/>
                <a:cs typeface="Times New Roman" pitchFamily="18" charset="0"/>
              </a:rPr>
              <a:t>mov</a:t>
            </a:r>
            <a:r>
              <a:rPr kumimoji="0" lang="en-US" sz="20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800000"/>
                </a:solidFill>
                <a:effectLst/>
                <a:uLnTx/>
                <a:uFillTx/>
                <a:latin typeface="Times New Roman" pitchFamily="18" charset="0"/>
                <a:cs typeface="Times New Roman" pitchFamily="18" charset="0"/>
              </a:rPr>
              <a:t>ax, </a:t>
            </a:r>
            <a:r>
              <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rPr>
              <a:t>0</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0000FF"/>
                </a:solidFill>
                <a:effectLst/>
                <a:uLnTx/>
                <a:uFillTx/>
                <a:latin typeface="Times New Roman" pitchFamily="18" charset="0"/>
                <a:cs typeface="Times New Roman" pitchFamily="18" charset="0"/>
              </a:rPr>
              <a:t>mov</a:t>
            </a:r>
            <a:r>
              <a:rPr kumimoji="0" lang="en-US" sz="20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800000"/>
                </a:solidFill>
                <a:effectLst/>
                <a:uLnTx/>
                <a:uFillTx/>
                <a:latin typeface="Times New Roman" pitchFamily="18" charset="0"/>
                <a:cs typeface="Times New Roman" pitchFamily="18" charset="0"/>
              </a:rPr>
              <a:t>ecx</a:t>
            </a:r>
            <a:r>
              <a:rPr kumimoji="0" lang="en-US" sz="2000" b="1" i="0" u="none" strike="noStrike" kern="0" cap="none" spc="0" normalizeH="0" baseline="0" noProof="0" dirty="0">
                <a:ln>
                  <a:noFill/>
                </a:ln>
                <a:solidFill>
                  <a:srgbClr val="800000"/>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rPr>
              <a:t>5</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L1:</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inc </a:t>
            </a:r>
            <a:r>
              <a:rPr kumimoji="0" lang="en-US" sz="2000" b="1" i="0" u="none" strike="noStrike" kern="0" cap="none" spc="0" normalizeH="0" baseline="0" noProof="0" dirty="0">
                <a:ln>
                  <a:noFill/>
                </a:ln>
                <a:solidFill>
                  <a:srgbClr val="800000"/>
                </a:solidFill>
                <a:effectLst/>
                <a:uLnTx/>
                <a:uFillTx/>
                <a:latin typeface="Times New Roman" pitchFamily="18" charset="0"/>
                <a:cs typeface="Times New Roman" pitchFamily="18" charset="0"/>
              </a:rPr>
              <a:t>ax</a:t>
            </a:r>
            <a:endPar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	loop</a:t>
            </a:r>
            <a:r>
              <a:rPr kumimoji="0" lang="en-US" sz="20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000080"/>
                </a:solidFill>
                <a:effectLst/>
                <a:uLnTx/>
                <a:uFillTx/>
                <a:latin typeface="Times New Roman" pitchFamily="18" charset="0"/>
                <a:cs typeface="Times New Roman" pitchFamily="18" charset="0"/>
              </a:rPr>
              <a:t>Ll</a:t>
            </a:r>
            <a:endPar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exit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main</a:t>
            </a:r>
            <a:r>
              <a:rPr kumimoji="0" lang="en-US" sz="2000" b="1" i="0" u="none" strike="noStrike" kern="0" cap="none" spc="0" normalizeH="0" baseline="0" noProof="0" dirty="0">
                <a:ln>
                  <a:noFill/>
                </a:ln>
                <a:solidFill>
                  <a:srgbClr val="008000"/>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ENDP</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END </a:t>
            </a: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main</a:t>
            </a:r>
          </a:p>
        </p:txBody>
      </p:sp>
      <p:sp>
        <p:nvSpPr>
          <p:cNvPr id="12" name="Rounded Rectangle 11"/>
          <p:cNvSpPr/>
          <p:nvPr/>
        </p:nvSpPr>
        <p:spPr>
          <a:xfrm>
            <a:off x="2987824" y="3429000"/>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5</a:t>
            </a:r>
          </a:p>
        </p:txBody>
      </p:sp>
      <p:sp>
        <p:nvSpPr>
          <p:cNvPr id="13" name="Rounded Rectangle 12"/>
          <p:cNvSpPr/>
          <p:nvPr/>
        </p:nvSpPr>
        <p:spPr>
          <a:xfrm>
            <a:off x="2555776" y="4365104"/>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4</a:t>
            </a:r>
          </a:p>
        </p:txBody>
      </p:sp>
      <p:sp>
        <p:nvSpPr>
          <p:cNvPr id="14" name="Rounded Rectangle 13"/>
          <p:cNvSpPr/>
          <p:nvPr/>
        </p:nvSpPr>
        <p:spPr>
          <a:xfrm>
            <a:off x="3860304" y="4365104"/>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3</a:t>
            </a:r>
          </a:p>
        </p:txBody>
      </p:sp>
      <p:sp>
        <p:nvSpPr>
          <p:cNvPr id="15" name="Rounded Rectangle 14"/>
          <p:cNvSpPr/>
          <p:nvPr/>
        </p:nvSpPr>
        <p:spPr>
          <a:xfrm>
            <a:off x="5148064" y="4365104"/>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2</a:t>
            </a:r>
          </a:p>
        </p:txBody>
      </p:sp>
      <p:sp>
        <p:nvSpPr>
          <p:cNvPr id="16" name="Rounded Rectangle 15"/>
          <p:cNvSpPr/>
          <p:nvPr/>
        </p:nvSpPr>
        <p:spPr>
          <a:xfrm>
            <a:off x="6452592" y="4365104"/>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1</a:t>
            </a:r>
          </a:p>
        </p:txBody>
      </p:sp>
      <p:sp>
        <p:nvSpPr>
          <p:cNvPr id="17" name="Rounded Rectangle 16"/>
          <p:cNvSpPr/>
          <p:nvPr/>
        </p:nvSpPr>
        <p:spPr>
          <a:xfrm>
            <a:off x="7740352" y="4365104"/>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0</a:t>
            </a:r>
          </a:p>
        </p:txBody>
      </p:sp>
    </p:spTree>
    <p:extLst>
      <p:ext uri="{BB962C8B-B14F-4D97-AF65-F5344CB8AC3E}">
        <p14:creationId xmlns:p14="http://schemas.microsoft.com/office/powerpoint/2010/main" val="199802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Tracing Quirks …</a:t>
            </a:r>
          </a:p>
        </p:txBody>
      </p:sp>
      <p:sp>
        <p:nvSpPr>
          <p:cNvPr id="11" name="Rounded Rectangle 10"/>
          <p:cNvSpPr/>
          <p:nvPr/>
        </p:nvSpPr>
        <p:spPr>
          <a:xfrm>
            <a:off x="323528" y="2060848"/>
            <a:ext cx="4392488" cy="4320480"/>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INCLUDE Irvine32.inc</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.code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main</a:t>
            </a: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 PROC</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0000FF"/>
                </a:solidFill>
                <a:effectLst/>
                <a:uLnTx/>
                <a:uFillTx/>
                <a:latin typeface="Times New Roman" pitchFamily="18" charset="0"/>
                <a:cs typeface="Times New Roman" pitchFamily="18" charset="0"/>
              </a:rPr>
              <a:t>mov</a:t>
            </a:r>
            <a:r>
              <a:rPr kumimoji="0" lang="en-US" sz="20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800000"/>
                </a:solidFill>
                <a:effectLst/>
                <a:uLnTx/>
                <a:uFillTx/>
                <a:latin typeface="Times New Roman" pitchFamily="18" charset="0"/>
                <a:cs typeface="Times New Roman" pitchFamily="18" charset="0"/>
              </a:rPr>
              <a:t>ax, </a:t>
            </a:r>
            <a:r>
              <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rPr>
              <a:t>0</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0000FF"/>
                </a:solidFill>
                <a:effectLst/>
                <a:uLnTx/>
                <a:uFillTx/>
                <a:latin typeface="Times New Roman" pitchFamily="18" charset="0"/>
                <a:cs typeface="Times New Roman" pitchFamily="18" charset="0"/>
              </a:rPr>
              <a:t>mov</a:t>
            </a:r>
            <a:r>
              <a:rPr kumimoji="0" lang="en-US" sz="20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800000"/>
                </a:solidFill>
                <a:effectLst/>
                <a:uLnTx/>
                <a:uFillTx/>
                <a:latin typeface="Times New Roman" pitchFamily="18" charset="0"/>
                <a:cs typeface="Times New Roman" pitchFamily="18" charset="0"/>
              </a:rPr>
              <a:t>ecx</a:t>
            </a:r>
            <a:r>
              <a:rPr kumimoji="0" lang="en-US" sz="2000" b="1" i="0" u="none" strike="noStrike" kern="0" cap="none" spc="0" normalizeH="0" baseline="0" noProof="0" dirty="0">
                <a:ln>
                  <a:noFill/>
                </a:ln>
                <a:solidFill>
                  <a:srgbClr val="800000"/>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rPr>
              <a:t>0</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L1:</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inc </a:t>
            </a:r>
            <a:r>
              <a:rPr kumimoji="0" lang="en-US" sz="2000" b="1" i="0" u="none" strike="noStrike" kern="0" cap="none" spc="0" normalizeH="0" baseline="0" noProof="0" dirty="0">
                <a:ln>
                  <a:noFill/>
                </a:ln>
                <a:solidFill>
                  <a:srgbClr val="800000"/>
                </a:solidFill>
                <a:effectLst/>
                <a:uLnTx/>
                <a:uFillTx/>
                <a:latin typeface="Times New Roman" pitchFamily="18" charset="0"/>
                <a:cs typeface="Times New Roman" pitchFamily="18" charset="0"/>
              </a:rPr>
              <a:t>ax</a:t>
            </a:r>
            <a:endPar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imes New Roman" pitchFamily="18" charset="0"/>
                <a:cs typeface="Times New Roman" pitchFamily="18" charset="0"/>
              </a:rPr>
              <a:t>	loop</a:t>
            </a:r>
            <a:r>
              <a:rPr kumimoji="0" lang="en-US" sz="20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 </a:t>
            </a:r>
            <a:r>
              <a:rPr kumimoji="0" lang="en-US" sz="2000" b="1" i="0" u="none" strike="noStrike" kern="0" cap="none" spc="0" normalizeH="0" baseline="0" noProof="0" dirty="0" err="1">
                <a:ln>
                  <a:noFill/>
                </a:ln>
                <a:solidFill>
                  <a:srgbClr val="000080"/>
                </a:solidFill>
                <a:effectLst/>
                <a:uLnTx/>
                <a:uFillTx/>
                <a:latin typeface="Times New Roman" pitchFamily="18" charset="0"/>
                <a:cs typeface="Times New Roman" pitchFamily="18" charset="0"/>
              </a:rPr>
              <a:t>Ll</a:t>
            </a:r>
            <a:endParaRPr kumimoji="0" lang="en-US" sz="2000" b="1" i="0" u="none" strike="noStrike" kern="0" cap="none" spc="0" normalizeH="0" baseline="0" noProof="0" dirty="0">
              <a:ln>
                <a:noFill/>
              </a:ln>
              <a:solidFill>
                <a:srgbClr val="000080"/>
              </a:solidFill>
              <a:effectLst/>
              <a:uLnTx/>
              <a:uFillTx/>
              <a:latin typeface="Times New Roman" pitchFamily="18" charset="0"/>
              <a:cs typeface="Times New Roman" pitchFamily="18"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exit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main</a:t>
            </a:r>
            <a:r>
              <a:rPr kumimoji="0" lang="en-US" sz="2000" b="1" i="0" u="none" strike="noStrike" kern="0" cap="none" spc="0" normalizeH="0" baseline="0" noProof="0" dirty="0">
                <a:ln>
                  <a:noFill/>
                </a:ln>
                <a:solidFill>
                  <a:srgbClr val="008000"/>
                </a:solidFill>
                <a:effectLst/>
                <a:uLnTx/>
                <a:uFillTx/>
                <a:latin typeface="Times New Roman" pitchFamily="18" charset="0"/>
                <a:cs typeface="Times New Roman" pitchFamily="18" charset="0"/>
              </a:rPr>
              <a:t> </a:t>
            </a: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ENDP</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Times New Roman" pitchFamily="18" charset="0"/>
                <a:cs typeface="Times New Roman" pitchFamily="18" charset="0"/>
              </a:rPr>
              <a:t>END </a:t>
            </a: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main</a:t>
            </a:r>
          </a:p>
        </p:txBody>
      </p:sp>
      <p:sp>
        <p:nvSpPr>
          <p:cNvPr id="12" name="Rounded Rectangle 11"/>
          <p:cNvSpPr/>
          <p:nvPr/>
        </p:nvSpPr>
        <p:spPr>
          <a:xfrm>
            <a:off x="2987824" y="3429000"/>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0</a:t>
            </a:r>
          </a:p>
        </p:txBody>
      </p:sp>
      <p:sp>
        <p:nvSpPr>
          <p:cNvPr id="13" name="Rounded Rectangle 12"/>
          <p:cNvSpPr/>
          <p:nvPr/>
        </p:nvSpPr>
        <p:spPr>
          <a:xfrm>
            <a:off x="2555776" y="4365104"/>
            <a:ext cx="2520280"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a:t>
            </a:r>
            <a:r>
              <a:rPr kumimoji="0" lang="en-US" sz="2000" b="1" i="0" u="none" strike="noStrike" kern="0" cap="none" spc="0" normalizeH="0" baseline="0" noProof="0" dirty="0" err="1">
                <a:ln>
                  <a:noFill/>
                </a:ln>
                <a:solidFill>
                  <a:srgbClr val="1F497D">
                    <a:lumMod val="50000"/>
                  </a:srgbClr>
                </a:solidFill>
                <a:effectLst/>
                <a:uLnTx/>
                <a:uFillTx/>
                <a:latin typeface="Times New Roman" pitchFamily="18" charset="0"/>
                <a:cs typeface="Times New Roman" pitchFamily="18" charset="0"/>
              </a:rPr>
              <a:t>FFFFFFFFh</a:t>
            </a:r>
            <a:endPar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4" name="Rounded Rectangle 13"/>
          <p:cNvSpPr/>
          <p:nvPr/>
        </p:nvSpPr>
        <p:spPr>
          <a:xfrm>
            <a:off x="5148064" y="4365104"/>
            <a:ext cx="2520280"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AX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ECX = </a:t>
            </a:r>
            <a:r>
              <a:rPr kumimoji="0" lang="en-US" sz="2000" b="1" i="0" u="none" strike="noStrike" kern="0" cap="none" spc="0" normalizeH="0" baseline="0" noProof="0" dirty="0" err="1">
                <a:ln>
                  <a:noFill/>
                </a:ln>
                <a:solidFill>
                  <a:srgbClr val="1F497D">
                    <a:lumMod val="50000"/>
                  </a:srgbClr>
                </a:solidFill>
                <a:effectLst/>
                <a:uLnTx/>
                <a:uFillTx/>
                <a:latin typeface="Times New Roman" pitchFamily="18" charset="0"/>
                <a:cs typeface="Times New Roman" pitchFamily="18" charset="0"/>
              </a:rPr>
              <a:t>FFFFFFFEh</a:t>
            </a:r>
            <a:endPar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endParaRPr>
          </a:p>
        </p:txBody>
      </p:sp>
      <p:sp>
        <p:nvSpPr>
          <p:cNvPr id="15" name="Cloud Callout 14"/>
          <p:cNvSpPr/>
          <p:nvPr/>
        </p:nvSpPr>
        <p:spPr>
          <a:xfrm>
            <a:off x="5364088" y="5301208"/>
            <a:ext cx="3024336" cy="1368152"/>
          </a:xfrm>
          <a:prstGeom prst="cloudCallout">
            <a:avLst>
              <a:gd name="adj1" fmla="val -81404"/>
              <a:gd name="adj2" fmla="val -60570"/>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The loop repeats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4,294,967,296 times</a:t>
            </a:r>
          </a:p>
        </p:txBody>
      </p:sp>
      <p:sp>
        <p:nvSpPr>
          <p:cNvPr id="16" name="Cloud Callout 15"/>
          <p:cNvSpPr/>
          <p:nvPr/>
        </p:nvSpPr>
        <p:spPr>
          <a:xfrm>
            <a:off x="5004048" y="1988840"/>
            <a:ext cx="3960440" cy="2016224"/>
          </a:xfrm>
          <a:prstGeom prst="cloudCallout">
            <a:avLst>
              <a:gd name="adj1" fmla="val -62651"/>
              <a:gd name="adj2" fmla="val 56118"/>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0504D">
                    <a:lumMod val="50000"/>
                  </a:srgbClr>
                </a:solidFill>
                <a:effectLst/>
                <a:uLnTx/>
                <a:uFillTx/>
                <a:latin typeface="Times New Roman" pitchFamily="18" charset="0"/>
                <a:cs typeface="Times New Roman" pitchFamily="18" charset="0"/>
              </a:rPr>
              <a:t>If CX is the loop counter (in real-address mode), it repeats 65,536 times</a:t>
            </a:r>
          </a:p>
        </p:txBody>
      </p:sp>
      <p:sp>
        <p:nvSpPr>
          <p:cNvPr id="17" name="Rounded Rectangle 16"/>
          <p:cNvSpPr/>
          <p:nvPr/>
        </p:nvSpPr>
        <p:spPr>
          <a:xfrm>
            <a:off x="7740352" y="4365104"/>
            <a:ext cx="1215752" cy="72008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F497D">
                    <a:lumMod val="50000"/>
                  </a:srgbClr>
                </a:solidFill>
                <a:effectLst/>
                <a:uLnTx/>
                <a:uFillTx/>
                <a:latin typeface="Times New Roman" pitchFamily="18" charset="0"/>
                <a:cs typeface="Times New Roman" pitchFamily="18" charset="0"/>
              </a:rPr>
              <a:t>…</a:t>
            </a:r>
          </a:p>
        </p:txBody>
      </p:sp>
    </p:spTree>
    <p:extLst>
      <p:ext uri="{BB962C8B-B14F-4D97-AF65-F5344CB8AC3E}">
        <p14:creationId xmlns:p14="http://schemas.microsoft.com/office/powerpoint/2010/main" val="262445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Hands on – Multiply array elements by 2</a:t>
            </a:r>
          </a:p>
        </p:txBody>
      </p:sp>
      <p:sp>
        <p:nvSpPr>
          <p:cNvPr id="3" name="Content Placeholder 2"/>
          <p:cNvSpPr>
            <a:spLocks noGrp="1"/>
          </p:cNvSpPr>
          <p:nvPr>
            <p:ph idx="1"/>
          </p:nvPr>
        </p:nvSpPr>
        <p:spPr/>
        <p:txBody>
          <a:bodyPr/>
          <a:lstStyle/>
          <a:p>
            <a:r>
              <a:rPr lang="en-US" dirty="0"/>
              <a:t>Indirect addressing mode </a:t>
            </a:r>
          </a:p>
          <a:p>
            <a:r>
              <a:rPr lang="nl-NL" dirty="0"/>
              <a:t>arr1 DWORD 10, 20, 30, 40, 50</a:t>
            </a:r>
          </a:p>
          <a:p>
            <a:r>
              <a:rPr lang="nl-NL" dirty="0"/>
              <a:t>LENGTHOF</a:t>
            </a:r>
          </a:p>
          <a:p>
            <a:endParaRPr lang="nl-NL" dirty="0"/>
          </a:p>
          <a:p>
            <a:r>
              <a:rPr lang="en-US" dirty="0"/>
              <a:t>This hands on calculates the multiplication of an array by 2. It first gets the offset of the array and stores it in ESI register. Then, initialize ECX by the length of the array. Within the loop, it multiplies the current element of the array by 2 then slides ESI to point to the next element of the array and so on till the ECX becomes zero.</a:t>
            </a:r>
          </a:p>
        </p:txBody>
      </p:sp>
    </p:spTree>
    <p:extLst>
      <p:ext uri="{BB962C8B-B14F-4D97-AF65-F5344CB8AC3E}">
        <p14:creationId xmlns:p14="http://schemas.microsoft.com/office/powerpoint/2010/main" val="2884573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 Copy Reverse</a:t>
            </a:r>
          </a:p>
        </p:txBody>
      </p:sp>
      <p:sp>
        <p:nvSpPr>
          <p:cNvPr id="3" name="Content Placeholder 2"/>
          <p:cNvSpPr>
            <a:spLocks noGrp="1"/>
          </p:cNvSpPr>
          <p:nvPr>
            <p:ph idx="1"/>
          </p:nvPr>
        </p:nvSpPr>
        <p:spPr/>
        <p:txBody>
          <a:bodyPr/>
          <a:lstStyle/>
          <a:p>
            <a:r>
              <a:rPr lang="en-US" dirty="0"/>
              <a:t>Write an assembly program which copy a </a:t>
            </a:r>
            <a:r>
              <a:rPr lang="en-US" dirty="0" err="1"/>
              <a:t>src</a:t>
            </a:r>
            <a:r>
              <a:rPr lang="en-US" dirty="0"/>
              <a:t> string into a </a:t>
            </a:r>
            <a:r>
              <a:rPr lang="en-US" dirty="0" err="1"/>
              <a:t>dest</a:t>
            </a:r>
            <a:r>
              <a:rPr lang="en-US" dirty="0"/>
              <a:t> string in a reversed order</a:t>
            </a:r>
          </a:p>
          <a:p>
            <a:endParaRPr lang="en-US" dirty="0"/>
          </a:p>
          <a:p>
            <a:r>
              <a:rPr lang="en-US" dirty="0"/>
              <a:t>Sample Data:</a:t>
            </a:r>
          </a:p>
          <a:p>
            <a:pPr lvl="1">
              <a:buFont typeface="Wingdings" panose="05000000000000000000" pitchFamily="2" charset="2"/>
              <a:buChar char="ü"/>
            </a:pPr>
            <a:r>
              <a:rPr lang="en-US" sz="2800" dirty="0" err="1"/>
              <a:t>src</a:t>
            </a:r>
            <a:r>
              <a:rPr lang="en-US" sz="2800" dirty="0"/>
              <a:t>  </a:t>
            </a:r>
            <a:r>
              <a:rPr lang="en-US" sz="2800" dirty="0">
                <a:solidFill>
                  <a:srgbClr val="FFFF00"/>
                </a:solidFill>
              </a:rPr>
              <a:t>BYTE</a:t>
            </a:r>
            <a:r>
              <a:rPr lang="en-US" sz="2800" dirty="0"/>
              <a:t> 'Hello',0</a:t>
            </a:r>
          </a:p>
          <a:p>
            <a:pPr lvl="1">
              <a:buFont typeface="Wingdings" panose="05000000000000000000" pitchFamily="2" charset="2"/>
              <a:buChar char="ü"/>
            </a:pPr>
            <a:r>
              <a:rPr lang="en-US" sz="2800" dirty="0" err="1"/>
              <a:t>dest</a:t>
            </a:r>
            <a:r>
              <a:rPr lang="en-US" sz="2800" dirty="0"/>
              <a:t> </a:t>
            </a:r>
            <a:r>
              <a:rPr lang="en-US" sz="2800" dirty="0">
                <a:solidFill>
                  <a:srgbClr val="FFFF00"/>
                </a:solidFill>
              </a:rPr>
              <a:t>WORD</a:t>
            </a:r>
            <a:r>
              <a:rPr lang="en-US" sz="2800" dirty="0"/>
              <a:t> LENGTHOF </a:t>
            </a:r>
            <a:r>
              <a:rPr lang="en-US" sz="2800" dirty="0" err="1"/>
              <a:t>src</a:t>
            </a:r>
            <a:r>
              <a:rPr lang="en-US" sz="2800" dirty="0"/>
              <a:t> DUP(?)</a:t>
            </a:r>
          </a:p>
          <a:p>
            <a:pPr lvl="1">
              <a:buFont typeface="Wingdings" panose="05000000000000000000" pitchFamily="2" charset="2"/>
              <a:buChar char="ü"/>
            </a:pPr>
            <a:endParaRPr lang="en-US" sz="2800" dirty="0"/>
          </a:p>
          <a:p>
            <a:r>
              <a:rPr lang="en-US" sz="3200" dirty="0"/>
              <a:t>Built in </a:t>
            </a:r>
            <a:r>
              <a:rPr lang="en-US" sz="3200" dirty="0" err="1"/>
              <a:t>Fns</a:t>
            </a:r>
            <a:r>
              <a:rPr lang="en-US" sz="3200" dirty="0"/>
              <a:t> </a:t>
            </a:r>
            <a:r>
              <a:rPr lang="en-US" sz="3200" dirty="0">
                <a:sym typeface="Wingdings" panose="05000000000000000000" pitchFamily="2" charset="2"/>
              </a:rPr>
              <a:t> </a:t>
            </a:r>
            <a:r>
              <a:rPr lang="en-US" sz="3200" dirty="0" err="1"/>
              <a:t>WriteString</a:t>
            </a:r>
            <a:endParaRPr lang="en-US" sz="3200" dirty="0"/>
          </a:p>
        </p:txBody>
      </p:sp>
    </p:spTree>
    <p:extLst>
      <p:ext uri="{BB962C8B-B14F-4D97-AF65-F5344CB8AC3E}">
        <p14:creationId xmlns:p14="http://schemas.microsoft.com/office/powerpoint/2010/main" val="5417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 Rectangle of Stars</a:t>
            </a:r>
          </a:p>
        </p:txBody>
      </p:sp>
      <p:sp>
        <p:nvSpPr>
          <p:cNvPr id="3" name="Content Placeholder 2"/>
          <p:cNvSpPr>
            <a:spLocks noGrp="1"/>
          </p:cNvSpPr>
          <p:nvPr>
            <p:ph idx="1"/>
          </p:nvPr>
        </p:nvSpPr>
        <p:spPr/>
        <p:txBody>
          <a:bodyPr>
            <a:normAutofit lnSpcReduction="10000"/>
          </a:bodyPr>
          <a:lstStyle/>
          <a:p>
            <a:r>
              <a:rPr lang="en-US" dirty="0"/>
              <a:t>Write an assembly program which draw this rectangle</a:t>
            </a:r>
          </a:p>
          <a:p>
            <a:endParaRPr lang="en-US" dirty="0"/>
          </a:p>
          <a:p>
            <a:r>
              <a:rPr lang="en-US" dirty="0"/>
              <a:t>Sample Run</a:t>
            </a:r>
          </a:p>
          <a:p>
            <a:r>
              <a:rPr lang="en-US" dirty="0"/>
              <a:t>4</a:t>
            </a:r>
          </a:p>
          <a:p>
            <a:r>
              <a:rPr lang="en-US" sz="2800" dirty="0"/>
              <a:t>****</a:t>
            </a:r>
          </a:p>
          <a:p>
            <a:r>
              <a:rPr lang="en-US" dirty="0"/>
              <a:t>***</a:t>
            </a:r>
          </a:p>
          <a:p>
            <a:r>
              <a:rPr lang="en-US" sz="2800" dirty="0"/>
              <a:t>**</a:t>
            </a:r>
          </a:p>
          <a:p>
            <a:r>
              <a:rPr lang="en-US" sz="2800" dirty="0"/>
              <a:t>*</a:t>
            </a:r>
          </a:p>
          <a:p>
            <a:endParaRPr lang="en-US" sz="2800" dirty="0"/>
          </a:p>
          <a:p>
            <a:r>
              <a:rPr lang="en-US" sz="3200" dirty="0" err="1"/>
              <a:t>BulitIn</a:t>
            </a:r>
            <a:r>
              <a:rPr lang="en-US" sz="3200" dirty="0"/>
              <a:t> </a:t>
            </a:r>
            <a:r>
              <a:rPr lang="en-US" sz="3200" dirty="0" err="1"/>
              <a:t>fns</a:t>
            </a:r>
            <a:r>
              <a:rPr lang="en-US" sz="3200" dirty="0"/>
              <a:t> </a:t>
            </a:r>
            <a:r>
              <a:rPr lang="en-US" sz="3200" dirty="0">
                <a:sym typeface="Wingdings" panose="05000000000000000000" pitchFamily="2" charset="2"/>
              </a:rPr>
              <a:t> </a:t>
            </a:r>
            <a:r>
              <a:rPr lang="en-US" sz="3200" dirty="0" err="1"/>
              <a:t>WriteChar</a:t>
            </a:r>
            <a:r>
              <a:rPr lang="en-US" sz="3200" dirty="0"/>
              <a:t>, </a:t>
            </a:r>
            <a:r>
              <a:rPr lang="en-US" sz="3200" dirty="0" err="1"/>
              <a:t>ReadDec</a:t>
            </a:r>
            <a:r>
              <a:rPr lang="en-US" sz="3200" dirty="0"/>
              <a:t>/</a:t>
            </a:r>
            <a:r>
              <a:rPr lang="en-US" sz="3200" dirty="0" err="1"/>
              <a:t>ReadInt</a:t>
            </a:r>
            <a:endParaRPr lang="en-US" sz="3200" dirty="0"/>
          </a:p>
        </p:txBody>
      </p:sp>
    </p:spTree>
    <p:extLst>
      <p:ext uri="{BB962C8B-B14F-4D97-AF65-F5344CB8AC3E}">
        <p14:creationId xmlns:p14="http://schemas.microsoft.com/office/powerpoint/2010/main" val="257719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9616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9374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Instruction Format</a:t>
            </a:r>
          </a:p>
        </p:txBody>
      </p:sp>
      <p:sp>
        <p:nvSpPr>
          <p:cNvPr id="3" name="Content Placeholder 2"/>
          <p:cNvSpPr>
            <a:spLocks noGrp="1"/>
          </p:cNvSpPr>
          <p:nvPr>
            <p:ph idx="1"/>
          </p:nvPr>
        </p:nvSpPr>
        <p:spPr/>
        <p:txBody>
          <a:bodyPr/>
          <a:lstStyle/>
          <a:p>
            <a:r>
              <a:rPr lang="en-US" dirty="0"/>
              <a:t>To give added flexibility to the instruction set, x86 assembly language uses different types of instruction operands.</a:t>
            </a:r>
          </a:p>
          <a:p>
            <a:r>
              <a:rPr lang="en-US" dirty="0"/>
              <a:t>The following are the easiest to use:</a:t>
            </a:r>
          </a:p>
          <a:p>
            <a:pPr marL="777240" lvl="1" indent="-457200">
              <a:buFont typeface="+mj-lt"/>
              <a:buAutoNum type="arabicPeriod"/>
            </a:pPr>
            <a:r>
              <a:rPr lang="en-US" sz="2800" dirty="0">
                <a:effectLst>
                  <a:glow rad="139700">
                    <a:schemeClr val="accent2">
                      <a:satMod val="175000"/>
                      <a:alpha val="40000"/>
                    </a:schemeClr>
                  </a:glow>
                </a:effectLst>
              </a:rPr>
              <a:t>Immediate uses a numeric literal expression.</a:t>
            </a:r>
          </a:p>
          <a:p>
            <a:pPr marL="777240" lvl="1" indent="-457200">
              <a:buFont typeface="+mj-lt"/>
              <a:buAutoNum type="arabicPeriod"/>
            </a:pPr>
            <a:r>
              <a:rPr lang="en-US" sz="2800" dirty="0">
                <a:effectLst>
                  <a:glow rad="139700">
                    <a:schemeClr val="accent2">
                      <a:satMod val="175000"/>
                      <a:alpha val="40000"/>
                    </a:schemeClr>
                  </a:glow>
                </a:effectLst>
              </a:rPr>
              <a:t>Register uses a named register in the CPU.</a:t>
            </a:r>
          </a:p>
          <a:p>
            <a:pPr marL="777240" lvl="1" indent="-457200">
              <a:buFont typeface="+mj-lt"/>
              <a:buAutoNum type="arabicPeriod"/>
            </a:pPr>
            <a:r>
              <a:rPr lang="en-US" sz="2800" dirty="0">
                <a:effectLst>
                  <a:glow rad="139700">
                    <a:schemeClr val="accent2">
                      <a:satMod val="175000"/>
                      <a:alpha val="40000"/>
                    </a:schemeClr>
                  </a:glow>
                </a:effectLst>
              </a:rPr>
              <a:t>Memory references a memory location.</a:t>
            </a:r>
          </a:p>
          <a:p>
            <a:endParaRPr lang="en-US" dirty="0"/>
          </a:p>
        </p:txBody>
      </p:sp>
    </p:spTree>
    <p:extLst>
      <p:ext uri="{BB962C8B-B14F-4D97-AF65-F5344CB8AC3E}">
        <p14:creationId xmlns:p14="http://schemas.microsoft.com/office/powerpoint/2010/main" val="36384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Addressing Modes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067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38681936"/>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73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181122942"/>
              </p:ext>
            </p:extLst>
          </p:nvPr>
        </p:nvGraphicFramePr>
        <p:xfrm>
          <a:off x="6096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38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Quirks</a:t>
            </a:r>
          </a:p>
        </p:txBody>
      </p:sp>
      <p:sp>
        <p:nvSpPr>
          <p:cNvPr id="4" name="Content Placeholder 3"/>
          <p:cNvSpPr>
            <a:spLocks noGrp="1"/>
          </p:cNvSpPr>
          <p:nvPr>
            <p:ph idx="1"/>
          </p:nvPr>
        </p:nvSpPr>
        <p:spPr>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noAutofit/>
          </a:bodyPr>
          <a:lstStyle/>
          <a:p>
            <a:pPr marL="320040" lvl="1" indent="0">
              <a:buNone/>
            </a:pPr>
            <a:r>
              <a:rPr lang="en-US" sz="1600" b="1" dirty="0">
                <a:solidFill>
                  <a:srgbClr val="800080"/>
                </a:solidFill>
                <a:latin typeface="Times New Roman" pitchFamily="18" charset="0"/>
                <a:cs typeface="Times New Roman" pitchFamily="18" charset="0"/>
              </a:rPr>
              <a:t>.data</a:t>
            </a:r>
          </a:p>
          <a:p>
            <a:pPr marL="45720" indent="0">
              <a:buNone/>
            </a:pPr>
            <a:r>
              <a:rPr lang="en-GB" sz="1600" b="1" dirty="0">
                <a:solidFill>
                  <a:srgbClr val="000080"/>
                </a:solidFill>
                <a:latin typeface="Times New Roman" pitchFamily="18" charset="0"/>
                <a:cs typeface="Times New Roman" pitchFamily="18" charset="0"/>
              </a:rPr>
              <a:t>	</a:t>
            </a:r>
            <a:r>
              <a:rPr lang="en-US" sz="2000" b="1" dirty="0" err="1">
                <a:latin typeface="Consolas" panose="020B0609020204030204" pitchFamily="49" charset="0"/>
              </a:rPr>
              <a:t>var</a:t>
            </a:r>
            <a:r>
              <a:rPr lang="en-US" sz="2000" b="1" dirty="0">
                <a:latin typeface="Consolas" panose="020B0609020204030204" pitchFamily="49" charset="0"/>
              </a:rPr>
              <a:t> </a:t>
            </a:r>
            <a:r>
              <a:rPr lang="en-US" sz="2000" b="1" dirty="0">
                <a:solidFill>
                  <a:srgbClr val="800080"/>
                </a:solidFill>
                <a:latin typeface="Consolas" panose="020B0609020204030204" pitchFamily="49" charset="0"/>
              </a:rPr>
              <a:t>DWORD</a:t>
            </a:r>
            <a:r>
              <a:rPr lang="en-US" sz="2000" b="1" dirty="0">
                <a:solidFill>
                  <a:prstClr val="black"/>
                </a:solidFill>
                <a:latin typeface="Consolas" panose="020B0609020204030204" pitchFamily="49" charset="0"/>
              </a:rPr>
              <a:t> </a:t>
            </a:r>
            <a:r>
              <a:rPr lang="en-US" sz="2000" b="1" dirty="0">
                <a:solidFill>
                  <a:srgbClr val="000080"/>
                </a:solidFill>
                <a:latin typeface="Consolas" panose="020B0609020204030204" pitchFamily="49" charset="0"/>
              </a:rPr>
              <a:t>12345678h</a:t>
            </a:r>
          </a:p>
          <a:p>
            <a:pPr marL="320040" lvl="1" indent="0">
              <a:buNone/>
            </a:pPr>
            <a:r>
              <a:rPr lang="en-US" sz="1600" b="1" dirty="0">
                <a:solidFill>
                  <a:srgbClr val="800080"/>
                </a:solidFill>
                <a:latin typeface="Times New Roman" pitchFamily="18" charset="0"/>
                <a:cs typeface="Times New Roman" pitchFamily="18" charset="0"/>
              </a:rPr>
              <a:t>.code</a:t>
            </a:r>
          </a:p>
          <a:p>
            <a:pPr marL="320040" lvl="1" indent="0">
              <a:buNone/>
            </a:pPr>
            <a:r>
              <a:rPr lang="en-US" sz="1600" b="1" dirty="0">
                <a:latin typeface="Times New Roman" pitchFamily="18" charset="0"/>
                <a:cs typeface="Times New Roman" pitchFamily="18" charset="0"/>
              </a:rPr>
              <a:t>main</a:t>
            </a:r>
            <a:r>
              <a:rPr lang="en-US" sz="1600" b="1" dirty="0">
                <a:solidFill>
                  <a:srgbClr val="800080"/>
                </a:solidFill>
                <a:latin typeface="Times New Roman" pitchFamily="18" charset="0"/>
                <a:cs typeface="Times New Roman" pitchFamily="18" charset="0"/>
              </a:rPr>
              <a:t> PROC</a:t>
            </a:r>
          </a:p>
          <a:p>
            <a:pPr marL="502920" lvl="2" indent="0">
              <a:buNone/>
            </a:pPr>
            <a:r>
              <a:rPr lang="en-US" sz="2000" b="1" dirty="0">
                <a:solidFill>
                  <a:srgbClr val="0000FF"/>
                </a:solidFill>
                <a:latin typeface="Consolas" panose="020B0609020204030204" pitchFamily="49" charset="0"/>
              </a:rPr>
              <a:t>MOV</a:t>
            </a:r>
            <a:r>
              <a:rPr lang="en-US" sz="2000" b="1" dirty="0">
                <a:solidFill>
                  <a:prstClr val="black"/>
                </a:solidFill>
                <a:latin typeface="Consolas" panose="020B0609020204030204" pitchFamily="49" charset="0"/>
              </a:rPr>
              <a:t> </a:t>
            </a:r>
            <a:r>
              <a:rPr lang="en-US" sz="2000" b="1" dirty="0">
                <a:solidFill>
                  <a:srgbClr val="800000"/>
                </a:solidFill>
                <a:latin typeface="Consolas" panose="020B0609020204030204" pitchFamily="49" charset="0"/>
              </a:rPr>
              <a:t>ax</a:t>
            </a:r>
            <a:r>
              <a:rPr lang="en-US" sz="2000" b="1" dirty="0">
                <a:solidFill>
                  <a:prstClr val="black"/>
                </a:solidFill>
                <a:latin typeface="Consolas" panose="020B0609020204030204" pitchFamily="49" charset="0"/>
              </a:rPr>
              <a:t>, </a:t>
            </a:r>
            <a:r>
              <a:rPr lang="en-US" sz="2000" b="1" dirty="0" err="1">
                <a:solidFill>
                  <a:prstClr val="black"/>
                </a:solidFill>
                <a:latin typeface="Consolas" panose="020B0609020204030204" pitchFamily="49" charset="0"/>
              </a:rPr>
              <a:t>var</a:t>
            </a:r>
            <a:r>
              <a:rPr lang="en-US" sz="2000" b="1" dirty="0">
                <a:solidFill>
                  <a:prstClr val="black"/>
                </a:solidFill>
                <a:latin typeface="Consolas" panose="020B0609020204030204" pitchFamily="49" charset="0"/>
              </a:rPr>
              <a:t>  </a:t>
            </a:r>
          </a:p>
          <a:p>
            <a:pPr marL="502920" lvl="2" indent="0">
              <a:buNone/>
            </a:pPr>
            <a:r>
              <a:rPr lang="en-US" sz="2000" b="1" dirty="0">
                <a:solidFill>
                  <a:srgbClr val="008000"/>
                </a:solidFill>
                <a:latin typeface="Consolas" panose="020B0609020204030204" pitchFamily="49" charset="0"/>
              </a:rPr>
              <a:t>			;?</a:t>
            </a:r>
            <a:endParaRPr lang="en-US" sz="2000" b="1" dirty="0">
              <a:solidFill>
                <a:prstClr val="black"/>
              </a:solidFill>
              <a:latin typeface="Consolas" panose="020B0609020204030204" pitchFamily="49" charset="0"/>
            </a:endParaRPr>
          </a:p>
          <a:p>
            <a:pPr marL="502920" lvl="2" indent="0">
              <a:buNone/>
            </a:pPr>
            <a:r>
              <a:rPr lang="en-US" sz="2000" b="1" dirty="0">
                <a:solidFill>
                  <a:srgbClr val="0000FF"/>
                </a:solidFill>
                <a:latin typeface="Consolas" panose="020B0609020204030204" pitchFamily="49" charset="0"/>
              </a:rPr>
              <a:t>MOV</a:t>
            </a:r>
            <a:r>
              <a:rPr lang="en-US" sz="2000" b="1" dirty="0">
                <a:solidFill>
                  <a:prstClr val="black"/>
                </a:solidFill>
                <a:latin typeface="Consolas" panose="020B0609020204030204" pitchFamily="49" charset="0"/>
              </a:rPr>
              <a:t> </a:t>
            </a:r>
            <a:r>
              <a:rPr lang="en-US" sz="2000" b="1" dirty="0">
                <a:solidFill>
                  <a:srgbClr val="800000"/>
                </a:solidFill>
                <a:latin typeface="Consolas" panose="020B0609020204030204" pitchFamily="49" charset="0"/>
              </a:rPr>
              <a:t>ax</a:t>
            </a:r>
            <a:r>
              <a:rPr lang="en-US" sz="2000" b="1" dirty="0">
                <a:solidFill>
                  <a:prstClr val="black"/>
                </a:solidFill>
                <a:latin typeface="Consolas" panose="020B0609020204030204" pitchFamily="49" charset="0"/>
              </a:rPr>
              <a:t>, </a:t>
            </a:r>
            <a:r>
              <a:rPr lang="en-US" sz="2000" b="1" dirty="0">
                <a:solidFill>
                  <a:srgbClr val="800080"/>
                </a:solidFill>
                <a:latin typeface="Consolas" panose="020B0609020204030204" pitchFamily="49" charset="0"/>
              </a:rPr>
              <a:t>WORD</a:t>
            </a:r>
            <a:r>
              <a:rPr lang="en-US" sz="2000" b="1" dirty="0">
                <a:solidFill>
                  <a:prstClr val="black"/>
                </a:solidFill>
                <a:latin typeface="Consolas" panose="020B0609020204030204" pitchFamily="49" charset="0"/>
              </a:rPr>
              <a:t> </a:t>
            </a:r>
            <a:r>
              <a:rPr lang="en-US" sz="2000" b="1" dirty="0">
                <a:solidFill>
                  <a:srgbClr val="800080"/>
                </a:solidFill>
                <a:latin typeface="Consolas" panose="020B0609020204030204" pitchFamily="49" charset="0"/>
              </a:rPr>
              <a:t>PTR</a:t>
            </a:r>
            <a:r>
              <a:rPr lang="en-US" sz="2000" b="1" dirty="0">
                <a:solidFill>
                  <a:prstClr val="black"/>
                </a:solidFill>
                <a:latin typeface="Consolas" panose="020B0609020204030204" pitchFamily="49" charset="0"/>
              </a:rPr>
              <a:t> </a:t>
            </a:r>
            <a:r>
              <a:rPr lang="en-US" sz="2000" b="1" dirty="0" err="1">
                <a:solidFill>
                  <a:prstClr val="black"/>
                </a:solidFill>
                <a:latin typeface="Consolas" panose="020B0609020204030204" pitchFamily="49" charset="0"/>
              </a:rPr>
              <a:t>var</a:t>
            </a:r>
            <a:r>
              <a:rPr lang="en-US" sz="2000" b="1" dirty="0">
                <a:solidFill>
                  <a:prstClr val="black"/>
                </a:solidFill>
                <a:latin typeface="Consolas" panose="020B0609020204030204" pitchFamily="49" charset="0"/>
              </a:rPr>
              <a:t> </a:t>
            </a:r>
          </a:p>
          <a:p>
            <a:pPr marL="502920" lvl="2" indent="0">
              <a:buNone/>
            </a:pPr>
            <a:r>
              <a:rPr lang="en-US" sz="2000" b="1" dirty="0">
                <a:solidFill>
                  <a:prstClr val="black"/>
                </a:solidFill>
                <a:latin typeface="Consolas" panose="020B0609020204030204" pitchFamily="49" charset="0"/>
              </a:rPr>
              <a:t>				</a:t>
            </a:r>
            <a:r>
              <a:rPr lang="en-US" sz="2000" b="1" dirty="0">
                <a:solidFill>
                  <a:srgbClr val="008000"/>
                </a:solidFill>
                <a:latin typeface="Consolas" panose="020B0609020204030204" pitchFamily="49" charset="0"/>
              </a:rPr>
              <a:t>;loads 5678h</a:t>
            </a:r>
            <a:endParaRPr lang="en-US" sz="2000" b="1" dirty="0">
              <a:solidFill>
                <a:prstClr val="black"/>
              </a:solidFill>
              <a:latin typeface="Consolas" panose="020B0609020204030204" pitchFamily="49" charset="0"/>
            </a:endParaRPr>
          </a:p>
          <a:p>
            <a:pPr marL="502920" lvl="2" indent="0">
              <a:buNone/>
            </a:pPr>
            <a:r>
              <a:rPr lang="pt-BR" sz="2000" b="1" dirty="0">
                <a:solidFill>
                  <a:srgbClr val="0000FF"/>
                </a:solidFill>
                <a:latin typeface="Consolas" panose="020B0609020204030204" pitchFamily="49" charset="0"/>
              </a:rPr>
              <a:t>MOV</a:t>
            </a:r>
            <a:r>
              <a:rPr lang="pt-BR" sz="2000" b="1" dirty="0">
                <a:solidFill>
                  <a:prstClr val="black"/>
                </a:solidFill>
                <a:latin typeface="Consolas" panose="020B0609020204030204" pitchFamily="49" charset="0"/>
              </a:rPr>
              <a:t> </a:t>
            </a:r>
            <a:r>
              <a:rPr lang="pt-BR" sz="2000" b="1" dirty="0">
                <a:solidFill>
                  <a:srgbClr val="800080"/>
                </a:solidFill>
                <a:latin typeface="Consolas" panose="020B0609020204030204" pitchFamily="49" charset="0"/>
              </a:rPr>
              <a:t>WORD</a:t>
            </a:r>
            <a:r>
              <a:rPr lang="pt-BR" sz="2000" b="1" dirty="0">
                <a:solidFill>
                  <a:prstClr val="black"/>
                </a:solidFill>
                <a:latin typeface="Consolas" panose="020B0609020204030204" pitchFamily="49" charset="0"/>
              </a:rPr>
              <a:t> </a:t>
            </a:r>
            <a:r>
              <a:rPr lang="pt-BR" sz="2000" b="1" dirty="0">
                <a:solidFill>
                  <a:srgbClr val="800080"/>
                </a:solidFill>
                <a:latin typeface="Consolas" panose="020B0609020204030204" pitchFamily="49" charset="0"/>
              </a:rPr>
              <a:t>PTR</a:t>
            </a:r>
            <a:r>
              <a:rPr lang="pt-BR" sz="2000" b="1" dirty="0">
                <a:solidFill>
                  <a:prstClr val="black"/>
                </a:solidFill>
                <a:latin typeface="Consolas" panose="020B0609020204030204" pitchFamily="49" charset="0"/>
              </a:rPr>
              <a:t> var, </a:t>
            </a:r>
            <a:r>
              <a:rPr lang="pt-BR" sz="2000" b="1" dirty="0">
                <a:solidFill>
                  <a:srgbClr val="000080"/>
                </a:solidFill>
                <a:latin typeface="Consolas" panose="020B0609020204030204" pitchFamily="49" charset="0"/>
              </a:rPr>
              <a:t>4321h</a:t>
            </a:r>
            <a:r>
              <a:rPr lang="pt-BR" sz="2000" b="1" dirty="0">
                <a:solidFill>
                  <a:prstClr val="black"/>
                </a:solidFill>
                <a:latin typeface="Consolas" panose="020B0609020204030204" pitchFamily="49" charset="0"/>
              </a:rPr>
              <a:t> </a:t>
            </a:r>
          </a:p>
          <a:p>
            <a:pPr marL="502920" lvl="2" indent="0">
              <a:buNone/>
            </a:pPr>
            <a:r>
              <a:rPr lang="pt-BR" sz="2000" b="1" dirty="0">
                <a:solidFill>
                  <a:prstClr val="black"/>
                </a:solidFill>
                <a:latin typeface="Consolas" panose="020B0609020204030204" pitchFamily="49" charset="0"/>
              </a:rPr>
              <a:t>				</a:t>
            </a:r>
            <a:r>
              <a:rPr lang="pt-BR" sz="2000" b="1" dirty="0">
                <a:solidFill>
                  <a:srgbClr val="008000"/>
                </a:solidFill>
                <a:latin typeface="Consolas" panose="020B0609020204030204" pitchFamily="49" charset="0"/>
              </a:rPr>
              <a:t>; saves 4321h</a:t>
            </a:r>
            <a:endParaRPr lang="en-US" sz="2000" b="1" dirty="0">
              <a:solidFill>
                <a:prstClr val="black"/>
              </a:solidFill>
              <a:latin typeface="Consolas" panose="020B0609020204030204" pitchFamily="49" charset="0"/>
            </a:endParaRPr>
          </a:p>
          <a:p>
            <a:pPr marL="502920" lvl="2" indent="0">
              <a:buNone/>
            </a:pPr>
            <a:r>
              <a:rPr lang="en-US" sz="2000" b="1" dirty="0">
                <a:solidFill>
                  <a:srgbClr val="0000FF"/>
                </a:solidFill>
                <a:latin typeface="Consolas" panose="020B0609020204030204" pitchFamily="49" charset="0"/>
              </a:rPr>
              <a:t>MOV</a:t>
            </a:r>
            <a:r>
              <a:rPr lang="en-US" sz="2000" b="1" dirty="0">
                <a:solidFill>
                  <a:prstClr val="black"/>
                </a:solidFill>
                <a:latin typeface="Consolas" panose="020B0609020204030204" pitchFamily="49" charset="0"/>
              </a:rPr>
              <a:t> </a:t>
            </a:r>
            <a:r>
              <a:rPr lang="en-US" sz="2000" b="1" dirty="0">
                <a:solidFill>
                  <a:srgbClr val="800000"/>
                </a:solidFill>
                <a:latin typeface="Consolas" panose="020B0609020204030204" pitchFamily="49" charset="0"/>
              </a:rPr>
              <a:t>ESI</a:t>
            </a:r>
            <a:r>
              <a:rPr lang="en-US" sz="2000" b="1" dirty="0">
                <a:solidFill>
                  <a:prstClr val="black"/>
                </a:solidFill>
                <a:latin typeface="Consolas" panose="020B0609020204030204" pitchFamily="49" charset="0"/>
              </a:rPr>
              <a:t>, </a:t>
            </a:r>
            <a:r>
              <a:rPr lang="en-US" sz="2000" b="1" dirty="0">
                <a:solidFill>
                  <a:srgbClr val="800080"/>
                </a:solidFill>
                <a:latin typeface="Consolas" panose="020B0609020204030204" pitchFamily="49" charset="0"/>
              </a:rPr>
              <a:t>OFFSET</a:t>
            </a:r>
            <a:r>
              <a:rPr lang="en-US" sz="2000" b="1" dirty="0">
                <a:solidFill>
                  <a:prstClr val="black"/>
                </a:solidFill>
                <a:latin typeface="Consolas" panose="020B0609020204030204" pitchFamily="49" charset="0"/>
              </a:rPr>
              <a:t> </a:t>
            </a:r>
            <a:r>
              <a:rPr lang="en-US" sz="2000" b="1" dirty="0" err="1">
                <a:solidFill>
                  <a:prstClr val="black"/>
                </a:solidFill>
                <a:latin typeface="Consolas" panose="020B0609020204030204" pitchFamily="49" charset="0"/>
              </a:rPr>
              <a:t>var</a:t>
            </a:r>
            <a:endParaRPr lang="en-US" sz="2000" b="1" dirty="0">
              <a:solidFill>
                <a:prstClr val="black"/>
              </a:solidFill>
              <a:latin typeface="Consolas" panose="020B0609020204030204" pitchFamily="49" charset="0"/>
            </a:endParaRPr>
          </a:p>
          <a:p>
            <a:pPr marL="502920" lvl="2" indent="0">
              <a:buNone/>
            </a:pPr>
            <a:r>
              <a:rPr lang="en-US" sz="2000" b="1" dirty="0">
                <a:solidFill>
                  <a:srgbClr val="0000FF"/>
                </a:solidFill>
                <a:latin typeface="Consolas" panose="020B0609020204030204" pitchFamily="49" charset="0"/>
              </a:rPr>
              <a:t>MOV</a:t>
            </a:r>
            <a:r>
              <a:rPr lang="en-US" sz="2000" b="1" dirty="0">
                <a:solidFill>
                  <a:prstClr val="black"/>
                </a:solidFill>
                <a:latin typeface="Consolas" panose="020B0609020204030204" pitchFamily="49" charset="0"/>
              </a:rPr>
              <a:t> [</a:t>
            </a:r>
            <a:r>
              <a:rPr lang="en-US" sz="2000" b="1" dirty="0">
                <a:solidFill>
                  <a:srgbClr val="800000"/>
                </a:solidFill>
                <a:latin typeface="Consolas" panose="020B0609020204030204" pitchFamily="49" charset="0"/>
              </a:rPr>
              <a:t>ESI</a:t>
            </a:r>
            <a:r>
              <a:rPr lang="en-US" sz="2000" b="1" dirty="0">
                <a:solidFill>
                  <a:prstClr val="black"/>
                </a:solidFill>
                <a:latin typeface="Consolas" panose="020B0609020204030204" pitchFamily="49" charset="0"/>
              </a:rPr>
              <a:t>], </a:t>
            </a:r>
            <a:r>
              <a:rPr lang="en-US" sz="2000" b="1" dirty="0">
                <a:solidFill>
                  <a:srgbClr val="000080"/>
                </a:solidFill>
                <a:latin typeface="Consolas" panose="020B0609020204030204" pitchFamily="49" charset="0"/>
              </a:rPr>
              <a:t>4321h</a:t>
            </a:r>
            <a:r>
              <a:rPr lang="en-US" sz="2000" b="1" dirty="0">
                <a:solidFill>
                  <a:prstClr val="black"/>
                </a:solidFill>
                <a:latin typeface="Consolas" panose="020B0609020204030204" pitchFamily="49" charset="0"/>
              </a:rPr>
              <a:t> </a:t>
            </a:r>
          </a:p>
          <a:p>
            <a:pPr marL="502920" lvl="2" indent="0">
              <a:buNone/>
            </a:pPr>
            <a:r>
              <a:rPr lang="en-US" sz="2000" b="1" dirty="0">
                <a:solidFill>
                  <a:prstClr val="black"/>
                </a:solidFill>
                <a:latin typeface="Consolas" panose="020B0609020204030204" pitchFamily="49" charset="0"/>
              </a:rPr>
              <a:t>				</a:t>
            </a:r>
            <a:r>
              <a:rPr lang="en-US" sz="2000" b="1" dirty="0">
                <a:solidFill>
                  <a:srgbClr val="008000"/>
                </a:solidFill>
                <a:latin typeface="Consolas" panose="020B0609020204030204" pitchFamily="49" charset="0"/>
              </a:rPr>
              <a:t>;?</a:t>
            </a:r>
          </a:p>
        </p:txBody>
      </p:sp>
    </p:spTree>
    <p:extLst>
      <p:ext uri="{BB962C8B-B14F-4D97-AF65-F5344CB8AC3E}">
        <p14:creationId xmlns:p14="http://schemas.microsoft.com/office/powerpoint/2010/main" val="21339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[ASM]Lab3</Template>
  <TotalTime>1787</TotalTime>
  <Words>1944</Words>
  <Application>Microsoft Office PowerPoint</Application>
  <PresentationFormat>On-screen Show (4:3)</PresentationFormat>
  <Paragraphs>439</Paragraphs>
  <Slides>46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Times New Roman</vt:lpstr>
      <vt:lpstr>Wingdings</vt:lpstr>
      <vt:lpstr>Perspective</vt:lpstr>
      <vt:lpstr>Assembly Language (Lab 4)</vt:lpstr>
      <vt:lpstr>Agenda</vt:lpstr>
      <vt:lpstr>General Instruction Format</vt:lpstr>
      <vt:lpstr>General Instruction Format</vt:lpstr>
      <vt:lpstr>General Instruction Format</vt:lpstr>
      <vt:lpstr>Addressing Modes</vt:lpstr>
      <vt:lpstr>PowerPoint Presentation</vt:lpstr>
      <vt:lpstr>PowerPoint Presentation</vt:lpstr>
      <vt:lpstr>Quirks</vt:lpstr>
      <vt:lpstr>PowerPoint Presentation</vt:lpstr>
      <vt:lpstr>Flags Affected by Addition and Subtraction</vt:lpstr>
      <vt:lpstr>Flags Affected by Addition and Subtraction</vt:lpstr>
      <vt:lpstr>Flags Affected by Addition and Subtraction</vt:lpstr>
      <vt:lpstr>Zero Flag</vt:lpstr>
      <vt:lpstr>PowerPoint Presentation</vt:lpstr>
      <vt:lpstr>Carry Flag</vt:lpstr>
      <vt:lpstr>Carry Flag – Addition Case</vt:lpstr>
      <vt:lpstr>PowerPoint Presentation</vt:lpstr>
      <vt:lpstr>PowerPoint Presentation</vt:lpstr>
      <vt:lpstr>PowerPoint Presentation</vt:lpstr>
      <vt:lpstr>Carry Flag Quirks </vt:lpstr>
      <vt:lpstr>Auxiliary Carry Flag</vt:lpstr>
      <vt:lpstr>PowerPoint Presentation</vt:lpstr>
      <vt:lpstr>Parity Flag</vt:lpstr>
      <vt:lpstr>PowerPoint Presentation</vt:lpstr>
      <vt:lpstr>PowerPoint Presentation</vt:lpstr>
      <vt:lpstr>PowerPoint Presentation</vt:lpstr>
      <vt:lpstr>Overflow Flag</vt:lpstr>
      <vt:lpstr>Overflow Flag</vt:lpstr>
      <vt:lpstr>Overflow Flag – Overflow Detection</vt:lpstr>
      <vt:lpstr>PowerPoint Presentation</vt:lpstr>
      <vt:lpstr>PowerPoint Presentation</vt:lpstr>
      <vt:lpstr>JMP and LOOP Instruction</vt:lpstr>
      <vt:lpstr>Conditional Instructions</vt:lpstr>
      <vt:lpstr>JMP</vt:lpstr>
      <vt:lpstr>JMP</vt:lpstr>
      <vt:lpstr>JMP Example</vt:lpstr>
      <vt:lpstr>LOOP </vt:lpstr>
      <vt:lpstr>LOOP</vt:lpstr>
      <vt:lpstr>Tracing</vt:lpstr>
      <vt:lpstr>Tracing Quirks …</vt:lpstr>
      <vt:lpstr>Hands on – Multiply array elements by 2</vt:lpstr>
      <vt:lpstr>Hands On – Copy Reverse</vt:lpstr>
      <vt:lpstr>Hands On – Rectangle of Stars</vt:lpstr>
      <vt:lpstr>Questions?!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Nora</dc:creator>
  <cp:lastModifiedBy>ahmed atef</cp:lastModifiedBy>
  <cp:revision>309</cp:revision>
  <dcterms:created xsi:type="dcterms:W3CDTF">2013-10-25T12:39:29Z</dcterms:created>
  <dcterms:modified xsi:type="dcterms:W3CDTF">2017-12-23T21:04:19Z</dcterms:modified>
</cp:coreProperties>
</file>