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46" r:id="rId3"/>
    <p:sldId id="305" r:id="rId4"/>
    <p:sldId id="306" r:id="rId5"/>
    <p:sldId id="307" r:id="rId6"/>
    <p:sldId id="308" r:id="rId7"/>
    <p:sldId id="309" r:id="rId8"/>
    <p:sldId id="315" r:id="rId9"/>
    <p:sldId id="355" r:id="rId10"/>
    <p:sldId id="270" r:id="rId11"/>
    <p:sldId id="260" r:id="rId12"/>
    <p:sldId id="261" r:id="rId13"/>
    <p:sldId id="262" r:id="rId14"/>
    <p:sldId id="268" r:id="rId15"/>
    <p:sldId id="263" r:id="rId16"/>
    <p:sldId id="264" r:id="rId17"/>
    <p:sldId id="265" r:id="rId18"/>
    <p:sldId id="266" r:id="rId19"/>
    <p:sldId id="267" r:id="rId20"/>
    <p:sldId id="316" r:id="rId21"/>
    <p:sldId id="317" r:id="rId22"/>
    <p:sldId id="318" r:id="rId23"/>
    <p:sldId id="319" r:id="rId24"/>
    <p:sldId id="332" r:id="rId25"/>
    <p:sldId id="351" r:id="rId26"/>
    <p:sldId id="349" r:id="rId27"/>
    <p:sldId id="354" r:id="rId28"/>
    <p:sldId id="353" r:id="rId29"/>
    <p:sldId id="322" r:id="rId30"/>
    <p:sldId id="357" r:id="rId31"/>
    <p:sldId id="358" r:id="rId32"/>
    <p:sldId id="258" r:id="rId33"/>
    <p:sldId id="25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7298C7-377A-4177-B618-D00AF2BF797A}">
          <p14:sldIdLst>
            <p14:sldId id="256"/>
            <p14:sldId id="346"/>
          </p14:sldIdLst>
        </p14:section>
        <p14:section name="Stack" id="{BC80F4EF-B0A0-49D9-8345-68E069BEBA8A}">
          <p14:sldIdLst>
            <p14:sldId id="305"/>
            <p14:sldId id="306"/>
            <p14:sldId id="307"/>
            <p14:sldId id="308"/>
            <p14:sldId id="309"/>
            <p14:sldId id="315"/>
            <p14:sldId id="355"/>
          </p14:sldIdLst>
        </p14:section>
        <p14:section name="Proc" id="{CC22F88B-13A2-4D0F-BD71-BA39EE647AA1}">
          <p14:sldIdLst>
            <p14:sldId id="270"/>
            <p14:sldId id="260"/>
            <p14:sldId id="261"/>
            <p14:sldId id="262"/>
            <p14:sldId id="268"/>
            <p14:sldId id="263"/>
            <p14:sldId id="264"/>
            <p14:sldId id="265"/>
            <p14:sldId id="266"/>
            <p14:sldId id="267"/>
            <p14:sldId id="316"/>
            <p14:sldId id="317"/>
            <p14:sldId id="318"/>
            <p14:sldId id="319"/>
            <p14:sldId id="332"/>
          </p14:sldIdLst>
        </p14:section>
        <p14:section name="Built-in PROCs" id="{FFE480B4-C6E6-4DB5-B7D3-2B311BF1ABDF}">
          <p14:sldIdLst>
            <p14:sldId id="351"/>
            <p14:sldId id="349"/>
            <p14:sldId id="354"/>
            <p14:sldId id="353"/>
          </p14:sldIdLst>
        </p14:section>
        <p14:section name="Hands On" id="{9226B20A-0395-4E04-90E1-FCE8501E279A}">
          <p14:sldIdLst>
            <p14:sldId id="322"/>
            <p14:sldId id="357"/>
            <p14:sldId id="358"/>
            <p14:sldId id="258"/>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02" autoAdjust="0"/>
  </p:normalViewPr>
  <p:slideViewPr>
    <p:cSldViewPr>
      <p:cViewPr varScale="1">
        <p:scale>
          <a:sx n="61" d="100"/>
          <a:sy n="61" d="100"/>
        </p:scale>
        <p:origin x="1626" y="42"/>
      </p:cViewPr>
      <p:guideLst>
        <p:guide orient="horz" pos="2160"/>
        <p:guide pos="2880"/>
      </p:guideLst>
    </p:cSldViewPr>
  </p:slideViewPr>
  <p:notesTextViewPr>
    <p:cViewPr>
      <p:scale>
        <a:sx n="100" d="100"/>
        <a:sy n="100" d="100"/>
      </p:scale>
      <p:origin x="0" y="-41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C28BC-C971-4040-B80E-6DE8D56A6821}" type="datetimeFigureOut">
              <a:rPr lang="en-US" smtClean="0"/>
              <a:t>23-Dec-17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4164E-3CD2-4776-ADFA-257FD5C442EE}" type="slidenum">
              <a:rPr lang="en-US" smtClean="0"/>
              <a:t>‹#›</a:t>
            </a:fld>
            <a:endParaRPr lang="en-US"/>
          </a:p>
        </p:txBody>
      </p:sp>
    </p:spTree>
    <p:extLst>
      <p:ext uri="{BB962C8B-B14F-4D97-AF65-F5344CB8AC3E}">
        <p14:creationId xmlns:p14="http://schemas.microsoft.com/office/powerpoint/2010/main" val="246761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86C4164E-3CD2-4776-ADFA-257FD5C442EE}" type="slidenum">
              <a:rPr lang="en-US" smtClean="0"/>
              <a:t>3</a:t>
            </a:fld>
            <a:endParaRPr lang="en-US"/>
          </a:p>
        </p:txBody>
      </p:sp>
    </p:spTree>
    <p:extLst>
      <p:ext uri="{BB962C8B-B14F-4D97-AF65-F5344CB8AC3E}">
        <p14:creationId xmlns:p14="http://schemas.microsoft.com/office/powerpoint/2010/main" val="93038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Don’t forget to discuss:</a:t>
            </a:r>
          </a:p>
          <a:p>
            <a:pPr marL="228600" indent="-228600">
              <a:buAutoNum type="arabicPeriod"/>
            </a:pPr>
            <a:r>
              <a:rPr lang="en-US" dirty="0"/>
              <a:t>Call, ret</a:t>
            </a:r>
          </a:p>
          <a:p>
            <a:pPr marL="228600" indent="-228600">
              <a:buAutoNum type="arabicPeriod"/>
            </a:pPr>
            <a:r>
              <a:rPr lang="en-US" dirty="0"/>
              <a:t>Nested proc calls</a:t>
            </a:r>
          </a:p>
          <a:p>
            <a:pPr marL="228600" indent="-228600">
              <a:buAutoNum type="arabicPeriod"/>
            </a:pPr>
            <a:r>
              <a:rPr lang="en-US" dirty="0"/>
              <a:t>Passing register arguments</a:t>
            </a:r>
            <a:r>
              <a:rPr lang="en-US" baseline="0" dirty="0"/>
              <a:t> to procs</a:t>
            </a:r>
            <a:endParaRPr lang="en-US" dirty="0"/>
          </a:p>
          <a:p>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23</a:t>
            </a:fld>
            <a:endParaRPr lang="en-US"/>
          </a:p>
        </p:txBody>
      </p:sp>
    </p:spTree>
    <p:extLst>
      <p:ext uri="{BB962C8B-B14F-4D97-AF65-F5344CB8AC3E}">
        <p14:creationId xmlns:p14="http://schemas.microsoft.com/office/powerpoint/2010/main" val="427098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a:solidFill>
                  <a:schemeClr val="tx1"/>
                </a:solidFill>
                <a:latin typeface="+mn-lt"/>
                <a:ea typeface="+mn-ea"/>
                <a:cs typeface="+mn-cs"/>
              </a:rPr>
              <a:t>Description of PROC function</a:t>
            </a:r>
          </a:p>
          <a:p>
            <a:pPr marL="228600" indent="-228600">
              <a:buAutoNum type="arabicParenR"/>
            </a:pPr>
            <a:r>
              <a:rPr lang="en-US" sz="1200" b="0" i="0" u="none" strike="noStrike" kern="1200" baseline="0" dirty="0">
                <a:solidFill>
                  <a:schemeClr val="tx1"/>
                </a:solidFill>
                <a:latin typeface="+mn-lt"/>
                <a:ea typeface="+mn-ea"/>
                <a:cs typeface="+mn-cs"/>
              </a:rPr>
              <a:t>I/P </a:t>
            </a:r>
            <a:r>
              <a:rPr lang="en-US" sz="1200" b="0" i="0" u="none" strike="noStrike" kern="1200" baseline="0" dirty="0" err="1">
                <a:solidFill>
                  <a:schemeClr val="tx1"/>
                </a:solidFill>
                <a:latin typeface="+mn-lt"/>
                <a:ea typeface="+mn-ea"/>
                <a:cs typeface="+mn-cs"/>
              </a:rPr>
              <a:t>params</a:t>
            </a:r>
            <a:endParaRPr lang="en-US" sz="1200" b="0" i="0" u="none" strike="noStrike" kern="1200" baseline="0" dirty="0">
              <a:solidFill>
                <a:schemeClr val="tx1"/>
              </a:solidFill>
              <a:latin typeface="+mn-lt"/>
              <a:ea typeface="+mn-ea"/>
              <a:cs typeface="+mn-cs"/>
            </a:endParaRPr>
          </a:p>
          <a:p>
            <a:pPr marL="228600" indent="-228600">
              <a:buAutoNum type="arabicParenR"/>
            </a:pPr>
            <a:r>
              <a:rPr lang="en-US" sz="1200" b="0" i="0" u="none" strike="noStrike" kern="1200" baseline="0" dirty="0">
                <a:solidFill>
                  <a:schemeClr val="tx1"/>
                </a:solidFill>
                <a:latin typeface="+mn-lt"/>
                <a:ea typeface="+mn-ea"/>
                <a:cs typeface="+mn-cs"/>
              </a:rPr>
              <a:t>O/P </a:t>
            </a:r>
            <a:r>
              <a:rPr lang="en-US" sz="1200" b="0" i="0" u="none" strike="noStrike" kern="1200" baseline="0" dirty="0" err="1">
                <a:solidFill>
                  <a:schemeClr val="tx1"/>
                </a:solidFill>
                <a:latin typeface="+mn-lt"/>
                <a:ea typeface="+mn-ea"/>
                <a:cs typeface="+mn-cs"/>
              </a:rPr>
              <a:t>params</a:t>
            </a:r>
            <a:endParaRPr lang="en-US" sz="1200" b="0" i="0" u="none" strike="noStrike" kern="1200" baseline="0" dirty="0">
              <a:solidFill>
                <a:schemeClr val="tx1"/>
              </a:solidFill>
              <a:latin typeface="+mn-lt"/>
              <a:ea typeface="+mn-ea"/>
              <a:cs typeface="+mn-cs"/>
            </a:endParaRPr>
          </a:p>
          <a:p>
            <a:pPr marL="228600" indent="-228600">
              <a:buAutoNum type="arabicParenR"/>
            </a:pPr>
            <a:r>
              <a:rPr lang="en-US" sz="1200" b="0" i="0" u="none" strike="noStrike" kern="1200" baseline="0" dirty="0">
                <a:solidFill>
                  <a:schemeClr val="tx1"/>
                </a:solidFill>
                <a:latin typeface="+mn-lt"/>
                <a:ea typeface="+mn-ea"/>
                <a:cs typeface="+mn-cs"/>
              </a:rPr>
              <a:t>Possible preconditions (requirements)</a:t>
            </a: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24</a:t>
            </a:fld>
            <a:endParaRPr lang="en-US"/>
          </a:p>
        </p:txBody>
      </p:sp>
    </p:spTree>
    <p:extLst>
      <p:ext uri="{BB962C8B-B14F-4D97-AF65-F5344CB8AC3E}">
        <p14:creationId xmlns:p14="http://schemas.microsoft.com/office/powerpoint/2010/main" val="4703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err="1"/>
              <a:t>readString</a:t>
            </a:r>
            <a:r>
              <a:rPr lang="en-US" b="1" u="sng" dirty="0"/>
              <a:t>:</a:t>
            </a:r>
          </a:p>
          <a:p>
            <a:pPr marL="228600" indent="-228600">
              <a:buAutoNum type="arabicParenR"/>
            </a:pPr>
            <a:r>
              <a:rPr lang="en-US" dirty="0"/>
              <a:t>EDX: </a:t>
            </a:r>
            <a:r>
              <a:rPr lang="en-US" sz="1200" b="0" i="0" u="none" strike="noStrike" kern="1200" baseline="0" dirty="0">
                <a:solidFill>
                  <a:schemeClr val="tx1"/>
                </a:solidFill>
                <a:latin typeface="+mn-lt"/>
                <a:ea typeface="+mn-ea"/>
                <a:cs typeface="+mn-cs"/>
              </a:rPr>
              <a:t>(input) </a:t>
            </a:r>
            <a:r>
              <a:rPr lang="en-US" sz="1200" b="1" i="0" u="none" strike="noStrike" kern="1200" baseline="0" dirty="0">
                <a:solidFill>
                  <a:schemeClr val="tx1"/>
                </a:solidFill>
                <a:latin typeface="+mn-lt"/>
                <a:ea typeface="+mn-ea"/>
                <a:cs typeface="+mn-cs"/>
              </a:rPr>
              <a:t>offset</a:t>
            </a:r>
            <a:r>
              <a:rPr lang="en-US" sz="1200" b="0" i="0" u="none" strike="noStrike" kern="1200" baseline="0" dirty="0">
                <a:solidFill>
                  <a:schemeClr val="tx1"/>
                </a:solidFill>
                <a:latin typeface="+mn-lt"/>
                <a:ea typeface="+mn-ea"/>
                <a:cs typeface="+mn-cs"/>
              </a:rPr>
              <a:t> of a string to write in</a:t>
            </a:r>
          </a:p>
          <a:p>
            <a:pPr marL="228600" indent="-228600">
              <a:buAutoNum type="arabicParenR"/>
            </a:pPr>
            <a:r>
              <a:rPr lang="en-US" sz="1200" b="0" i="0" u="none" strike="noStrike" kern="1200" baseline="0" dirty="0">
                <a:solidFill>
                  <a:schemeClr val="tx1"/>
                </a:solidFill>
                <a:latin typeface="+mn-lt"/>
                <a:ea typeface="+mn-ea"/>
                <a:cs typeface="+mn-cs"/>
              </a:rPr>
              <a:t>ECX: (input) set to the </a:t>
            </a:r>
            <a:r>
              <a:rPr lang="en-US" sz="1200" b="1" i="0" u="none" strike="noStrike" kern="1200" baseline="0" dirty="0">
                <a:solidFill>
                  <a:schemeClr val="tx1"/>
                </a:solidFill>
                <a:latin typeface="+mn-lt"/>
                <a:ea typeface="+mn-ea"/>
                <a:cs typeface="+mn-cs"/>
              </a:rPr>
              <a:t>maximum number of characters </a:t>
            </a:r>
            <a:r>
              <a:rPr lang="en-US" sz="1200" b="0" i="0" u="none" strike="noStrike" kern="1200" baseline="0" dirty="0">
                <a:solidFill>
                  <a:schemeClr val="tx1"/>
                </a:solidFill>
                <a:latin typeface="+mn-lt"/>
                <a:ea typeface="+mn-ea"/>
                <a:cs typeface="+mn-cs"/>
              </a:rPr>
              <a:t>the user can enter, plus 1 (to save space for the terminating null byte)</a:t>
            </a:r>
          </a:p>
          <a:p>
            <a:pPr marL="228600" indent="-228600">
              <a:buAutoNum type="arabicParenR"/>
            </a:pPr>
            <a:r>
              <a:rPr lang="en-US" sz="1200" b="0" i="0" u="none" strike="noStrike" kern="1200" baseline="0" dirty="0">
                <a:solidFill>
                  <a:schemeClr val="tx1"/>
                </a:solidFill>
                <a:latin typeface="+mn-lt"/>
                <a:ea typeface="+mn-ea"/>
                <a:cs typeface="+mn-cs"/>
              </a:rPr>
              <a:t>EAX: (output) procedure returns the </a:t>
            </a:r>
            <a:r>
              <a:rPr lang="en-US" sz="1200" b="1" i="0" u="none" strike="noStrike" kern="1200" baseline="0" dirty="0">
                <a:solidFill>
                  <a:schemeClr val="tx1"/>
                </a:solidFill>
                <a:latin typeface="+mn-lt"/>
                <a:ea typeface="+mn-ea"/>
                <a:cs typeface="+mn-cs"/>
              </a:rPr>
              <a:t>count of the number of characters </a:t>
            </a:r>
            <a:r>
              <a:rPr lang="en-US" sz="1200" b="0" i="0" u="none" strike="noStrike" kern="1200" baseline="0" dirty="0">
                <a:solidFill>
                  <a:schemeClr val="tx1"/>
                </a:solidFill>
                <a:latin typeface="+mn-lt"/>
                <a:ea typeface="+mn-ea"/>
                <a:cs typeface="+mn-cs"/>
              </a:rPr>
              <a:t>typed by the user</a:t>
            </a: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26</a:t>
            </a:fld>
            <a:endParaRPr lang="en-US"/>
          </a:p>
        </p:txBody>
      </p:sp>
    </p:spTree>
    <p:extLst>
      <p:ext uri="{BB962C8B-B14F-4D97-AF65-F5344CB8AC3E}">
        <p14:creationId xmlns:p14="http://schemas.microsoft.com/office/powerpoint/2010/main" val="219965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err="1"/>
              <a:t>writestring</a:t>
            </a:r>
            <a:r>
              <a:rPr lang="en-US" b="1" u="sng" dirty="0"/>
              <a:t>:</a:t>
            </a:r>
          </a:p>
          <a:p>
            <a:r>
              <a:rPr lang="en-US" dirty="0"/>
              <a:t>EDX: </a:t>
            </a:r>
            <a:r>
              <a:rPr lang="en-US" b="1" dirty="0"/>
              <a:t>offset</a:t>
            </a:r>
            <a:r>
              <a:rPr lang="en-US" dirty="0"/>
              <a:t> of the </a:t>
            </a:r>
            <a:r>
              <a:rPr lang="en-US" sz="1200" b="0" i="0" u="none" strike="noStrike" kern="1200" baseline="0" dirty="0">
                <a:solidFill>
                  <a:schemeClr val="tx1"/>
                </a:solidFill>
                <a:latin typeface="+mn-lt"/>
                <a:ea typeface="+mn-ea"/>
                <a:cs typeface="+mn-cs"/>
              </a:rPr>
              <a:t>null-terminated string to write</a:t>
            </a: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27</a:t>
            </a:fld>
            <a:endParaRPr lang="en-US"/>
          </a:p>
        </p:txBody>
      </p:sp>
    </p:spTree>
    <p:extLst>
      <p:ext uri="{BB962C8B-B14F-4D97-AF65-F5344CB8AC3E}">
        <p14:creationId xmlns:p14="http://schemas.microsoft.com/office/powerpoint/2010/main" val="318446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Required:</a:t>
            </a:r>
            <a:r>
              <a:rPr lang="en-US" dirty="0"/>
              <a:t> Only 1 PROC to merge the strings (besides main PROC</a:t>
            </a:r>
            <a:r>
              <a:rPr lang="en-US" dirty="0" smtClean="0"/>
              <a:t>)</a:t>
            </a:r>
          </a:p>
          <a:p>
            <a:endParaRPr lang="en-US" dirty="0" smtClean="0"/>
          </a:p>
          <a:p>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 irvine32.inc</a:t>
            </a:r>
          </a:p>
          <a:p>
            <a:r>
              <a:rPr lang="en-US" sz="1200" kern="1200" dirty="0" smtClean="0">
                <a:solidFill>
                  <a:schemeClr val="tx1"/>
                </a:solidFill>
                <a:latin typeface="+mn-lt"/>
                <a:ea typeface="+mn-ea"/>
                <a:cs typeface="+mn-cs"/>
              </a:rPr>
              <a:t>.data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str1 byte "hello",0</a:t>
            </a:r>
          </a:p>
          <a:p>
            <a:r>
              <a:rPr lang="en-US" sz="1200" kern="1200" dirty="0" smtClean="0">
                <a:solidFill>
                  <a:schemeClr val="tx1"/>
                </a:solidFill>
                <a:latin typeface="+mn-lt"/>
                <a:ea typeface="+mn-ea"/>
                <a:cs typeface="+mn-cs"/>
              </a:rPr>
              <a:t>str2 byte "world",0</a:t>
            </a:r>
          </a:p>
          <a:p>
            <a:r>
              <a:rPr lang="en-US" sz="1200" kern="1200" dirty="0" err="1" smtClean="0">
                <a:solidFill>
                  <a:schemeClr val="tx1"/>
                </a:solidFill>
                <a:latin typeface="+mn-lt"/>
                <a:ea typeface="+mn-ea"/>
                <a:cs typeface="+mn-cs"/>
              </a:rPr>
              <a:t>dest</a:t>
            </a:r>
            <a:r>
              <a:rPr lang="en-US" sz="1200" kern="1200" dirty="0" smtClean="0">
                <a:solidFill>
                  <a:schemeClr val="tx1"/>
                </a:solidFill>
                <a:latin typeface="+mn-lt"/>
                <a:ea typeface="+mn-ea"/>
                <a:cs typeface="+mn-cs"/>
              </a:rPr>
              <a:t> byte </a:t>
            </a:r>
            <a:r>
              <a:rPr lang="en-US" sz="1200" kern="1200" dirty="0" err="1" smtClean="0">
                <a:solidFill>
                  <a:schemeClr val="tx1"/>
                </a:solidFill>
                <a:latin typeface="+mn-lt"/>
                <a:ea typeface="+mn-ea"/>
                <a:cs typeface="+mn-cs"/>
              </a:rPr>
              <a:t>lengthof</a:t>
            </a:r>
            <a:r>
              <a:rPr lang="en-US" sz="1200" kern="1200" dirty="0" smtClean="0">
                <a:solidFill>
                  <a:schemeClr val="tx1"/>
                </a:solidFill>
                <a:latin typeface="+mn-lt"/>
                <a:ea typeface="+mn-ea"/>
                <a:cs typeface="+mn-cs"/>
              </a:rPr>
              <a:t> str1+lengthof str2 -1 dup(?)</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main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eax,0</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esi,offset</a:t>
            </a:r>
            <a:r>
              <a:rPr lang="en-US" sz="1200" kern="1200" dirty="0" smtClean="0">
                <a:solidFill>
                  <a:schemeClr val="tx1"/>
                </a:solidFill>
                <a:latin typeface="+mn-lt"/>
                <a:ea typeface="+mn-ea"/>
                <a:cs typeface="+mn-cs"/>
              </a:rPr>
              <a:t> str1+lengthof str1-2</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edi,offset</a:t>
            </a:r>
            <a:r>
              <a:rPr lang="en-US" sz="1200" kern="1200" dirty="0" smtClean="0">
                <a:solidFill>
                  <a:schemeClr val="tx1"/>
                </a:solidFill>
                <a:latin typeface="+mn-lt"/>
                <a:ea typeface="+mn-ea"/>
                <a:cs typeface="+mn-cs"/>
              </a:rPr>
              <a:t> str2+lengthof str2-2</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ecx,lengthof</a:t>
            </a:r>
            <a:r>
              <a:rPr lang="en-US" sz="1200" kern="1200" dirty="0" smtClean="0">
                <a:solidFill>
                  <a:schemeClr val="tx1"/>
                </a:solidFill>
                <a:latin typeface="+mn-lt"/>
                <a:ea typeface="+mn-ea"/>
                <a:cs typeface="+mn-cs"/>
              </a:rPr>
              <a:t> str1-1</a:t>
            </a:r>
          </a:p>
          <a:p>
            <a:r>
              <a:rPr lang="en-US" sz="1200" kern="1200" dirty="0" smtClean="0">
                <a:solidFill>
                  <a:schemeClr val="tx1"/>
                </a:solidFill>
                <a:latin typeface="+mn-lt"/>
                <a:ea typeface="+mn-ea"/>
                <a:cs typeface="+mn-cs"/>
              </a:rPr>
              <a:t>l1:</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eax</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edi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push </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eax</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esi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push </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dec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dec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loop l1</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ecx,lengthof</a:t>
            </a:r>
            <a:r>
              <a:rPr lang="en-US" sz="1200" kern="1200" dirty="0" smtClean="0">
                <a:solidFill>
                  <a:schemeClr val="tx1"/>
                </a:solidFill>
                <a:latin typeface="+mn-lt"/>
                <a:ea typeface="+mn-ea"/>
                <a:cs typeface="+mn-cs"/>
              </a:rPr>
              <a:t> dest-6</a:t>
            </a: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edi,offset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l2:</a:t>
            </a:r>
          </a:p>
          <a:p>
            <a:r>
              <a:rPr lang="en-US" sz="1200" kern="1200" dirty="0" smtClean="0">
                <a:solidFill>
                  <a:schemeClr val="tx1"/>
                </a:solidFill>
                <a:latin typeface="+mn-lt"/>
                <a:ea typeface="+mn-ea"/>
                <a:cs typeface="+mn-cs"/>
              </a:rPr>
              <a:t>pop </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eax</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edi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call </a:t>
            </a:r>
            <a:r>
              <a:rPr lang="en-US" sz="1200" kern="1200" dirty="0" err="1" smtClean="0">
                <a:solidFill>
                  <a:schemeClr val="tx1"/>
                </a:solidFill>
                <a:latin typeface="+mn-lt"/>
                <a:ea typeface="+mn-ea"/>
                <a:cs typeface="+mn-cs"/>
              </a:rPr>
              <a:t>writechar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pop </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[edi+1],</a:t>
            </a:r>
            <a:r>
              <a:rPr lang="en-US" sz="1200" kern="1200" dirty="0" err="1" smtClean="0">
                <a:solidFill>
                  <a:schemeClr val="tx1"/>
                </a:solidFill>
                <a:latin typeface="+mn-lt"/>
                <a:ea typeface="+mn-ea"/>
                <a:cs typeface="+mn-cs"/>
              </a:rPr>
              <a:t>eax</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mov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eax</a:t>
            </a:r>
            <a:r>
              <a:rPr lang="en-US" sz="1200" kern="1200" dirty="0" smtClean="0">
                <a:solidFill>
                  <a:schemeClr val="tx1"/>
                </a:solidFill>
                <a:latin typeface="+mn-lt"/>
                <a:ea typeface="+mn-ea"/>
                <a:cs typeface="+mn-cs"/>
              </a:rPr>
              <a:t>,[edi+1]</a:t>
            </a:r>
          </a:p>
          <a:p>
            <a:r>
              <a:rPr lang="en-US" sz="1200" kern="1200" dirty="0" smtClean="0">
                <a:solidFill>
                  <a:schemeClr val="tx1"/>
                </a:solidFill>
                <a:latin typeface="+mn-lt"/>
                <a:ea typeface="+mn-ea"/>
                <a:cs typeface="+mn-cs"/>
              </a:rPr>
              <a:t>call </a:t>
            </a:r>
            <a:r>
              <a:rPr lang="en-US" sz="1200" kern="1200" dirty="0" err="1" smtClean="0">
                <a:solidFill>
                  <a:schemeClr val="tx1"/>
                </a:solidFill>
                <a:latin typeface="+mn-lt"/>
                <a:ea typeface="+mn-ea"/>
                <a:cs typeface="+mn-cs"/>
              </a:rPr>
              <a:t>writechar</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loop l2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exit</a:t>
            </a:r>
          </a:p>
          <a:p>
            <a:r>
              <a:rPr lang="en-US" sz="1200" kern="1200" dirty="0" smtClean="0">
                <a:solidFill>
                  <a:schemeClr val="tx1"/>
                </a:solidFill>
                <a:latin typeface="+mn-lt"/>
                <a:ea typeface="+mn-ea"/>
                <a:cs typeface="+mn-cs"/>
              </a:rPr>
              <a:t>main </a:t>
            </a:r>
            <a:r>
              <a:rPr lang="en-US" sz="1200" kern="1200" dirty="0" err="1" smtClean="0">
                <a:solidFill>
                  <a:schemeClr val="tx1"/>
                </a:solidFill>
                <a:latin typeface="+mn-lt"/>
                <a:ea typeface="+mn-ea"/>
                <a:cs typeface="+mn-cs"/>
              </a:rPr>
              <a:t>endp</a:t>
            </a:r>
            <a:endParaRPr lang="en-US" sz="1200" kern="1200" dirty="0" smtClean="0">
              <a:solidFill>
                <a:schemeClr val="tx1"/>
              </a:solidFill>
              <a:latin typeface="+mn-lt"/>
              <a:ea typeface="+mn-ea"/>
              <a:cs typeface="+mn-cs"/>
            </a:endParaRPr>
          </a:p>
          <a:p>
            <a:r>
              <a:rPr lang="en-US" sz="1200" kern="1200" smtClean="0">
                <a:solidFill>
                  <a:schemeClr val="tx1"/>
                </a:solidFill>
                <a:latin typeface="+mn-lt"/>
                <a:ea typeface="+mn-ea"/>
                <a:cs typeface="+mn-cs"/>
              </a:rPr>
              <a:t>end main</a:t>
            </a:r>
          </a:p>
          <a:p>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30</a:t>
            </a:fld>
            <a:endParaRPr lang="en-US"/>
          </a:p>
        </p:txBody>
      </p:sp>
    </p:spTree>
    <p:extLst>
      <p:ext uri="{BB962C8B-B14F-4D97-AF65-F5344CB8AC3E}">
        <p14:creationId xmlns:p14="http://schemas.microsoft.com/office/powerpoint/2010/main" val="348290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kern="1200" dirty="0">
                <a:solidFill>
                  <a:schemeClr val="tx1"/>
                </a:solidFill>
                <a:latin typeface="+mn-lt"/>
                <a:ea typeface="+mn-ea"/>
                <a:cs typeface="+mn-cs"/>
              </a:rPr>
              <a:t>Required PROCs </a:t>
            </a:r>
            <a:r>
              <a:rPr lang="en-US" dirty="0"/>
              <a:t>(besides main PROC)</a:t>
            </a:r>
            <a:r>
              <a:rPr lang="en-US" sz="1200" b="1" u="sng" kern="1200" dirty="0">
                <a:solidFill>
                  <a:schemeClr val="tx1"/>
                </a:solidFill>
                <a:latin typeface="+mn-lt"/>
                <a:ea typeface="+mn-ea"/>
                <a:cs typeface="+mn-cs"/>
              </a:rPr>
              <a:t>:</a:t>
            </a:r>
          </a:p>
          <a:p>
            <a:pPr marL="0" indent="0">
              <a:buNone/>
            </a:pPr>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readArr</a:t>
            </a: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2) </a:t>
            </a:r>
            <a:r>
              <a:rPr lang="en-US" sz="1200" kern="1200" dirty="0" err="1">
                <a:solidFill>
                  <a:schemeClr val="tx1"/>
                </a:solidFill>
                <a:latin typeface="+mn-lt"/>
                <a:ea typeface="+mn-ea"/>
                <a:cs typeface="+mn-cs"/>
              </a:rPr>
              <a:t>writeArr</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3) </a:t>
            </a:r>
            <a:r>
              <a:rPr lang="en-US" sz="1200" kern="1200" dirty="0" err="1">
                <a:solidFill>
                  <a:schemeClr val="tx1"/>
                </a:solidFill>
                <a:latin typeface="+mn-lt"/>
                <a:ea typeface="+mn-ea"/>
                <a:cs typeface="+mn-cs"/>
              </a:rPr>
              <a:t>removeInd</a:t>
            </a:r>
            <a:endParaRPr lang="en-US" sz="1200" kern="1200" dirty="0">
              <a:solidFill>
                <a:schemeClr val="tx1"/>
              </a:solidFill>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31</a:t>
            </a:fld>
            <a:endParaRPr lang="en-US"/>
          </a:p>
        </p:txBody>
      </p:sp>
    </p:spTree>
    <p:extLst>
      <p:ext uri="{BB962C8B-B14F-4D97-AF65-F5344CB8AC3E}">
        <p14:creationId xmlns:p14="http://schemas.microsoft.com/office/powerpoint/2010/main" val="79823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Courier New"/>
              </a:rPr>
              <a:t>PUSH r/m16 | r/m32 | imm32</a:t>
            </a:r>
            <a:r>
              <a:rPr lang="en-US" sz="1200" b="0" dirty="0">
                <a:latin typeface="+mn-lt"/>
              </a:rPr>
              <a:t>:</a:t>
            </a:r>
            <a:r>
              <a:rPr lang="en-US" sz="1200" b="0" baseline="0" dirty="0">
                <a:latin typeface="+mn-lt"/>
              </a:rPr>
              <a:t> </a:t>
            </a:r>
            <a:r>
              <a:rPr lang="en-US" dirty="0"/>
              <a:t>PUSH instruction decrements ESP first, then copies its operand into stack (the number decremented from ESP depends on operand size; 4 if double‐word operand and 2 if word operand)</a:t>
            </a:r>
          </a:p>
          <a:p>
            <a:pPr marL="228600" indent="-228600">
              <a:buFont typeface="+mj-lt"/>
              <a:buAutoNum type="arabicPeriod"/>
            </a:pPr>
            <a:endParaRPr lang="en-US"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Courier New"/>
              </a:rPr>
              <a:t>POP r/m16 | r/m32</a:t>
            </a:r>
            <a:r>
              <a:rPr lang="en-US" sz="1200" b="0" dirty="0">
                <a:latin typeface="+mn-lt"/>
              </a:rPr>
              <a:t>:</a:t>
            </a:r>
            <a:r>
              <a:rPr lang="en-US" sz="1200" b="0" baseline="0" dirty="0">
                <a:latin typeface="+mn-lt"/>
              </a:rPr>
              <a:t> </a:t>
            </a:r>
            <a:r>
              <a:rPr lang="en-US" dirty="0"/>
              <a:t>POP instruction copies the contents of the top element in the stack into its operand, then increments ESP (number incremented to ESP depends on operand size also)</a:t>
            </a:r>
          </a:p>
          <a:p>
            <a:pPr marL="228600" indent="-228600">
              <a:buFont typeface="+mj-lt"/>
              <a:buAutoNum type="arabicPeriod"/>
            </a:pPr>
            <a:endParaRPr lang="en-US"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Courier New"/>
              </a:rPr>
              <a:t>PUSHAD:</a:t>
            </a:r>
            <a:r>
              <a:rPr lang="en-US" sz="1200" b="1" baseline="0" dirty="0">
                <a:latin typeface="Courier New"/>
              </a:rPr>
              <a:t> </a:t>
            </a:r>
            <a:r>
              <a:rPr lang="en-US" dirty="0"/>
              <a:t>PUSH(</a:t>
            </a:r>
            <a:r>
              <a:rPr lang="en-US" b="1" dirty="0"/>
              <a:t>A</a:t>
            </a:r>
            <a:r>
              <a:rPr lang="en-US" dirty="0"/>
              <a:t>ll </a:t>
            </a:r>
            <a:r>
              <a:rPr lang="en-US" b="1" dirty="0"/>
              <a:t>D</a:t>
            </a:r>
            <a:r>
              <a:rPr lang="en-US" dirty="0"/>
              <a:t>ouble) instruction pushes all 32‐bit general registers into stack in the following order: EAX, ECX, EDX, EBX, ESP, EBP, ESI, and then EDI.</a:t>
            </a:r>
          </a:p>
          <a:p>
            <a:pPr marL="228600" indent="-228600">
              <a:buFont typeface="+mj-lt"/>
              <a:buAutoNum type="arabicPeriod"/>
            </a:pPr>
            <a:endParaRPr lang="en-US"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Courier New"/>
              </a:rPr>
              <a:t>POPAD: </a:t>
            </a:r>
            <a:r>
              <a:rPr lang="en-US" dirty="0"/>
              <a:t>POPAD(</a:t>
            </a:r>
            <a:r>
              <a:rPr lang="en-US" b="1" dirty="0"/>
              <a:t>A</a:t>
            </a:r>
            <a:r>
              <a:rPr lang="en-US" dirty="0"/>
              <a:t>ll </a:t>
            </a:r>
            <a:r>
              <a:rPr lang="en-US" b="1" dirty="0"/>
              <a:t>D</a:t>
            </a:r>
            <a:r>
              <a:rPr lang="en-US" dirty="0"/>
              <a:t>ouble)  instruction popes all 32‐bit general registers from stack in the reverse order that PUSHAD pushes them (i.e. EDI, ESI, EBP, ESP, EBX, EDX, ECX, and then EAX)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Courier New"/>
              </a:rPr>
              <a:t>PUSHFD/POPFD: </a:t>
            </a:r>
            <a:r>
              <a:rPr lang="en-US" dirty="0"/>
              <a:t>PUSHFD/POPFD instructions pushes/popes 32‐bit EFLAGS register into/from stack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7</a:t>
            </a:fld>
            <a:endParaRPr lang="en-US"/>
          </a:p>
        </p:txBody>
      </p:sp>
    </p:spTree>
    <p:extLst>
      <p:ext uri="{BB962C8B-B14F-4D97-AF65-F5344CB8AC3E}">
        <p14:creationId xmlns:p14="http://schemas.microsoft.com/office/powerpoint/2010/main" val="28444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a:t>
            </a:r>
            <a:r>
              <a:rPr lang="en-US" baseline="0" dirty="0" smtClean="0"/>
              <a:t> the address of the function in stack before executing it to return to the </a:t>
            </a:r>
            <a:r>
              <a:rPr lang="en-US" baseline="0" dirty="0" err="1" smtClean="0"/>
              <a:t>beginnigof</a:t>
            </a:r>
            <a:r>
              <a:rPr lang="en-US" baseline="0" dirty="0" smtClean="0"/>
              <a:t> stack</a:t>
            </a:r>
          </a:p>
          <a:p>
            <a:r>
              <a:rPr lang="en-US" baseline="0" dirty="0" smtClean="0"/>
              <a:t>F1()</a:t>
            </a:r>
          </a:p>
          <a:p>
            <a:r>
              <a:rPr lang="en-US" baseline="0" dirty="0" smtClean="0"/>
              <a:t>{</a:t>
            </a:r>
          </a:p>
          <a:p>
            <a:endParaRPr lang="en-US" baseline="0" dirty="0" smtClean="0"/>
          </a:p>
          <a:p>
            <a:r>
              <a:rPr lang="en-US" baseline="0" dirty="0" smtClean="0"/>
              <a:t>return</a:t>
            </a:r>
          </a:p>
          <a:p>
            <a:r>
              <a:rPr lang="en-US" baseline="0" dirty="0" smtClean="0"/>
              <a:t>}</a:t>
            </a:r>
          </a:p>
          <a:p>
            <a:r>
              <a:rPr lang="en-US" baseline="0" dirty="0" smtClean="0"/>
              <a:t>Keeping the address of the f1 function before going to f2 in stack to know your beginning</a:t>
            </a:r>
          </a:p>
          <a:p>
            <a:endParaRPr lang="en-US" baseline="0" dirty="0" smtClean="0"/>
          </a:p>
          <a:p>
            <a:endParaRPr lang="en-US" baseline="0" dirty="0" smtClean="0"/>
          </a:p>
          <a:p>
            <a:r>
              <a:rPr lang="en-US" baseline="0" dirty="0" smtClean="0"/>
              <a:t>F2()</a:t>
            </a:r>
          </a:p>
          <a:p>
            <a:r>
              <a:rPr lang="en-US" baseline="0" dirty="0" smtClean="0"/>
              <a:t>{</a:t>
            </a:r>
          </a:p>
          <a:p>
            <a:endParaRPr lang="en-US" baseline="0" dirty="0" smtClean="0"/>
          </a:p>
          <a:p>
            <a:endParaRPr lang="en-US" baseline="0" dirty="0" smtClean="0"/>
          </a:p>
          <a:p>
            <a:r>
              <a:rPr lang="en-US" baseline="0" dirty="0" smtClean="0"/>
              <a:t>return</a:t>
            </a:r>
          </a:p>
          <a:p>
            <a:r>
              <a:rPr lang="en-US" baseline="0" dirty="0" smtClean="0"/>
              <a:t>}</a:t>
            </a:r>
            <a:endParaRPr lang="ar-EG" dirty="0"/>
          </a:p>
        </p:txBody>
      </p:sp>
      <p:sp>
        <p:nvSpPr>
          <p:cNvPr id="4" name="Slide Number Placeholder 3"/>
          <p:cNvSpPr>
            <a:spLocks noGrp="1"/>
          </p:cNvSpPr>
          <p:nvPr>
            <p:ph type="sldNum" sz="quarter" idx="10"/>
          </p:nvPr>
        </p:nvSpPr>
        <p:spPr/>
        <p:txBody>
          <a:bodyPr/>
          <a:lstStyle/>
          <a:p>
            <a:fld id="{86C4164E-3CD2-4776-ADFA-257FD5C442EE}" type="slidenum">
              <a:rPr lang="en-US" smtClean="0"/>
              <a:t>8</a:t>
            </a:fld>
            <a:endParaRPr lang="en-US"/>
          </a:p>
        </p:txBody>
      </p:sp>
    </p:spTree>
    <p:extLst>
      <p:ext uri="{BB962C8B-B14F-4D97-AF65-F5344CB8AC3E}">
        <p14:creationId xmlns:p14="http://schemas.microsoft.com/office/powerpoint/2010/main" val="29320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Read input from user</a:t>
            </a:r>
          </a:p>
          <a:p>
            <a:pPr marL="228600" indent="-228600">
              <a:buAutoNum type="arabicParenR"/>
            </a:pPr>
            <a:r>
              <a:rPr lang="en-US" dirty="0"/>
              <a:t>Rev</a:t>
            </a:r>
            <a:r>
              <a:rPr lang="en-US" baseline="0" dirty="0"/>
              <a:t> string using </a:t>
            </a:r>
            <a:r>
              <a:rPr lang="en-US" b="1" u="sng" baseline="0" dirty="0"/>
              <a:t>STACK</a:t>
            </a:r>
            <a:r>
              <a:rPr lang="en-US" b="0" u="none" baseline="0" dirty="0"/>
              <a:t> (no proc yet)</a:t>
            </a:r>
            <a:endParaRPr lang="en-US" b="0" u="none" dirty="0"/>
          </a:p>
          <a:p>
            <a:pPr marL="228600" indent="-228600">
              <a:buAutoNum type="arabicParenR"/>
            </a:pPr>
            <a:r>
              <a:rPr lang="en-US" dirty="0"/>
              <a:t>Write output</a:t>
            </a:r>
          </a:p>
          <a:p>
            <a:pPr marL="228600" indent="-228600">
              <a:buAutoNum type="arabicParenR"/>
            </a:pPr>
            <a:endParaRPr lang="en-US" dirty="0"/>
          </a:p>
          <a:p>
            <a:pPr marL="0" indent="0">
              <a:buNone/>
            </a:pPr>
            <a:r>
              <a:rPr lang="en-US" dirty="0"/>
              <a:t>After explaining PROCs, you can show them the difference that happened when we use PROCs in this code, for example.</a:t>
            </a:r>
          </a:p>
        </p:txBody>
      </p:sp>
      <p:sp>
        <p:nvSpPr>
          <p:cNvPr id="4" name="Slide Number Placeholder 3"/>
          <p:cNvSpPr>
            <a:spLocks noGrp="1"/>
          </p:cNvSpPr>
          <p:nvPr>
            <p:ph type="sldNum" sz="quarter" idx="10"/>
          </p:nvPr>
        </p:nvSpPr>
        <p:spPr/>
        <p:txBody>
          <a:bodyPr/>
          <a:lstStyle/>
          <a:p>
            <a:fld id="{86C4164E-3CD2-4776-ADFA-257FD5C442EE}" type="slidenum">
              <a:rPr lang="en-US" smtClean="0"/>
              <a:t>9</a:t>
            </a:fld>
            <a:endParaRPr lang="en-US"/>
          </a:p>
        </p:txBody>
      </p:sp>
    </p:spTree>
    <p:extLst>
      <p:ext uri="{BB962C8B-B14F-4D97-AF65-F5344CB8AC3E}">
        <p14:creationId xmlns:p14="http://schemas.microsoft.com/office/powerpoint/2010/main" val="305805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Use of functions:</a:t>
            </a:r>
          </a:p>
          <a:p>
            <a:pPr marL="228600" indent="-228600">
              <a:buAutoNum type="arabicParenR"/>
            </a:pPr>
            <a:r>
              <a:rPr lang="en-US" b="1" u="none" baseline="0" dirty="0"/>
              <a:t>Reusability</a:t>
            </a:r>
            <a:r>
              <a:rPr lang="en-US" b="0" u="none" baseline="0" dirty="0"/>
              <a:t>: </a:t>
            </a:r>
            <a:r>
              <a:rPr lang="en-US" sz="1200" b="0" i="0" kern="1200" dirty="0">
                <a:solidFill>
                  <a:schemeClr val="tx1"/>
                </a:solidFill>
                <a:effectLst/>
                <a:latin typeface="+mn-lt"/>
                <a:ea typeface="+mn-ea"/>
                <a:cs typeface="+mn-cs"/>
              </a:rPr>
              <a:t>They allow us to reuse code instead of rewriting it</a:t>
            </a:r>
          </a:p>
          <a:p>
            <a:pPr marL="228600" indent="-228600">
              <a:buAutoNum type="arabicParenR"/>
            </a:pPr>
            <a:r>
              <a:rPr lang="en-US" sz="1200" b="1" i="0" u="none" kern="1200" dirty="0">
                <a:solidFill>
                  <a:schemeClr val="tx1"/>
                </a:solidFill>
                <a:effectLst/>
                <a:latin typeface="+mn-lt"/>
                <a:ea typeface="+mn-ea"/>
                <a:cs typeface="+mn-cs"/>
              </a:rPr>
              <a:t>Testing</a:t>
            </a:r>
            <a:r>
              <a:rPr lang="en-US" sz="1200" b="0" i="0" u="non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Functions allow us to test small parts of our program in isolation from the rest.</a:t>
            </a:r>
          </a:p>
          <a:p>
            <a:pPr marL="228600" indent="-228600">
              <a:buAutoNum type="arabicParenR"/>
            </a:pPr>
            <a:r>
              <a:rPr lang="en-US" sz="1200" b="1" i="0" u="none" kern="1200" dirty="0">
                <a:solidFill>
                  <a:schemeClr val="tx1"/>
                </a:solidFill>
                <a:effectLst/>
                <a:latin typeface="+mn-lt"/>
                <a:ea typeface="+mn-ea"/>
                <a:cs typeface="+mn-cs"/>
              </a:rPr>
              <a:t>Abstraction</a:t>
            </a:r>
            <a:r>
              <a:rPr lang="en-US" sz="1200" b="0" i="0" u="non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 order to use a function, you only need to know its name, inputs, outputs, and where it lives. You don’t need to know how it works, or what other code it’s dependent upon to use it.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1" i="0" u="none" kern="1200" dirty="0">
                <a:solidFill>
                  <a:schemeClr val="tx1"/>
                </a:solidFill>
                <a:effectLst/>
                <a:latin typeface="+mn-lt"/>
                <a:ea typeface="+mn-ea"/>
                <a:cs typeface="+mn-cs"/>
              </a:rPr>
              <a:t>Organization</a:t>
            </a:r>
            <a:r>
              <a:rPr lang="en-US" sz="1200" b="0" i="0" u="non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As programs grow in complexity, having all the code live inside the main() function becomes increasingly complicated. A function is almost like a mini-program that we can write separately from the main program, without having to think about the rest of the program while we write it. This allows us to divide complicated tasks into smaller, simpler ones, and drastically reduces the overall complexity of our program.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Other advantages…</a:t>
            </a:r>
          </a:p>
          <a:p>
            <a:pPr marL="228600" indent="-228600">
              <a:buAutoNum type="arabicParenR"/>
            </a:pPr>
            <a:endParaRPr lang="en-US" b="0" u="none" dirty="0"/>
          </a:p>
        </p:txBody>
      </p:sp>
      <p:sp>
        <p:nvSpPr>
          <p:cNvPr id="4" name="Slide Number Placeholder 3"/>
          <p:cNvSpPr>
            <a:spLocks noGrp="1"/>
          </p:cNvSpPr>
          <p:nvPr>
            <p:ph type="sldNum" sz="quarter" idx="10"/>
          </p:nvPr>
        </p:nvSpPr>
        <p:spPr/>
        <p:txBody>
          <a:bodyPr/>
          <a:lstStyle/>
          <a:p>
            <a:fld id="{86C4164E-3CD2-4776-ADFA-257FD5C442EE}" type="slidenum">
              <a:rPr lang="en-US" smtClean="0"/>
              <a:t>11</a:t>
            </a:fld>
            <a:endParaRPr lang="en-US"/>
          </a:p>
        </p:txBody>
      </p:sp>
    </p:spTree>
    <p:extLst>
      <p:ext uri="{BB962C8B-B14F-4D97-AF65-F5344CB8AC3E}">
        <p14:creationId xmlns:p14="http://schemas.microsoft.com/office/powerpoint/2010/main" val="161624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a:t>
            </a:r>
            <a:r>
              <a:rPr lang="en-US" baseline="0" dirty="0"/>
              <a:t> or not writing DWORD PTR will not make a difference at all. </a:t>
            </a: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16</a:t>
            </a:fld>
            <a:endParaRPr lang="en-US"/>
          </a:p>
        </p:txBody>
      </p:sp>
    </p:spTree>
    <p:extLst>
      <p:ext uri="{BB962C8B-B14F-4D97-AF65-F5344CB8AC3E}">
        <p14:creationId xmlns:p14="http://schemas.microsoft.com/office/powerpoint/2010/main" val="86250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Discuss:</a:t>
            </a:r>
          </a:p>
          <a:p>
            <a:pPr marL="228600" indent="-228600">
              <a:buAutoNum type="arabicPeriod"/>
            </a:pPr>
            <a:r>
              <a:rPr lang="en-US" dirty="0"/>
              <a:t>Call, ret</a:t>
            </a:r>
          </a:p>
          <a:p>
            <a:pPr marL="228600" indent="-228600">
              <a:buAutoNum type="arabicPeriod"/>
            </a:pPr>
            <a:r>
              <a:rPr lang="en-US" dirty="0"/>
              <a:t>Nested proc calls</a:t>
            </a:r>
          </a:p>
          <a:p>
            <a:pPr marL="228600" indent="-228600">
              <a:buAutoNum type="arabicPeriod"/>
            </a:pPr>
            <a:r>
              <a:rPr lang="en-US" dirty="0"/>
              <a:t>Passing register arguments</a:t>
            </a:r>
            <a:r>
              <a:rPr lang="en-US" baseline="0" dirty="0"/>
              <a:t> to procs</a:t>
            </a:r>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20</a:t>
            </a:fld>
            <a:endParaRPr lang="en-US"/>
          </a:p>
        </p:txBody>
      </p:sp>
    </p:spTree>
    <p:extLst>
      <p:ext uri="{BB962C8B-B14F-4D97-AF65-F5344CB8AC3E}">
        <p14:creationId xmlns:p14="http://schemas.microsoft.com/office/powerpoint/2010/main" val="427491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21</a:t>
            </a:fld>
            <a:endParaRPr lang="en-US"/>
          </a:p>
        </p:txBody>
      </p:sp>
    </p:spTree>
    <p:extLst>
      <p:ext uri="{BB962C8B-B14F-4D97-AF65-F5344CB8AC3E}">
        <p14:creationId xmlns:p14="http://schemas.microsoft.com/office/powerpoint/2010/main" val="2369452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C4164E-3CD2-4776-ADFA-257FD5C442EE}" type="slidenum">
              <a:rPr lang="en-US" smtClean="0"/>
              <a:t>22</a:t>
            </a:fld>
            <a:endParaRPr lang="en-US"/>
          </a:p>
        </p:txBody>
      </p:sp>
    </p:spTree>
    <p:extLst>
      <p:ext uri="{BB962C8B-B14F-4D97-AF65-F5344CB8AC3E}">
        <p14:creationId xmlns:p14="http://schemas.microsoft.com/office/powerpoint/2010/main" val="328221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b="1">
                <a:latin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23-Dec-17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035280" cy="1154097"/>
          </a:xfrm>
        </p:spPr>
        <p:txBody>
          <a:bodyPr/>
          <a:lstStyle>
            <a:lvl1pPr>
              <a:defRPr b="1">
                <a:latin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51520" y="1701790"/>
            <a:ext cx="8712968" cy="4823554"/>
          </a:xfrm>
        </p:spPr>
        <p:txBody>
          <a:bodyPr/>
          <a:lstStyle>
            <a:lvl1pPr>
              <a:defRPr sz="2800">
                <a:latin typeface="Calibri" panose="020F0502020204030204" pitchFamily="34" charset="0"/>
              </a:defRPr>
            </a:lvl1pPr>
            <a:lvl2pPr>
              <a:defRPr sz="2400">
                <a:latin typeface="Calibri" panose="020F0502020204030204"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1" cap="none">
                <a:latin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23-Dec-17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7584" y="2492896"/>
            <a:ext cx="7315200" cy="1154097"/>
          </a:xfrm>
        </p:spPr>
        <p:txBody>
          <a:bodyPr/>
          <a:lstStyle>
            <a:lvl1pPr>
              <a:defRPr b="1">
                <a:latin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23-Dec-17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23-Dec-17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 Language (Lab 5)</a:t>
            </a:r>
          </a:p>
        </p:txBody>
      </p:sp>
      <p:sp>
        <p:nvSpPr>
          <p:cNvPr id="3" name="Subtitle 2"/>
          <p:cNvSpPr>
            <a:spLocks noGrp="1"/>
          </p:cNvSpPr>
          <p:nvPr>
            <p:ph type="subTitle" idx="1"/>
          </p:nvPr>
        </p:nvSpPr>
        <p:spPr/>
        <p:txBody>
          <a:bodyPr/>
          <a:lstStyle/>
          <a:p>
            <a:r>
              <a:rPr lang="en-US" dirty="0"/>
              <a:t>Let’s Organize Our Spaghetti Programs</a:t>
            </a:r>
          </a:p>
        </p:txBody>
      </p:sp>
    </p:spTree>
    <p:extLst>
      <p:ext uri="{BB962C8B-B14F-4D97-AF65-F5344CB8AC3E}">
        <p14:creationId xmlns:p14="http://schemas.microsoft.com/office/powerpoint/2010/main" val="349180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Procedures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2096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PROCs: the </a:t>
            </a:r>
            <a:r>
              <a:rPr lang="en-US" u="sng" dirty="0"/>
              <a:t>What</a:t>
            </a:r>
            <a:r>
              <a:rPr lang="en-US" dirty="0"/>
              <a:t> &amp; the </a:t>
            </a:r>
            <a:r>
              <a:rPr lang="en-US" u="sng" dirty="0"/>
              <a:t>Why</a:t>
            </a:r>
            <a:r>
              <a:rPr lang="en-US" dirty="0"/>
              <a:t>…?</a:t>
            </a:r>
          </a:p>
        </p:txBody>
      </p:sp>
      <p:sp>
        <p:nvSpPr>
          <p:cNvPr id="3" name="Content Placeholder 2"/>
          <p:cNvSpPr>
            <a:spLocks noGrp="1"/>
          </p:cNvSpPr>
          <p:nvPr>
            <p:ph idx="1"/>
          </p:nvPr>
        </p:nvSpPr>
        <p:spPr/>
        <p:txBody>
          <a:bodyPr>
            <a:normAutofit lnSpcReduction="10000"/>
          </a:bodyPr>
          <a:lstStyle/>
          <a:p>
            <a:r>
              <a:rPr lang="en-US" dirty="0"/>
              <a:t> As we know, we should not write the whole program in a single chunk.</a:t>
            </a:r>
          </a:p>
          <a:p>
            <a:endParaRPr lang="en-US" dirty="0"/>
          </a:p>
          <a:p>
            <a:r>
              <a:rPr lang="en-US" dirty="0"/>
              <a:t> Program code should be divided into pieces, each piece:</a:t>
            </a:r>
          </a:p>
          <a:p>
            <a:pPr lvl="1"/>
            <a:r>
              <a:rPr lang="en-US" sz="2800" dirty="0"/>
              <a:t> performs specific </a:t>
            </a:r>
            <a:r>
              <a:rPr lang="en-US" sz="2800" b="1" dirty="0">
                <a:solidFill>
                  <a:srgbClr val="FFC000"/>
                </a:solidFill>
              </a:rPr>
              <a:t>function</a:t>
            </a:r>
            <a:r>
              <a:rPr lang="en-US" sz="2800" dirty="0"/>
              <a:t>, </a:t>
            </a:r>
          </a:p>
          <a:p>
            <a:pPr lvl="1"/>
            <a:r>
              <a:rPr lang="en-US" sz="2800" dirty="0"/>
              <a:t> takes specific </a:t>
            </a:r>
            <a:r>
              <a:rPr lang="en-US" sz="2800" b="1" dirty="0">
                <a:solidFill>
                  <a:srgbClr val="FFC000"/>
                </a:solidFill>
              </a:rPr>
              <a:t>input</a:t>
            </a:r>
            <a:r>
              <a:rPr lang="en-US" sz="2800" dirty="0"/>
              <a:t>, and </a:t>
            </a:r>
          </a:p>
          <a:p>
            <a:pPr lvl="1"/>
            <a:r>
              <a:rPr lang="en-US" sz="2800" dirty="0"/>
              <a:t> produces specific </a:t>
            </a:r>
            <a:r>
              <a:rPr lang="en-US" sz="2800" b="1" dirty="0">
                <a:solidFill>
                  <a:srgbClr val="FFC000"/>
                </a:solidFill>
              </a:rPr>
              <a:t>output</a:t>
            </a:r>
            <a:r>
              <a:rPr lang="en-US" sz="2800" dirty="0"/>
              <a:t>. </a:t>
            </a:r>
          </a:p>
          <a:p>
            <a:endParaRPr lang="en-US" dirty="0"/>
          </a:p>
          <a:p>
            <a:r>
              <a:rPr lang="en-US" dirty="0"/>
              <a:t> We often called these pieces as </a:t>
            </a:r>
            <a:r>
              <a:rPr lang="en-US" b="1" dirty="0">
                <a:solidFill>
                  <a:srgbClr val="FFC000"/>
                </a:solidFill>
              </a:rPr>
              <a:t>functions</a:t>
            </a:r>
            <a:r>
              <a:rPr lang="en-US" dirty="0">
                <a:solidFill>
                  <a:srgbClr val="FFFF00"/>
                </a:solidFill>
              </a:rPr>
              <a:t> </a:t>
            </a:r>
            <a:r>
              <a:rPr lang="en-US" dirty="0"/>
              <a:t>or </a:t>
            </a:r>
            <a:r>
              <a:rPr lang="en-US" b="1" dirty="0">
                <a:solidFill>
                  <a:srgbClr val="FFC000"/>
                </a:solidFill>
              </a:rPr>
              <a:t>procedures</a:t>
            </a:r>
            <a:r>
              <a:rPr lang="en-US" dirty="0"/>
              <a:t>, but it still has the same meaning.</a:t>
            </a:r>
          </a:p>
          <a:p>
            <a:endParaRPr lang="en-US" dirty="0"/>
          </a:p>
        </p:txBody>
      </p:sp>
    </p:spTree>
    <p:extLst>
      <p:ext uri="{BB962C8B-B14F-4D97-AF65-F5344CB8AC3E}">
        <p14:creationId xmlns:p14="http://schemas.microsoft.com/office/powerpoint/2010/main" val="79638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Definition</a:t>
            </a:r>
          </a:p>
        </p:txBody>
      </p:sp>
      <p:sp>
        <p:nvSpPr>
          <p:cNvPr id="3" name="Content Placeholder 2"/>
          <p:cNvSpPr>
            <a:spLocks noGrp="1"/>
          </p:cNvSpPr>
          <p:nvPr>
            <p:ph idx="1"/>
          </p:nvPr>
        </p:nvSpPr>
        <p:spPr/>
        <p:txBody>
          <a:bodyPr/>
          <a:lstStyle/>
          <a:p>
            <a:r>
              <a:rPr lang="en-US" dirty="0"/>
              <a:t> To define a procedure, use </a:t>
            </a:r>
            <a:r>
              <a:rPr lang="en-US" b="1" dirty="0">
                <a:solidFill>
                  <a:srgbClr val="FFC000"/>
                </a:solidFill>
              </a:rPr>
              <a:t>PROC</a:t>
            </a:r>
            <a:r>
              <a:rPr lang="en-US" dirty="0"/>
              <a:t> and </a:t>
            </a:r>
            <a:r>
              <a:rPr lang="en-US" b="1" dirty="0">
                <a:solidFill>
                  <a:srgbClr val="FFC000"/>
                </a:solidFill>
              </a:rPr>
              <a:t>ENDP</a:t>
            </a:r>
            <a:r>
              <a:rPr lang="en-US" dirty="0"/>
              <a:t> directives to encapsulate procedure code.</a:t>
            </a:r>
          </a:p>
          <a:p>
            <a:endParaRPr lang="en-US" dirty="0"/>
          </a:p>
        </p:txBody>
      </p:sp>
      <p:sp>
        <p:nvSpPr>
          <p:cNvPr id="5" name="Rounded Rectangle 4"/>
          <p:cNvSpPr/>
          <p:nvPr/>
        </p:nvSpPr>
        <p:spPr>
          <a:xfrm>
            <a:off x="2667000" y="3717032"/>
            <a:ext cx="3505200" cy="2226568"/>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nsolas" panose="020B0609020204030204" pitchFamily="49" charset="0"/>
                <a:cs typeface="Times New Roman" pitchFamily="18" charset="0"/>
              </a:rPr>
              <a:t>ProcName</a:t>
            </a:r>
            <a:r>
              <a:rPr kumimoji="0" lang="en-US" sz="24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rPr>
              <a:t> </a:t>
            </a:r>
            <a:r>
              <a:rPr kumimoji="0" lang="en-US" sz="24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PROC</a:t>
            </a:r>
          </a:p>
          <a:p>
            <a:pPr lvl="1">
              <a:defRPr/>
            </a:pPr>
            <a:r>
              <a:rPr kumimoji="0" lang="en-US" sz="24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a:t>
            </a:r>
          </a:p>
          <a:p>
            <a:pPr lvl="1">
              <a:defRPr/>
            </a:pPr>
            <a:r>
              <a:rPr kumimoji="0" lang="en-US" sz="24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RET</a:t>
            </a:r>
          </a:p>
          <a:p>
            <a:pPr lvl="0"/>
            <a:r>
              <a:rPr lang="en-US" sz="2400" b="1" kern="0" dirty="0" err="1">
                <a:solidFill>
                  <a:prstClr val="black"/>
                </a:solidFill>
                <a:latin typeface="Consolas" panose="020B0609020204030204" pitchFamily="49" charset="0"/>
                <a:cs typeface="Times New Roman" pitchFamily="18" charset="0"/>
              </a:rPr>
              <a:t>ProcName</a:t>
            </a:r>
            <a:r>
              <a:rPr lang="en-US" sz="2400" b="1" kern="0" dirty="0">
                <a:solidFill>
                  <a:prstClr val="black"/>
                </a:solidFill>
                <a:latin typeface="Consolas" panose="020B0609020204030204" pitchFamily="49" charset="0"/>
                <a:cs typeface="Times New Roman" pitchFamily="18" charset="0"/>
              </a:rPr>
              <a:t> </a:t>
            </a:r>
            <a:r>
              <a:rPr kumimoji="0" lang="en-US" sz="24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ENDP</a:t>
            </a:r>
          </a:p>
        </p:txBody>
      </p:sp>
    </p:spTree>
    <p:extLst>
      <p:ext uri="{BB962C8B-B14F-4D97-AF65-F5344CB8AC3E}">
        <p14:creationId xmlns:p14="http://schemas.microsoft.com/office/powerpoint/2010/main" val="409983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Call</a:t>
            </a:r>
          </a:p>
        </p:txBody>
      </p:sp>
      <p:sp>
        <p:nvSpPr>
          <p:cNvPr id="3" name="Content Placeholder 2"/>
          <p:cNvSpPr>
            <a:spLocks noGrp="1"/>
          </p:cNvSpPr>
          <p:nvPr>
            <p:ph idx="1"/>
          </p:nvPr>
        </p:nvSpPr>
        <p:spPr>
          <a:xfrm>
            <a:off x="211324" y="2179950"/>
            <a:ext cx="8712968" cy="889010"/>
          </a:xfrm>
        </p:spPr>
        <p:txBody>
          <a:bodyPr>
            <a:normAutofit/>
          </a:bodyPr>
          <a:lstStyle/>
          <a:p>
            <a:r>
              <a:rPr lang="en-US" dirty="0"/>
              <a:t> To call a procedure, use </a:t>
            </a:r>
            <a:r>
              <a:rPr lang="en-US" b="1" dirty="0">
                <a:solidFill>
                  <a:srgbClr val="FFC000"/>
                </a:solidFill>
              </a:rPr>
              <a:t>CALL</a:t>
            </a:r>
            <a:r>
              <a:rPr lang="en-US" dirty="0"/>
              <a:t> instruction, as follows:</a:t>
            </a:r>
          </a:p>
        </p:txBody>
      </p:sp>
      <p:sp>
        <p:nvSpPr>
          <p:cNvPr id="6" name="Rounded Rectangle 5"/>
          <p:cNvSpPr/>
          <p:nvPr/>
        </p:nvSpPr>
        <p:spPr>
          <a:xfrm>
            <a:off x="3203848" y="3068960"/>
            <a:ext cx="2727920" cy="864096"/>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CALL </a:t>
            </a:r>
            <a:r>
              <a:rPr kumimoji="0" lang="en-US" sz="2400" b="1" i="0" u="none" strike="noStrike" kern="0" cap="none" spc="0" normalizeH="0" baseline="0" noProof="0" dirty="0" err="1">
                <a:ln>
                  <a:noFill/>
                </a:ln>
                <a:solidFill>
                  <a:prstClr val="black"/>
                </a:solidFill>
                <a:effectLst/>
                <a:uLnTx/>
                <a:uFillTx/>
                <a:latin typeface="Consolas" panose="020B0609020204030204" pitchFamily="49" charset="0"/>
                <a:cs typeface="Times New Roman" pitchFamily="18" charset="0"/>
              </a:rPr>
              <a:t>ProcName</a:t>
            </a:r>
            <a:endParaRPr kumimoji="0" lang="en-US" sz="24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endParaRPr>
          </a:p>
        </p:txBody>
      </p:sp>
    </p:spTree>
    <p:extLst>
      <p:ext uri="{BB962C8B-B14F-4D97-AF65-F5344CB8AC3E}">
        <p14:creationId xmlns:p14="http://schemas.microsoft.com/office/powerpoint/2010/main" val="36394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41136" y="381000"/>
            <a:ext cx="3421264" cy="1020278"/>
          </a:xfrm>
          <a:ln>
            <a:solidFill>
              <a:schemeClr val="tx2"/>
            </a:solidFill>
          </a:ln>
        </p:spPr>
        <p:txBody>
          <a:bodyPr anchor="ctr"/>
          <a:lstStyle/>
          <a:p>
            <a:pPr algn="ctr"/>
            <a:r>
              <a:rPr lang="en-US" sz="4400" dirty="0"/>
              <a:t>exit</a:t>
            </a:r>
          </a:p>
        </p:txBody>
      </p:sp>
      <p:sp>
        <p:nvSpPr>
          <p:cNvPr id="5" name="Text Placeholder 4"/>
          <p:cNvSpPr>
            <a:spLocks noGrp="1"/>
          </p:cNvSpPr>
          <p:nvPr>
            <p:ph type="body" sz="quarter" idx="3"/>
          </p:nvPr>
        </p:nvSpPr>
        <p:spPr>
          <a:xfrm>
            <a:off x="4572000" y="381000"/>
            <a:ext cx="3675206" cy="1020278"/>
          </a:xfrm>
          <a:ln>
            <a:solidFill>
              <a:schemeClr val="tx2"/>
            </a:solidFill>
          </a:ln>
        </p:spPr>
        <p:txBody>
          <a:bodyPr anchor="ctr"/>
          <a:lstStyle/>
          <a:p>
            <a:pPr algn="ctr"/>
            <a:r>
              <a:rPr lang="en-US" sz="4400" dirty="0"/>
              <a:t>ret</a:t>
            </a:r>
          </a:p>
        </p:txBody>
      </p:sp>
      <p:sp>
        <p:nvSpPr>
          <p:cNvPr id="6" name="Content Placeholder 5"/>
          <p:cNvSpPr>
            <a:spLocks noGrp="1"/>
          </p:cNvSpPr>
          <p:nvPr>
            <p:ph sz="quarter" idx="13"/>
          </p:nvPr>
        </p:nvSpPr>
        <p:spPr>
          <a:xfrm>
            <a:off x="304800" y="1859280"/>
            <a:ext cx="4175760" cy="4846320"/>
          </a:xfrm>
          <a:ln>
            <a:solidFill>
              <a:schemeClr val="tx2"/>
            </a:solidFill>
          </a:ln>
        </p:spPr>
        <p:txBody>
          <a:bodyPr>
            <a:normAutofit/>
          </a:bodyPr>
          <a:lstStyle/>
          <a:p>
            <a:endParaRPr lang="en-US" sz="2400" dirty="0"/>
          </a:p>
          <a:p>
            <a:r>
              <a:rPr lang="en-US" sz="2400" dirty="0"/>
              <a:t> The main procedure does not require a RET instruction at its end, as it is ended by </a:t>
            </a:r>
            <a:r>
              <a:rPr lang="en-US" sz="2400" b="1" dirty="0">
                <a:solidFill>
                  <a:srgbClr val="FFC000"/>
                </a:solidFill>
              </a:rPr>
              <a:t>EXIT</a:t>
            </a:r>
            <a:r>
              <a:rPr lang="en-US" sz="2400" dirty="0"/>
              <a:t> which terminates the whole program and returns to Windows OS. </a:t>
            </a:r>
            <a:br>
              <a:rPr lang="en-US" sz="2400" dirty="0"/>
            </a:br>
            <a:r>
              <a:rPr lang="en-US" sz="2400" dirty="0"/>
              <a:t/>
            </a:r>
            <a:br>
              <a:rPr lang="en-US" sz="2400" dirty="0"/>
            </a:br>
            <a:r>
              <a:rPr lang="en-US" sz="2400" dirty="0"/>
              <a:t>(exit is an alias for </a:t>
            </a:r>
            <a:r>
              <a:rPr lang="en-US" sz="2400" dirty="0" err="1"/>
              <a:t>ExitProcess</a:t>
            </a:r>
            <a:r>
              <a:rPr lang="en-US" sz="2400" dirty="0"/>
              <a:t> Windows API function).</a:t>
            </a:r>
          </a:p>
          <a:p>
            <a:pPr marL="45720" indent="0">
              <a:buNone/>
            </a:pPr>
            <a:endParaRPr lang="en-US" sz="2400" dirty="0"/>
          </a:p>
        </p:txBody>
      </p:sp>
      <p:sp>
        <p:nvSpPr>
          <p:cNvPr id="7" name="Content Placeholder 6"/>
          <p:cNvSpPr>
            <a:spLocks noGrp="1"/>
          </p:cNvSpPr>
          <p:nvPr>
            <p:ph sz="quarter" idx="14"/>
          </p:nvPr>
        </p:nvSpPr>
        <p:spPr>
          <a:xfrm>
            <a:off x="4434840" y="1859280"/>
            <a:ext cx="4175760" cy="4846320"/>
          </a:xfrm>
          <a:ln>
            <a:solidFill>
              <a:schemeClr val="tx2"/>
            </a:solidFill>
          </a:ln>
        </p:spPr>
        <p:txBody>
          <a:bodyPr>
            <a:normAutofit/>
          </a:bodyPr>
          <a:lstStyle/>
          <a:p>
            <a:pPr marL="45720" indent="0">
              <a:buNone/>
            </a:pPr>
            <a:endParaRPr lang="en-US" sz="2400" dirty="0"/>
          </a:p>
          <a:p>
            <a:r>
              <a:rPr lang="en-US" sz="2400" dirty="0"/>
              <a:t> In contrast, the user defined PROC must ended by </a:t>
            </a:r>
            <a:r>
              <a:rPr lang="en-US" sz="2400" b="1" dirty="0">
                <a:solidFill>
                  <a:srgbClr val="FFC000"/>
                </a:solidFill>
              </a:rPr>
              <a:t>RET</a:t>
            </a:r>
            <a:r>
              <a:rPr lang="en-US" sz="2400" dirty="0"/>
              <a:t> instruction to allow return to the caller program.</a:t>
            </a:r>
          </a:p>
          <a:p>
            <a:endParaRPr lang="en-US" sz="2400" dirty="0"/>
          </a:p>
        </p:txBody>
      </p:sp>
      <p:sp>
        <p:nvSpPr>
          <p:cNvPr id="9" name="Oval 8"/>
          <p:cNvSpPr/>
          <p:nvPr/>
        </p:nvSpPr>
        <p:spPr>
          <a:xfrm>
            <a:off x="3810000" y="457200"/>
            <a:ext cx="914400" cy="914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VS</a:t>
            </a:r>
          </a:p>
        </p:txBody>
      </p:sp>
      <p:sp>
        <p:nvSpPr>
          <p:cNvPr id="10" name="Rounded Rectangular Callout 9"/>
          <p:cNvSpPr/>
          <p:nvPr/>
        </p:nvSpPr>
        <p:spPr>
          <a:xfrm>
            <a:off x="5036126" y="4343400"/>
            <a:ext cx="3422073" cy="2286000"/>
          </a:xfrm>
          <a:prstGeom prst="wedgeRoundRectCallout">
            <a:avLst>
              <a:gd name="adj1" fmla="val 7511"/>
              <a:gd name="adj2" fmla="val -71952"/>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lumMod val="50000"/>
                  </a:schemeClr>
                </a:solidFill>
                <a:latin typeface="Times New Roman" pitchFamily="18" charset="0"/>
                <a:cs typeface="Times New Roman" pitchFamily="18" charset="0"/>
              </a:rPr>
              <a:t>If it is missed, the program continues execution to next machine code which it does not correspond to a valid machine instruction and causing a </a:t>
            </a:r>
            <a:r>
              <a:rPr lang="en-US" sz="2000" b="1" dirty="0">
                <a:solidFill>
                  <a:schemeClr val="accent2">
                    <a:lumMod val="50000"/>
                  </a:schemeClr>
                </a:solidFill>
                <a:latin typeface="Times New Roman" pitchFamily="18" charset="0"/>
                <a:cs typeface="Times New Roman" pitchFamily="18" charset="0"/>
              </a:rPr>
              <a:t>program crash</a:t>
            </a:r>
            <a:endParaRPr lang="en-US" sz="2000" dirty="0"/>
          </a:p>
        </p:txBody>
      </p:sp>
    </p:spTree>
    <p:extLst>
      <p:ext uri="{BB962C8B-B14F-4D97-AF65-F5344CB8AC3E}">
        <p14:creationId xmlns:p14="http://schemas.microsoft.com/office/powerpoint/2010/main" val="48644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SumArr</a:t>
            </a:r>
            <a:endParaRPr lang="en-US" dirty="0"/>
          </a:p>
        </p:txBody>
      </p:sp>
      <p:sp>
        <p:nvSpPr>
          <p:cNvPr id="3" name="Content Placeholder 2"/>
          <p:cNvSpPr>
            <a:spLocks noGrp="1"/>
          </p:cNvSpPr>
          <p:nvPr>
            <p:ph idx="1"/>
          </p:nvPr>
        </p:nvSpPr>
        <p:spPr/>
        <p:txBody>
          <a:bodyPr/>
          <a:lstStyle/>
          <a:p>
            <a:r>
              <a:rPr lang="en-US" dirty="0"/>
              <a:t> Let’s remember the code…</a:t>
            </a:r>
          </a:p>
        </p:txBody>
      </p:sp>
    </p:spTree>
    <p:extLst>
      <p:ext uri="{BB962C8B-B14F-4D97-AF65-F5344CB8AC3E}">
        <p14:creationId xmlns:p14="http://schemas.microsoft.com/office/powerpoint/2010/main" val="106494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067800" cy="6858000"/>
          </a:xfrm>
          <a:prstGeom prst="roundRect">
            <a:avLst/>
          </a:prstGeom>
          <a:solidFill>
            <a:schemeClr val="tx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endParaRPr lang="en-US" sz="2000" b="1" dirty="0">
              <a:solidFill>
                <a:prstClr val="black"/>
              </a:solidFill>
              <a:latin typeface="Consolas"/>
            </a:endParaRPr>
          </a:p>
          <a:p>
            <a:r>
              <a:rPr lang="en-US" sz="2000" b="1" dirty="0">
                <a:solidFill>
                  <a:srgbClr val="800080"/>
                </a:solidFill>
                <a:latin typeface="Consolas"/>
              </a:rPr>
              <a:t>.data</a:t>
            </a:r>
            <a:endParaRPr lang="en-US" sz="2000" b="1" dirty="0">
              <a:solidFill>
                <a:prstClr val="black"/>
              </a:solidFill>
              <a:latin typeface="Consolas"/>
            </a:endParaRPr>
          </a:p>
          <a:p>
            <a:pPr lvl="1"/>
            <a:r>
              <a:rPr lang="nl-NL" sz="2000" b="1" dirty="0">
                <a:solidFill>
                  <a:prstClr val="black"/>
                </a:solidFill>
                <a:latin typeface="Consolas"/>
              </a:rPr>
              <a:t>Arr1 </a:t>
            </a:r>
            <a:r>
              <a:rPr lang="nl-NL" sz="2000" b="1" dirty="0">
                <a:solidFill>
                  <a:srgbClr val="800080"/>
                </a:solidFill>
                <a:latin typeface="Consolas"/>
              </a:rPr>
              <a:t>DWORD </a:t>
            </a:r>
            <a:r>
              <a:rPr lang="nl-NL" sz="2000" b="1" dirty="0">
                <a:solidFill>
                  <a:srgbClr val="000080"/>
                </a:solidFill>
                <a:latin typeface="Consolas"/>
              </a:rPr>
              <a:t>10</a:t>
            </a:r>
            <a:r>
              <a:rPr lang="nl-NL" sz="2000" b="1" dirty="0">
                <a:solidFill>
                  <a:prstClr val="black"/>
                </a:solidFill>
                <a:latin typeface="Consolas"/>
              </a:rPr>
              <a:t>, </a:t>
            </a:r>
            <a:r>
              <a:rPr lang="nl-NL" sz="2000" b="1" dirty="0">
                <a:solidFill>
                  <a:srgbClr val="000080"/>
                </a:solidFill>
                <a:latin typeface="Consolas"/>
              </a:rPr>
              <a:t>20</a:t>
            </a:r>
            <a:r>
              <a:rPr lang="nl-NL" sz="2000" b="1" dirty="0">
                <a:solidFill>
                  <a:prstClr val="black"/>
                </a:solidFill>
                <a:latin typeface="Consolas"/>
              </a:rPr>
              <a:t>, </a:t>
            </a:r>
            <a:r>
              <a:rPr lang="nl-NL" sz="2000" b="1" dirty="0">
                <a:solidFill>
                  <a:srgbClr val="000080"/>
                </a:solidFill>
                <a:latin typeface="Consolas"/>
              </a:rPr>
              <a:t>30</a:t>
            </a:r>
            <a:r>
              <a:rPr lang="nl-NL" sz="2000" b="1" dirty="0">
                <a:solidFill>
                  <a:prstClr val="black"/>
                </a:solidFill>
                <a:latin typeface="Consolas"/>
              </a:rPr>
              <a:t>, </a:t>
            </a:r>
            <a:r>
              <a:rPr lang="nl-NL" sz="2000" b="1" dirty="0">
                <a:solidFill>
                  <a:srgbClr val="000080"/>
                </a:solidFill>
                <a:latin typeface="Consolas"/>
              </a:rPr>
              <a:t>40</a:t>
            </a:r>
            <a:r>
              <a:rPr lang="nl-NL" sz="2000" b="1" dirty="0">
                <a:solidFill>
                  <a:prstClr val="black"/>
                </a:solidFill>
                <a:latin typeface="Consolas"/>
              </a:rPr>
              <a:t>, </a:t>
            </a:r>
            <a:r>
              <a:rPr lang="nl-NL" sz="2000" b="1" dirty="0">
                <a:solidFill>
                  <a:srgbClr val="000080"/>
                </a:solidFill>
                <a:latin typeface="Consolas"/>
              </a:rPr>
              <a:t>50</a:t>
            </a:r>
            <a:endParaRPr lang="nl-NL" sz="2000" b="1" dirty="0">
              <a:solidFill>
                <a:prstClr val="black"/>
              </a:solidFill>
              <a:latin typeface="Consolas"/>
            </a:endParaRPr>
          </a:p>
          <a:p>
            <a:pPr lvl="1"/>
            <a:r>
              <a:rPr lang="en-US" sz="2000" b="1" dirty="0" err="1">
                <a:solidFill>
                  <a:prstClr val="black"/>
                </a:solidFill>
                <a:latin typeface="Consolas"/>
              </a:rPr>
              <a:t>sum_val</a:t>
            </a:r>
            <a:r>
              <a:rPr lang="en-US" sz="2000" b="1" dirty="0">
                <a:solidFill>
                  <a:prstClr val="black"/>
                </a:solidFill>
                <a:latin typeface="Consolas"/>
              </a:rPr>
              <a:t> </a:t>
            </a:r>
            <a:r>
              <a:rPr lang="en-US" sz="2000" b="1" dirty="0">
                <a:solidFill>
                  <a:srgbClr val="800080"/>
                </a:solidFill>
                <a:latin typeface="Consolas"/>
              </a:rPr>
              <a:t>DWORD </a:t>
            </a:r>
            <a:r>
              <a:rPr lang="en-US" sz="2000" b="1" dirty="0">
                <a:solidFill>
                  <a:prstClr val="black"/>
                </a:solidFill>
                <a:latin typeface="Consolas"/>
              </a:rPr>
              <a:t>?</a:t>
            </a:r>
          </a:p>
          <a:p>
            <a:endParaRPr lang="en-US" sz="2000" b="1" dirty="0">
              <a:solidFill>
                <a:prstClr val="black"/>
              </a:solidFill>
              <a:latin typeface="Consolas"/>
            </a:endParaRPr>
          </a:p>
          <a:p>
            <a:r>
              <a:rPr lang="en-US" sz="2000" b="1" dirty="0">
                <a:solidFill>
                  <a:srgbClr val="800080"/>
                </a:solidFill>
                <a:latin typeface="Consolas"/>
              </a:rPr>
              <a:t>.code</a:t>
            </a:r>
            <a:endParaRPr lang="en-US" sz="2000" b="1" dirty="0">
              <a:solidFill>
                <a:prstClr val="black"/>
              </a:solidFill>
              <a:latin typeface="Consolas"/>
            </a:endParaRPr>
          </a:p>
          <a:p>
            <a:r>
              <a:rPr lang="en-US" sz="2000" b="1" dirty="0">
                <a:solidFill>
                  <a:prstClr val="black"/>
                </a:solidFill>
                <a:latin typeface="Consolas"/>
              </a:rPr>
              <a:t>main </a:t>
            </a:r>
            <a:r>
              <a:rPr lang="en-US" sz="2000" b="1" dirty="0">
                <a:solidFill>
                  <a:srgbClr val="800080"/>
                </a:solidFill>
                <a:latin typeface="Consolas"/>
              </a:rPr>
              <a:t>PROC</a:t>
            </a:r>
            <a:endParaRPr lang="en-US" sz="2000" b="1" dirty="0">
              <a:solidFill>
                <a:prstClr val="black"/>
              </a:solidFill>
              <a:latin typeface="Consolas"/>
            </a:endParaRPr>
          </a:p>
          <a:p>
            <a:endParaRPr lang="en-US" sz="2000" b="1" dirty="0">
              <a:solidFill>
                <a:prstClr val="black"/>
              </a:solidFill>
              <a:latin typeface="Consolas"/>
            </a:endParaRPr>
          </a:p>
          <a:p>
            <a:pPr lvl="1"/>
            <a:r>
              <a:rPr lang="en-US" sz="2000" b="1" dirty="0" err="1">
                <a:solidFill>
                  <a:srgbClr val="0000FF"/>
                </a:solidFill>
                <a:latin typeface="Consolas"/>
              </a:rPr>
              <a:t>mov</a:t>
            </a:r>
            <a:r>
              <a:rPr lang="en-US" sz="2000" b="1" dirty="0">
                <a:solidFill>
                  <a:prstClr val="black"/>
                </a:solidFill>
                <a:latin typeface="Consolas"/>
              </a:rPr>
              <a:t> </a:t>
            </a:r>
            <a:r>
              <a:rPr lang="en-US" sz="2000" b="1" dirty="0" err="1">
                <a:solidFill>
                  <a:srgbClr val="800000"/>
                </a:solidFill>
                <a:latin typeface="Consolas"/>
              </a:rPr>
              <a:t>esi</a:t>
            </a:r>
            <a:r>
              <a:rPr lang="en-US" sz="2000" b="1" dirty="0">
                <a:solidFill>
                  <a:prstClr val="black"/>
                </a:solidFill>
                <a:latin typeface="Consolas"/>
              </a:rPr>
              <a:t>, </a:t>
            </a:r>
            <a:r>
              <a:rPr lang="en-US" sz="2000" b="1" dirty="0">
                <a:solidFill>
                  <a:srgbClr val="800080"/>
                </a:solidFill>
                <a:latin typeface="Consolas"/>
              </a:rPr>
              <a:t>OFFSET</a:t>
            </a:r>
            <a:r>
              <a:rPr lang="en-US" sz="2000" b="1" dirty="0">
                <a:solidFill>
                  <a:prstClr val="black"/>
                </a:solidFill>
                <a:latin typeface="Consolas"/>
              </a:rPr>
              <a:t> Arr1  </a:t>
            </a:r>
            <a:r>
              <a:rPr lang="en-US" sz="2000" b="1" dirty="0">
                <a:solidFill>
                  <a:srgbClr val="008000"/>
                </a:solidFill>
                <a:latin typeface="Consolas"/>
              </a:rPr>
              <a:t>;put array address in </a:t>
            </a:r>
            <a:r>
              <a:rPr lang="en-US" sz="2000" b="1" dirty="0" err="1">
                <a:solidFill>
                  <a:srgbClr val="008000"/>
                </a:solidFill>
                <a:latin typeface="Consolas"/>
              </a:rPr>
              <a:t>esi</a:t>
            </a:r>
            <a:endParaRPr lang="en-US" sz="2000" b="1" dirty="0">
              <a:solidFill>
                <a:prstClr val="black"/>
              </a:solidFill>
              <a:latin typeface="Consolas"/>
            </a:endParaRPr>
          </a:p>
          <a:p>
            <a:pPr lvl="1"/>
            <a:r>
              <a:rPr lang="en-US" sz="2000" b="1" dirty="0" err="1">
                <a:solidFill>
                  <a:srgbClr val="0000FF"/>
                </a:solidFill>
                <a:latin typeface="Consolas"/>
              </a:rPr>
              <a:t>mov</a:t>
            </a:r>
            <a:r>
              <a:rPr lang="en-US" sz="2000" b="1" dirty="0">
                <a:solidFill>
                  <a:prstClr val="black"/>
                </a:solidFill>
                <a:latin typeface="Consolas"/>
              </a:rPr>
              <a:t> </a:t>
            </a:r>
            <a:r>
              <a:rPr lang="en-US" sz="2000" b="1" dirty="0" err="1">
                <a:solidFill>
                  <a:srgbClr val="800000"/>
                </a:solidFill>
                <a:latin typeface="Consolas"/>
              </a:rPr>
              <a:t>eax</a:t>
            </a:r>
            <a:r>
              <a:rPr lang="en-US" sz="2000" b="1" dirty="0">
                <a:solidFill>
                  <a:prstClr val="black"/>
                </a:solidFill>
                <a:latin typeface="Consolas"/>
              </a:rPr>
              <a:t>, </a:t>
            </a:r>
            <a:r>
              <a:rPr lang="en-US" sz="2000" b="1" dirty="0">
                <a:solidFill>
                  <a:srgbClr val="000080"/>
                </a:solidFill>
                <a:latin typeface="Consolas"/>
              </a:rPr>
              <a:t>0	      </a:t>
            </a:r>
            <a:r>
              <a:rPr lang="en-US" sz="2000" b="1" dirty="0">
                <a:solidFill>
                  <a:srgbClr val="008000"/>
                </a:solidFill>
                <a:latin typeface="Consolas"/>
              </a:rPr>
              <a:t>;initialize </a:t>
            </a:r>
            <a:r>
              <a:rPr lang="en-US" sz="2000" b="1" dirty="0" err="1">
                <a:solidFill>
                  <a:srgbClr val="008000"/>
                </a:solidFill>
                <a:latin typeface="Consolas"/>
              </a:rPr>
              <a:t>eax</a:t>
            </a:r>
            <a:r>
              <a:rPr lang="en-US" sz="2000" b="1" dirty="0">
                <a:solidFill>
                  <a:srgbClr val="008000"/>
                </a:solidFill>
                <a:latin typeface="Consolas"/>
              </a:rPr>
              <a:t> by 0 for temp sum</a:t>
            </a:r>
            <a:endParaRPr lang="en-US" sz="2000" b="1" dirty="0">
              <a:solidFill>
                <a:prstClr val="black"/>
              </a:solidFill>
              <a:latin typeface="Consolas"/>
            </a:endParaRPr>
          </a:p>
          <a:p>
            <a:pPr lvl="1"/>
            <a:r>
              <a:rPr lang="en-US" sz="2000" b="1" dirty="0" err="1">
                <a:solidFill>
                  <a:srgbClr val="0000FF"/>
                </a:solidFill>
                <a:latin typeface="Consolas"/>
              </a:rPr>
              <a:t>mov</a:t>
            </a:r>
            <a:r>
              <a:rPr lang="en-US" sz="2000" b="1" dirty="0">
                <a:solidFill>
                  <a:prstClr val="black"/>
                </a:solidFill>
                <a:latin typeface="Consolas"/>
              </a:rPr>
              <a:t> </a:t>
            </a:r>
            <a:r>
              <a:rPr lang="en-US" sz="2000" b="1" dirty="0" err="1">
                <a:solidFill>
                  <a:srgbClr val="800000"/>
                </a:solidFill>
                <a:latin typeface="Consolas"/>
              </a:rPr>
              <a:t>ecx</a:t>
            </a:r>
            <a:r>
              <a:rPr lang="en-US" sz="2000" b="1" dirty="0">
                <a:solidFill>
                  <a:prstClr val="black"/>
                </a:solidFill>
                <a:latin typeface="Consolas"/>
              </a:rPr>
              <a:t>, </a:t>
            </a:r>
            <a:r>
              <a:rPr lang="en-US" sz="2000" b="1" dirty="0">
                <a:solidFill>
                  <a:srgbClr val="000080"/>
                </a:solidFill>
                <a:latin typeface="Consolas"/>
              </a:rPr>
              <a:t>LENGTHOF </a:t>
            </a:r>
            <a:r>
              <a:rPr lang="en-US" sz="2000" b="1" dirty="0">
                <a:solidFill>
                  <a:schemeClr val="bg1"/>
                </a:solidFill>
                <a:latin typeface="Consolas"/>
              </a:rPr>
              <a:t>Arr1</a:t>
            </a:r>
            <a:r>
              <a:rPr lang="en-US" sz="2000" b="1" dirty="0">
                <a:solidFill>
                  <a:srgbClr val="008000"/>
                </a:solidFill>
                <a:latin typeface="Consolas"/>
              </a:rPr>
              <a:t>;initialize </a:t>
            </a:r>
            <a:r>
              <a:rPr lang="en-US" sz="2000" b="1" dirty="0" err="1">
                <a:solidFill>
                  <a:srgbClr val="008000"/>
                </a:solidFill>
                <a:latin typeface="Consolas"/>
              </a:rPr>
              <a:t>ecx</a:t>
            </a:r>
            <a:r>
              <a:rPr lang="en-US" sz="2000" b="1" dirty="0">
                <a:solidFill>
                  <a:srgbClr val="008000"/>
                </a:solidFill>
                <a:latin typeface="Consolas"/>
              </a:rPr>
              <a:t> (loop counter) </a:t>
            </a:r>
            <a:endParaRPr lang="en-US" sz="2000" b="1" dirty="0">
              <a:solidFill>
                <a:prstClr val="black"/>
              </a:solidFill>
              <a:latin typeface="Consolas"/>
            </a:endParaRPr>
          </a:p>
          <a:p>
            <a:pPr lvl="1"/>
            <a:endParaRPr lang="en-US" sz="2000" b="1" dirty="0">
              <a:solidFill>
                <a:prstClr val="black"/>
              </a:solidFill>
              <a:latin typeface="Consolas"/>
            </a:endParaRPr>
          </a:p>
          <a:p>
            <a:pPr lvl="1"/>
            <a:r>
              <a:rPr lang="en-US" sz="2000" b="1" dirty="0" err="1">
                <a:solidFill>
                  <a:prstClr val="black"/>
                </a:solidFill>
                <a:latin typeface="Consolas"/>
              </a:rPr>
              <a:t>sum_loop</a:t>
            </a:r>
            <a:r>
              <a:rPr lang="en-US" sz="2000" b="1" dirty="0">
                <a:solidFill>
                  <a:prstClr val="black"/>
                </a:solidFill>
                <a:latin typeface="Consolas"/>
              </a:rPr>
              <a:t>:</a:t>
            </a:r>
          </a:p>
          <a:p>
            <a:pPr lvl="2"/>
            <a:r>
              <a:rPr lang="en-US" sz="2000" b="1" dirty="0">
                <a:solidFill>
                  <a:srgbClr val="0000FF"/>
                </a:solidFill>
                <a:latin typeface="Consolas"/>
              </a:rPr>
              <a:t>add</a:t>
            </a:r>
            <a:r>
              <a:rPr lang="en-US" sz="2000" b="1" dirty="0">
                <a:solidFill>
                  <a:prstClr val="black"/>
                </a:solidFill>
                <a:latin typeface="Consolas"/>
              </a:rPr>
              <a:t> </a:t>
            </a:r>
            <a:r>
              <a:rPr lang="en-US" sz="2000" b="1" dirty="0" err="1">
                <a:solidFill>
                  <a:srgbClr val="800000"/>
                </a:solidFill>
                <a:latin typeface="Consolas"/>
              </a:rPr>
              <a:t>eax</a:t>
            </a:r>
            <a:r>
              <a:rPr lang="en-US" sz="2000" b="1" dirty="0">
                <a:solidFill>
                  <a:prstClr val="black"/>
                </a:solidFill>
                <a:latin typeface="Consolas"/>
              </a:rPr>
              <a:t>, </a:t>
            </a:r>
            <a:r>
              <a:rPr lang="en-US" sz="2000" b="1" dirty="0">
                <a:solidFill>
                  <a:srgbClr val="800080"/>
                </a:solidFill>
                <a:latin typeface="Consolas"/>
              </a:rPr>
              <a:t>DWORD</a:t>
            </a:r>
            <a:r>
              <a:rPr lang="en-US" sz="2000" b="1" dirty="0">
                <a:solidFill>
                  <a:prstClr val="black"/>
                </a:solidFill>
                <a:latin typeface="Consolas"/>
              </a:rPr>
              <a:t> </a:t>
            </a:r>
            <a:r>
              <a:rPr lang="en-US" sz="2000" b="1" dirty="0">
                <a:solidFill>
                  <a:srgbClr val="800080"/>
                </a:solidFill>
                <a:latin typeface="Consolas"/>
              </a:rPr>
              <a:t>PTR</a:t>
            </a:r>
            <a:r>
              <a:rPr lang="en-US" sz="2000" b="1" dirty="0">
                <a:solidFill>
                  <a:prstClr val="black"/>
                </a:solidFill>
                <a:latin typeface="Consolas"/>
              </a:rPr>
              <a:t> [</a:t>
            </a:r>
            <a:r>
              <a:rPr lang="en-US" sz="2000" b="1" dirty="0" err="1">
                <a:solidFill>
                  <a:srgbClr val="800000"/>
                </a:solidFill>
                <a:latin typeface="Consolas"/>
              </a:rPr>
              <a:t>esi</a:t>
            </a:r>
            <a:r>
              <a:rPr lang="en-US" sz="2000" b="1" dirty="0">
                <a:solidFill>
                  <a:prstClr val="black"/>
                </a:solidFill>
                <a:latin typeface="Consolas"/>
              </a:rPr>
              <a:t>]</a:t>
            </a:r>
          </a:p>
          <a:p>
            <a:pPr lvl="2"/>
            <a:r>
              <a:rPr lang="en-US" sz="2000" b="1" dirty="0">
                <a:solidFill>
                  <a:srgbClr val="0000FF"/>
                </a:solidFill>
                <a:latin typeface="Consolas"/>
              </a:rPr>
              <a:t>add</a:t>
            </a:r>
            <a:r>
              <a:rPr lang="en-US" sz="2000" b="1" dirty="0">
                <a:solidFill>
                  <a:prstClr val="black"/>
                </a:solidFill>
                <a:latin typeface="Consolas"/>
              </a:rPr>
              <a:t> </a:t>
            </a:r>
            <a:r>
              <a:rPr lang="en-US" sz="2000" b="1" dirty="0" err="1">
                <a:solidFill>
                  <a:srgbClr val="800000"/>
                </a:solidFill>
                <a:latin typeface="Consolas"/>
              </a:rPr>
              <a:t>esi</a:t>
            </a:r>
            <a:r>
              <a:rPr lang="en-US" sz="2000" b="1" dirty="0">
                <a:solidFill>
                  <a:prstClr val="black"/>
                </a:solidFill>
                <a:latin typeface="Consolas"/>
              </a:rPr>
              <a:t>, </a:t>
            </a:r>
            <a:r>
              <a:rPr lang="en-US" sz="2000" b="1" dirty="0">
                <a:solidFill>
                  <a:srgbClr val="000080"/>
                </a:solidFill>
                <a:latin typeface="Consolas"/>
              </a:rPr>
              <a:t>TYPE </a:t>
            </a:r>
            <a:r>
              <a:rPr lang="en-US" sz="2000" b="1" dirty="0">
                <a:solidFill>
                  <a:schemeClr val="bg1"/>
                </a:solidFill>
                <a:latin typeface="Consolas"/>
              </a:rPr>
              <a:t>Arr1 </a:t>
            </a:r>
            <a:r>
              <a:rPr lang="en-US" sz="2000" b="1" dirty="0">
                <a:solidFill>
                  <a:srgbClr val="008000"/>
                </a:solidFill>
                <a:latin typeface="Consolas"/>
              </a:rPr>
              <a:t>;increment </a:t>
            </a:r>
            <a:r>
              <a:rPr lang="en-US" sz="2000" b="1" dirty="0" err="1">
                <a:solidFill>
                  <a:srgbClr val="008000"/>
                </a:solidFill>
                <a:latin typeface="Consolas"/>
              </a:rPr>
              <a:t>esi</a:t>
            </a:r>
            <a:r>
              <a:rPr lang="en-US" sz="2000" b="1" dirty="0">
                <a:solidFill>
                  <a:srgbClr val="008000"/>
                </a:solidFill>
                <a:latin typeface="Consolas"/>
              </a:rPr>
              <a:t> pointer by 4 </a:t>
            </a:r>
            <a:endParaRPr lang="en-US" sz="2000" b="1" dirty="0">
              <a:solidFill>
                <a:prstClr val="black"/>
              </a:solidFill>
              <a:latin typeface="Consolas"/>
            </a:endParaRPr>
          </a:p>
          <a:p>
            <a:pPr lvl="1"/>
            <a:r>
              <a:rPr lang="en-US" sz="2000" b="1" dirty="0">
                <a:solidFill>
                  <a:srgbClr val="0000FF"/>
                </a:solidFill>
                <a:latin typeface="Consolas"/>
              </a:rPr>
              <a:t>loop</a:t>
            </a:r>
            <a:r>
              <a:rPr lang="en-US" sz="2000" b="1" dirty="0">
                <a:solidFill>
                  <a:prstClr val="black"/>
                </a:solidFill>
                <a:latin typeface="Consolas"/>
              </a:rPr>
              <a:t> </a:t>
            </a:r>
            <a:r>
              <a:rPr lang="en-US" sz="2000" b="1" dirty="0" err="1">
                <a:solidFill>
                  <a:prstClr val="black"/>
                </a:solidFill>
                <a:latin typeface="Consolas"/>
              </a:rPr>
              <a:t>sum_loop</a:t>
            </a:r>
            <a:endParaRPr lang="en-US" sz="2000" b="1" dirty="0">
              <a:solidFill>
                <a:prstClr val="black"/>
              </a:solidFill>
              <a:latin typeface="Consolas"/>
            </a:endParaRPr>
          </a:p>
          <a:p>
            <a:pPr lvl="1"/>
            <a:endParaRPr lang="en-US" sz="2000" b="1" dirty="0">
              <a:solidFill>
                <a:prstClr val="black"/>
              </a:solidFill>
              <a:latin typeface="Consolas"/>
            </a:endParaRPr>
          </a:p>
          <a:p>
            <a:pPr lvl="1"/>
            <a:r>
              <a:rPr lang="en-US" sz="2000" b="1" dirty="0">
                <a:solidFill>
                  <a:srgbClr val="0000FF"/>
                </a:solidFill>
                <a:latin typeface="Consolas"/>
              </a:rPr>
              <a:t>call</a:t>
            </a:r>
            <a:r>
              <a:rPr lang="en-US" sz="2000" b="1" dirty="0">
                <a:solidFill>
                  <a:prstClr val="black"/>
                </a:solidFill>
                <a:latin typeface="Consolas"/>
              </a:rPr>
              <a:t> </a:t>
            </a:r>
            <a:r>
              <a:rPr lang="en-US" sz="2000" b="1" dirty="0" err="1">
                <a:solidFill>
                  <a:prstClr val="black"/>
                </a:solidFill>
                <a:latin typeface="Consolas"/>
              </a:rPr>
              <a:t>writeint</a:t>
            </a:r>
            <a:r>
              <a:rPr lang="en-US" sz="2000" b="1" dirty="0">
                <a:solidFill>
                  <a:prstClr val="black"/>
                </a:solidFill>
                <a:latin typeface="Consolas"/>
              </a:rPr>
              <a:t>   </a:t>
            </a:r>
            <a:br>
              <a:rPr lang="en-US" sz="2000" b="1" dirty="0">
                <a:solidFill>
                  <a:prstClr val="black"/>
                </a:solidFill>
                <a:latin typeface="Consolas"/>
              </a:rPr>
            </a:br>
            <a:r>
              <a:rPr lang="en-US" sz="2000" b="1" dirty="0">
                <a:solidFill>
                  <a:prstClr val="black"/>
                </a:solidFill>
                <a:latin typeface="Consolas"/>
              </a:rPr>
              <a:t>		</a:t>
            </a:r>
            <a:r>
              <a:rPr lang="en-US" sz="2000" b="1" dirty="0">
                <a:solidFill>
                  <a:srgbClr val="008000"/>
                </a:solidFill>
                <a:latin typeface="Consolas"/>
              </a:rPr>
              <a:t>;output the sum (which already stored in EAX)</a:t>
            </a:r>
            <a:endParaRPr lang="en-US" sz="2000" b="1" dirty="0">
              <a:solidFill>
                <a:prstClr val="black"/>
              </a:solidFill>
              <a:latin typeface="Consolas"/>
            </a:endParaRPr>
          </a:p>
          <a:p>
            <a:pPr lvl="1"/>
            <a:r>
              <a:rPr lang="en-US" sz="2000" b="1" dirty="0" err="1">
                <a:solidFill>
                  <a:srgbClr val="0000FF"/>
                </a:solidFill>
                <a:latin typeface="Consolas"/>
              </a:rPr>
              <a:t>mov</a:t>
            </a:r>
            <a:r>
              <a:rPr lang="en-US" sz="2000" b="1" dirty="0">
                <a:solidFill>
                  <a:prstClr val="black"/>
                </a:solidFill>
                <a:latin typeface="Consolas"/>
              </a:rPr>
              <a:t> </a:t>
            </a:r>
            <a:r>
              <a:rPr lang="en-US" sz="2000" b="1" dirty="0" err="1">
                <a:solidFill>
                  <a:prstClr val="black"/>
                </a:solidFill>
                <a:latin typeface="Consolas"/>
              </a:rPr>
              <a:t>sum_val</a:t>
            </a:r>
            <a:r>
              <a:rPr lang="en-US" sz="2000" b="1" dirty="0">
                <a:solidFill>
                  <a:prstClr val="black"/>
                </a:solidFill>
                <a:latin typeface="Consolas"/>
              </a:rPr>
              <a:t>, </a:t>
            </a:r>
            <a:r>
              <a:rPr lang="en-US" sz="2000" b="1" dirty="0" err="1">
                <a:solidFill>
                  <a:srgbClr val="800000"/>
                </a:solidFill>
                <a:latin typeface="Consolas"/>
              </a:rPr>
              <a:t>eax</a:t>
            </a:r>
            <a:endParaRPr lang="en-US" sz="2000" b="1" dirty="0">
              <a:solidFill>
                <a:prstClr val="black"/>
              </a:solidFill>
              <a:latin typeface="Consolas"/>
            </a:endParaRPr>
          </a:p>
          <a:p>
            <a:pPr lvl="1"/>
            <a:r>
              <a:rPr lang="en-US" sz="2000" b="1" dirty="0">
                <a:solidFill>
                  <a:srgbClr val="0000FF"/>
                </a:solidFill>
                <a:latin typeface="Consolas"/>
              </a:rPr>
              <a:t>call</a:t>
            </a:r>
            <a:r>
              <a:rPr lang="en-US" sz="2000" b="1" dirty="0">
                <a:solidFill>
                  <a:prstClr val="black"/>
                </a:solidFill>
                <a:latin typeface="Consolas"/>
              </a:rPr>
              <a:t> </a:t>
            </a:r>
            <a:r>
              <a:rPr lang="en-US" sz="2000" b="1" dirty="0" err="1">
                <a:solidFill>
                  <a:prstClr val="black"/>
                </a:solidFill>
                <a:latin typeface="Consolas"/>
              </a:rPr>
              <a:t>CrLf</a:t>
            </a:r>
            <a:endParaRPr lang="en-US" sz="2000" b="1" dirty="0">
              <a:solidFill>
                <a:prstClr val="black"/>
              </a:solidFill>
              <a:latin typeface="Consolas"/>
            </a:endParaRPr>
          </a:p>
          <a:p>
            <a:endParaRPr lang="en-US" sz="2000" dirty="0">
              <a:solidFill>
                <a:prstClr val="black"/>
              </a:solidFill>
              <a:latin typeface="Consolas"/>
            </a:endParaRPr>
          </a:p>
        </p:txBody>
      </p:sp>
    </p:spTree>
    <p:extLst>
      <p:ext uri="{BB962C8B-B14F-4D97-AF65-F5344CB8AC3E}">
        <p14:creationId xmlns:p14="http://schemas.microsoft.com/office/powerpoint/2010/main" val="19955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Effect transition="in" filter="fade">
                                      <p:cBhvr>
                                        <p:cTn id="15" dur="500"/>
                                        <p:tgtEl>
                                          <p:spTgt spid="4">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9" end="9"/>
                                            </p:txEl>
                                          </p:spTgt>
                                        </p:tgtEl>
                                        <p:attrNameLst>
                                          <p:attrName>style.visibility</p:attrName>
                                        </p:attrNameLst>
                                      </p:cBhvr>
                                      <p:to>
                                        <p:strVal val="visible"/>
                                      </p:to>
                                    </p:set>
                                    <p:animEffect transition="in" filter="fade">
                                      <p:cBhvr>
                                        <p:cTn id="20" dur="500"/>
                                        <p:tgtEl>
                                          <p:spTgt spid="4">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animEffect transition="in" filter="fade">
                                      <p:cBhvr>
                                        <p:cTn id="33" dur="500"/>
                                        <p:tgtEl>
                                          <p:spTgt spid="4">
                                            <p:txEl>
                                              <p:pRg st="15" end="1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7" end="17"/>
                                            </p:txEl>
                                          </p:spTgt>
                                        </p:tgtEl>
                                        <p:attrNameLst>
                                          <p:attrName>style.visibility</p:attrName>
                                        </p:attrNameLst>
                                      </p:cBhvr>
                                      <p:to>
                                        <p:strVal val="visible"/>
                                      </p:to>
                                    </p:set>
                                    <p:animEffect transition="in" filter="fade">
                                      <p:cBhvr>
                                        <p:cTn id="48" dur="500"/>
                                        <p:tgtEl>
                                          <p:spTgt spid="4">
                                            <p:txEl>
                                              <p:pRg st="17" end="1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r>
              <a:rPr lang="en-US" dirty="0"/>
              <a:t> The whole program is inside the </a:t>
            </a:r>
            <a:r>
              <a:rPr lang="en-US" b="1" dirty="0">
                <a:solidFill>
                  <a:srgbClr val="FFC000"/>
                </a:solidFill>
              </a:rPr>
              <a:t>main</a:t>
            </a:r>
            <a:r>
              <a:rPr lang="en-US" dirty="0"/>
              <a:t> which is a less organized program </a:t>
            </a:r>
            <a:r>
              <a:rPr lang="en-US" dirty="0">
                <a:solidFill>
                  <a:srgbClr val="FFFF00"/>
                </a:solidFill>
              </a:rPr>
              <a:t>(Spaghetti)</a:t>
            </a:r>
            <a:r>
              <a:rPr lang="en-US" dirty="0"/>
              <a:t> </a:t>
            </a:r>
          </a:p>
          <a:p>
            <a:endParaRPr lang="en-US" dirty="0"/>
          </a:p>
          <a:p>
            <a:r>
              <a:rPr lang="en-US" dirty="0"/>
              <a:t> What if I asked you to develop a code for </a:t>
            </a:r>
            <a:r>
              <a:rPr lang="en-US" b="1" dirty="0">
                <a:solidFill>
                  <a:srgbClr val="FFC000"/>
                </a:solidFill>
              </a:rPr>
              <a:t>sumArr2</a:t>
            </a:r>
            <a:r>
              <a:rPr lang="en-US" dirty="0"/>
              <a:t>?</a:t>
            </a:r>
          </a:p>
          <a:p>
            <a:endParaRPr lang="en-US" dirty="0"/>
          </a:p>
          <a:p>
            <a:r>
              <a:rPr lang="en-US" dirty="0"/>
              <a:t> Imagine the same style with a very large project </a:t>
            </a:r>
          </a:p>
          <a:p>
            <a:pPr lvl="1"/>
            <a:r>
              <a:rPr lang="en-US" sz="2800" dirty="0"/>
              <a:t> It’s a real CURSE!</a:t>
            </a:r>
          </a:p>
        </p:txBody>
      </p:sp>
    </p:spTree>
    <p:extLst>
      <p:ext uri="{BB962C8B-B14F-4D97-AF65-F5344CB8AC3E}">
        <p14:creationId xmlns:p14="http://schemas.microsoft.com/office/powerpoint/2010/main" val="388801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p:txBody>
          <a:bodyPr/>
          <a:lstStyle/>
          <a:p>
            <a:r>
              <a:rPr lang="en-US" dirty="0"/>
              <a:t> Move the related logic into a separate blocks and call them when needed…</a:t>
            </a:r>
          </a:p>
          <a:p>
            <a:r>
              <a:rPr lang="en-US" dirty="0"/>
              <a:t> ( Structured Programming – Like )</a:t>
            </a:r>
          </a:p>
        </p:txBody>
      </p:sp>
    </p:spTree>
    <p:extLst>
      <p:ext uri="{BB962C8B-B14F-4D97-AF65-F5344CB8AC3E}">
        <p14:creationId xmlns:p14="http://schemas.microsoft.com/office/powerpoint/2010/main" val="43768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1556792"/>
            <a:ext cx="4211960" cy="5301208"/>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INCLUDE </a:t>
            </a:r>
            <a:r>
              <a:rPr kumimoji="0" lang="en-US" sz="2000" b="1" i="0" u="none" strike="noStrike" kern="0" cap="none" spc="0" normalizeH="0" baseline="0" noProof="0" dirty="0">
                <a:ln>
                  <a:noFill/>
                </a:ln>
                <a:solidFill>
                  <a:prstClr val="black">
                    <a:lumMod val="85000"/>
                    <a:lumOff val="15000"/>
                  </a:prstClr>
                </a:solidFill>
                <a:effectLst/>
                <a:uLnTx/>
                <a:uFillTx/>
                <a:latin typeface="Consolas" panose="020B0609020204030204" pitchFamily="49" charset="0"/>
                <a:cs typeface="Times New Roman" pitchFamily="18" charset="0"/>
              </a:rPr>
              <a:t>Irvine32.inc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nl-NL" sz="20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rPr>
              <a:t>Arr1 </a:t>
            </a:r>
            <a:r>
              <a:rPr kumimoji="0" lang="nl-NL"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DWORD </a:t>
            </a:r>
            <a:r>
              <a:rPr kumimoji="0" lang="nl-NL" sz="2000" b="1" i="0" u="none" strike="noStrike" kern="0" cap="none" spc="0" normalizeH="0" baseline="0" noProof="0" dirty="0">
                <a:ln>
                  <a:noFill/>
                </a:ln>
                <a:solidFill>
                  <a:srgbClr val="000080"/>
                </a:solidFill>
                <a:effectLst/>
                <a:uLnTx/>
                <a:uFillTx/>
                <a:latin typeface="Consolas" panose="020B0609020204030204" pitchFamily="49" charset="0"/>
                <a:cs typeface="Times New Roman" pitchFamily="18" charset="0"/>
              </a:rPr>
              <a:t>10,20,30,40,50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.code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main </a:t>
            </a: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PROC</a:t>
            </a:r>
          </a:p>
          <a:p>
            <a:pPr lvl="1">
              <a:defRPr/>
            </a:pPr>
            <a:r>
              <a:rPr lang="en-US" sz="2000" b="1" kern="0" dirty="0" err="1">
                <a:solidFill>
                  <a:srgbClr val="0000FF"/>
                </a:solidFill>
                <a:latin typeface="Consolas" panose="020B0609020204030204" pitchFamily="49" charset="0"/>
                <a:cs typeface="Times New Roman" pitchFamily="18" charset="0"/>
              </a:rPr>
              <a:t>mov</a:t>
            </a:r>
            <a:r>
              <a:rPr lang="en-US" sz="2000" b="1" kern="0" dirty="0">
                <a:solidFill>
                  <a:srgbClr val="0000FF"/>
                </a:solidFill>
                <a:latin typeface="Consolas" panose="020B0609020204030204" pitchFamily="49" charset="0"/>
                <a:cs typeface="Times New Roman" pitchFamily="18" charset="0"/>
              </a:rPr>
              <a:t> </a:t>
            </a:r>
            <a:r>
              <a:rPr lang="en-US" sz="2000" b="1" kern="0" dirty="0" err="1">
                <a:solidFill>
                  <a:srgbClr val="800000"/>
                </a:solidFill>
                <a:latin typeface="Consolas" panose="020B0609020204030204" pitchFamily="49" charset="0"/>
                <a:cs typeface="Times New Roman" pitchFamily="18" charset="0"/>
              </a:rPr>
              <a:t>esi</a:t>
            </a:r>
            <a:r>
              <a:rPr lang="en-US" sz="2000" b="1" kern="0" dirty="0">
                <a:solidFill>
                  <a:srgbClr val="800000"/>
                </a:solidFill>
                <a:latin typeface="Consolas" panose="020B0609020204030204" pitchFamily="49" charset="0"/>
                <a:cs typeface="Times New Roman" pitchFamily="18" charset="0"/>
              </a:rPr>
              <a:t>, </a:t>
            </a:r>
            <a:r>
              <a:rPr lang="en-US" sz="2000" b="1" kern="0" dirty="0">
                <a:solidFill>
                  <a:srgbClr val="800080"/>
                </a:solidFill>
                <a:latin typeface="Consolas" panose="020B0609020204030204" pitchFamily="49" charset="0"/>
                <a:cs typeface="Times New Roman" pitchFamily="18" charset="0"/>
              </a:rPr>
              <a:t>OFFSET </a:t>
            </a:r>
            <a:r>
              <a:rPr lang="en-US" sz="2000" b="1" kern="0" dirty="0">
                <a:solidFill>
                  <a:prstClr val="black"/>
                </a:solidFill>
                <a:latin typeface="Consolas" panose="020B0609020204030204" pitchFamily="49" charset="0"/>
                <a:cs typeface="Times New Roman" pitchFamily="18" charset="0"/>
              </a:rPr>
              <a:t>Arr1</a:t>
            </a:r>
          </a:p>
          <a:p>
            <a:pPr marL="457200" lvl="2">
              <a:defRPr/>
            </a:pPr>
            <a:r>
              <a:rPr lang="en-US" sz="2000" b="1" kern="0" dirty="0" err="1">
                <a:solidFill>
                  <a:srgbClr val="0000FF"/>
                </a:solidFill>
                <a:latin typeface="Consolas" panose="020B0609020204030204" pitchFamily="49" charset="0"/>
                <a:cs typeface="Times New Roman" pitchFamily="18" charset="0"/>
              </a:rPr>
              <a:t>mov</a:t>
            </a:r>
            <a:r>
              <a:rPr lang="en-US" sz="2000" b="1" kern="0" dirty="0">
                <a:solidFill>
                  <a:srgbClr val="0000FF"/>
                </a:solidFill>
                <a:latin typeface="Consolas" panose="020B0609020204030204" pitchFamily="49" charset="0"/>
                <a:cs typeface="Times New Roman" pitchFamily="18" charset="0"/>
              </a:rPr>
              <a:t> </a:t>
            </a:r>
            <a:r>
              <a:rPr lang="en-US" sz="2000" b="1" kern="0" dirty="0" err="1">
                <a:solidFill>
                  <a:srgbClr val="800000"/>
                </a:solidFill>
                <a:latin typeface="Consolas" panose="020B0609020204030204" pitchFamily="49" charset="0"/>
                <a:cs typeface="Times New Roman" pitchFamily="18" charset="0"/>
              </a:rPr>
              <a:t>ecx</a:t>
            </a:r>
            <a:r>
              <a:rPr lang="en-US" sz="2000" b="1" kern="0" dirty="0">
                <a:solidFill>
                  <a:srgbClr val="800000"/>
                </a:solidFill>
                <a:latin typeface="Consolas" panose="020B0609020204030204" pitchFamily="49" charset="0"/>
                <a:cs typeface="Times New Roman" pitchFamily="18" charset="0"/>
              </a:rPr>
              <a:t>, </a:t>
            </a:r>
            <a:r>
              <a:rPr lang="en-US" sz="2000" b="1" kern="0" dirty="0">
                <a:solidFill>
                  <a:srgbClr val="800080"/>
                </a:solidFill>
                <a:latin typeface="Consolas" panose="020B0609020204030204" pitchFamily="49" charset="0"/>
                <a:cs typeface="Times New Roman" pitchFamily="18" charset="0"/>
              </a:rPr>
              <a:t>LENGTHOF </a:t>
            </a:r>
            <a:r>
              <a:rPr lang="en-US" sz="2000" b="1" kern="0" dirty="0">
                <a:solidFill>
                  <a:prstClr val="black"/>
                </a:solidFill>
                <a:latin typeface="Consolas" panose="020B0609020204030204" pitchFamily="49" charset="0"/>
                <a:cs typeface="Times New Roman" pitchFamily="18" charset="0"/>
              </a:rPr>
              <a:t>Arr1</a:t>
            </a:r>
            <a:endPar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endParaRPr>
          </a:p>
          <a:p>
            <a:pPr lvl="1">
              <a:defRPr/>
            </a:pPr>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call </a:t>
            </a:r>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cs typeface="Times New Roman" pitchFamily="18" charset="0"/>
              </a:rPr>
              <a:t>SumArr</a:t>
            </a:r>
            <a:endPar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endParaRPr>
          </a:p>
          <a:p>
            <a:pPr lvl="1">
              <a:defRPr/>
            </a:pPr>
            <a:endPar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endParaRPr>
          </a:p>
          <a:p>
            <a:pPr lvl="1">
              <a:defRPr/>
            </a:pPr>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call </a:t>
            </a:r>
            <a:r>
              <a:rPr lang="en-US" sz="2000" b="1" kern="0" dirty="0">
                <a:solidFill>
                  <a:prstClr val="black"/>
                </a:solidFill>
                <a:latin typeface="Consolas" panose="020B0609020204030204" pitchFamily="49" charset="0"/>
              </a:rPr>
              <a:t>W</a:t>
            </a:r>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rPr>
              <a:t>riteInt</a:t>
            </a:r>
            <a:endParaRPr kumimoji="0" lang="en-US" sz="2000" b="1" i="0" u="none" strike="noStrike" kern="0" cap="none" spc="0" normalizeH="0" baseline="0" noProof="0" dirty="0">
              <a:ln>
                <a:noFill/>
              </a:ln>
              <a:solidFill>
                <a:prstClr val="black"/>
              </a:solidFill>
              <a:effectLst/>
              <a:uLnTx/>
              <a:uFillTx/>
              <a:latin typeface="Consolas" panose="020B0609020204030204" pitchFamily="49" charset="0"/>
            </a:endParaRPr>
          </a:p>
          <a:p>
            <a:pPr lvl="1">
              <a:defRPr/>
            </a:pPr>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call</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rPr>
              <a:t>CrLf</a:t>
            </a:r>
            <a:endParaRPr kumimoji="0" lang="en-US" sz="2000" b="1" i="0" u="none" strike="noStrike" kern="0" cap="none" spc="0" normalizeH="0" baseline="0" noProof="0" dirty="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exit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main ENDP</a:t>
            </a:r>
          </a:p>
        </p:txBody>
      </p:sp>
      <p:sp>
        <p:nvSpPr>
          <p:cNvPr id="7" name="Rounded Rectangle 6"/>
          <p:cNvSpPr/>
          <p:nvPr/>
        </p:nvSpPr>
        <p:spPr>
          <a:xfrm>
            <a:off x="4211960" y="1066800"/>
            <a:ext cx="4968552" cy="5791200"/>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cs typeface="Times New Roman" pitchFamily="18" charset="0"/>
              </a:rPr>
              <a:t>SumArr</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Times New Roman" pitchFamily="18" charset="0"/>
              </a:rPr>
              <a:t> </a:t>
            </a: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PROC</a:t>
            </a:r>
          </a:p>
          <a:p>
            <a:pPr lvl="1"/>
            <a:r>
              <a:rPr kumimoji="0" lang="en-US" sz="2000" b="1" i="0" u="none" strike="noStrike" kern="0" cap="none" spc="0" normalizeH="0" baseline="0" noProof="0" dirty="0" err="1">
                <a:ln>
                  <a:noFill/>
                </a:ln>
                <a:solidFill>
                  <a:srgbClr val="0000FF"/>
                </a:solidFill>
                <a:effectLst/>
                <a:uLnTx/>
                <a:uFillTx/>
                <a:latin typeface="Consolas" panose="020B0609020204030204" pitchFamily="49" charset="0"/>
                <a:cs typeface="Times New Roman" pitchFamily="18" charset="0"/>
              </a:rPr>
              <a:t>mov</a:t>
            </a:r>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 </a:t>
            </a:r>
            <a:r>
              <a:rPr kumimoji="0" lang="en-US" sz="2000" b="1" i="0" u="none" strike="noStrike" kern="0" cap="none" spc="0" normalizeH="0" baseline="0" noProof="0" dirty="0" err="1">
                <a:ln>
                  <a:noFill/>
                </a:ln>
                <a:solidFill>
                  <a:srgbClr val="800000"/>
                </a:solidFill>
                <a:effectLst/>
                <a:uLnTx/>
                <a:uFillTx/>
                <a:latin typeface="Consolas" panose="020B0609020204030204" pitchFamily="49" charset="0"/>
                <a:cs typeface="Times New Roman" pitchFamily="18" charset="0"/>
              </a:rPr>
              <a:t>eax</a:t>
            </a:r>
            <a:r>
              <a:rPr kumimoji="0" lang="en-US" sz="2000" b="1" i="0" u="none" strike="noStrike" kern="0" cap="none" spc="0" normalizeH="0" baseline="0" noProof="0" dirty="0">
                <a:ln>
                  <a:noFill/>
                </a:ln>
                <a:solidFill>
                  <a:srgbClr val="800000"/>
                </a:solidFill>
                <a:effectLst/>
                <a:uLnTx/>
                <a:uFillTx/>
                <a:latin typeface="Consolas" panose="020B0609020204030204" pitchFamily="49" charset="0"/>
                <a:cs typeface="Times New Roman" pitchFamily="18" charset="0"/>
              </a:rPr>
              <a:t>, </a:t>
            </a:r>
            <a:r>
              <a:rPr kumimoji="0" lang="en-US" sz="2000" b="1" i="0" u="none" strike="noStrike" kern="0" cap="none" spc="0" normalizeH="0" baseline="0" noProof="0" dirty="0">
                <a:ln>
                  <a:noFill/>
                </a:ln>
                <a:solidFill>
                  <a:srgbClr val="000080"/>
                </a:solidFill>
                <a:effectLst/>
                <a:uLnTx/>
                <a:uFillTx/>
                <a:latin typeface="Consolas" panose="020B0609020204030204" pitchFamily="49" charset="0"/>
                <a:cs typeface="Times New Roman" pitchFamily="18" charset="0"/>
              </a:rPr>
              <a:t>0</a:t>
            </a:r>
          </a:p>
          <a:p>
            <a:pPr lvl="1"/>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cs typeface="+mj-cs"/>
              </a:rPr>
              <a:t>sum_loop</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mj-cs"/>
              </a:rPr>
              <a:t>:</a:t>
            </a:r>
          </a:p>
          <a:p>
            <a:pPr lvl="2"/>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add </a:t>
            </a:r>
            <a:r>
              <a:rPr kumimoji="0" lang="en-US" sz="2000" b="1" i="0" u="none" strike="noStrike" kern="0" cap="none" spc="0" normalizeH="0" baseline="0" noProof="0" dirty="0" err="1">
                <a:ln>
                  <a:noFill/>
                </a:ln>
                <a:solidFill>
                  <a:srgbClr val="800000"/>
                </a:solidFill>
                <a:effectLst/>
                <a:uLnTx/>
                <a:uFillTx/>
                <a:latin typeface="Consolas" panose="020B0609020204030204" pitchFamily="49" charset="0"/>
                <a:cs typeface="Times New Roman" pitchFamily="18" charset="0"/>
              </a:rPr>
              <a:t>eax</a:t>
            </a:r>
            <a:r>
              <a:rPr kumimoji="0" lang="en-US" sz="2000" b="1" i="0" u="none" strike="noStrike" kern="0" cap="none" spc="0" normalizeH="0" baseline="0" noProof="0" dirty="0">
                <a:ln>
                  <a:noFill/>
                </a:ln>
                <a:solidFill>
                  <a:srgbClr val="800000"/>
                </a:solidFill>
                <a:effectLst/>
                <a:uLnTx/>
                <a:uFillTx/>
                <a:latin typeface="Consolas" panose="020B0609020204030204" pitchFamily="49" charset="0"/>
                <a:cs typeface="Times New Roman" pitchFamily="18" charset="0"/>
              </a:rPr>
              <a:t>, </a:t>
            </a: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DWORD PTR [</a:t>
            </a:r>
            <a:r>
              <a:rPr kumimoji="0" lang="en-US" sz="2000" b="1" i="0" u="none" strike="noStrike" kern="0" cap="none" spc="0" normalizeH="0" baseline="0" noProof="0" dirty="0" err="1">
                <a:ln>
                  <a:noFill/>
                </a:ln>
                <a:solidFill>
                  <a:srgbClr val="800000"/>
                </a:solidFill>
                <a:effectLst/>
                <a:uLnTx/>
                <a:uFillTx/>
                <a:latin typeface="Consolas" panose="020B0609020204030204" pitchFamily="49" charset="0"/>
                <a:cs typeface="Times New Roman" pitchFamily="18" charset="0"/>
              </a:rPr>
              <a:t>esi</a:t>
            </a:r>
            <a:r>
              <a:rPr kumimoji="0" lang="en-US" sz="2000" b="1" i="0" u="none" strike="noStrike" kern="0" cap="none" spc="0" normalizeH="0" baseline="0" noProof="0" dirty="0">
                <a:ln>
                  <a:noFill/>
                </a:ln>
                <a:solidFill>
                  <a:srgbClr val="800000"/>
                </a:solidFill>
                <a:effectLst/>
                <a:uLnTx/>
                <a:uFillTx/>
                <a:latin typeface="Consolas" panose="020B0609020204030204" pitchFamily="49" charset="0"/>
                <a:cs typeface="Times New Roman" pitchFamily="18" charset="0"/>
              </a:rPr>
              <a:t>]</a:t>
            </a:r>
          </a:p>
          <a:p>
            <a:pPr lvl="2"/>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add </a:t>
            </a:r>
            <a:r>
              <a:rPr kumimoji="0" lang="en-US" sz="2000" b="1" i="0" u="none" strike="noStrike" kern="0" cap="none" spc="0" normalizeH="0" baseline="0" noProof="0" dirty="0" err="1">
                <a:ln>
                  <a:noFill/>
                </a:ln>
                <a:solidFill>
                  <a:srgbClr val="800000"/>
                </a:solidFill>
                <a:effectLst/>
                <a:uLnTx/>
                <a:uFillTx/>
                <a:latin typeface="Consolas" panose="020B0609020204030204" pitchFamily="49" charset="0"/>
                <a:cs typeface="Times New Roman" pitchFamily="18" charset="0"/>
              </a:rPr>
              <a:t>esi</a:t>
            </a:r>
            <a:r>
              <a:rPr kumimoji="0" lang="en-US" sz="2000" b="1" i="0" u="none" strike="noStrike" kern="0" cap="none" spc="0" normalizeH="0" baseline="0" noProof="0" dirty="0">
                <a:ln>
                  <a:noFill/>
                </a:ln>
                <a:solidFill>
                  <a:srgbClr val="800000"/>
                </a:solidFill>
                <a:effectLst/>
                <a:uLnTx/>
                <a:uFillTx/>
                <a:latin typeface="Consolas" panose="020B0609020204030204" pitchFamily="49" charset="0"/>
                <a:cs typeface="Times New Roman" pitchFamily="18" charset="0"/>
              </a:rPr>
              <a:t>, </a:t>
            </a:r>
            <a:r>
              <a:rPr kumimoji="0" lang="en-US" sz="2000" b="1" i="0" u="none" strike="noStrike" kern="0" cap="none" spc="0" normalizeH="0" baseline="0" noProof="0" dirty="0">
                <a:ln>
                  <a:noFill/>
                </a:ln>
                <a:solidFill>
                  <a:srgbClr val="000080"/>
                </a:solidFill>
                <a:effectLst/>
                <a:uLnTx/>
                <a:uFillTx/>
                <a:latin typeface="Consolas" panose="020B0609020204030204" pitchFamily="49" charset="0"/>
                <a:cs typeface="Times New Roman" pitchFamily="18" charset="0"/>
              </a:rPr>
              <a:t>4</a:t>
            </a:r>
          </a:p>
          <a:p>
            <a:pPr lvl="1"/>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LOOP </a:t>
            </a:r>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cs typeface="+mj-cs"/>
              </a:rPr>
              <a:t>sum_loop</a:t>
            </a:r>
            <a:endPar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mj-cs"/>
            </a:endParaRPr>
          </a:p>
          <a:p>
            <a:pPr lvl="1"/>
            <a:r>
              <a:rPr kumimoji="0" lang="en-US" sz="2000" b="1" i="0" u="none" strike="noStrike" kern="0" cap="none" spc="0" normalizeH="0" baseline="0" noProof="0" dirty="0">
                <a:ln>
                  <a:noFill/>
                </a:ln>
                <a:solidFill>
                  <a:srgbClr val="0000FF"/>
                </a:solidFill>
                <a:effectLst/>
                <a:uLnTx/>
                <a:uFillTx/>
                <a:latin typeface="Consolas" panose="020B0609020204030204" pitchFamily="49" charset="0"/>
                <a:cs typeface="Times New Roman" pitchFamily="18" charset="0"/>
              </a:rPr>
              <a:t>RET</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cs typeface="+mj-cs"/>
              </a:rPr>
              <a:t> </a:t>
            </a:r>
          </a:p>
          <a:p>
            <a:pPr lvl="1"/>
            <a:r>
              <a:rPr kumimoji="0" lang="en-US" sz="2000" b="1" i="0" u="none" strike="noStrike" kern="0" cap="none" spc="0" normalizeH="0" baseline="0" noProof="0" dirty="0" err="1">
                <a:ln>
                  <a:noFill/>
                </a:ln>
                <a:solidFill>
                  <a:prstClr val="black"/>
                </a:solidFill>
                <a:effectLst/>
                <a:uLnTx/>
                <a:uFillTx/>
                <a:latin typeface="Consolas" panose="020B0609020204030204" pitchFamily="49" charset="0"/>
                <a:cs typeface="+mj-cs"/>
              </a:rPr>
              <a:t>SumArr</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mj-cs"/>
              </a:rPr>
              <a:t> </a:t>
            </a: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ENDP</a:t>
            </a:r>
            <a:endParaRPr kumimoji="0" lang="en-US" sz="2000" b="1" i="0" u="none" strike="noStrike" kern="0" cap="none" spc="0" normalizeH="0" baseline="0" noProof="0" dirty="0">
              <a:ln>
                <a:noFill/>
              </a:ln>
              <a:solidFill>
                <a:srgbClr val="008000"/>
              </a:solidFill>
              <a:effectLst/>
              <a:uLnTx/>
              <a:uFillTx/>
              <a:latin typeface="Consolas" panose="020B0609020204030204" pitchFamily="49" charset="0"/>
              <a:cs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800080"/>
                </a:solidFill>
                <a:effectLst/>
                <a:uLnTx/>
                <a:uFillTx/>
                <a:latin typeface="Consolas" panose="020B0609020204030204" pitchFamily="49" charset="0"/>
                <a:cs typeface="Times New Roman" pitchFamily="18" charset="0"/>
              </a:rPr>
              <a:t>END</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cs typeface="+mj-cs"/>
              </a:rPr>
              <a:t> main</a:t>
            </a:r>
          </a:p>
        </p:txBody>
      </p:sp>
      <p:sp>
        <p:nvSpPr>
          <p:cNvPr id="8" name="Title 7"/>
          <p:cNvSpPr>
            <a:spLocks noGrp="1"/>
          </p:cNvSpPr>
          <p:nvPr>
            <p:ph type="title"/>
          </p:nvPr>
        </p:nvSpPr>
        <p:spPr>
          <a:xfrm>
            <a:off x="251520" y="152400"/>
            <a:ext cx="8035280" cy="1154097"/>
          </a:xfrm>
        </p:spPr>
        <p:txBody>
          <a:bodyPr/>
          <a:lstStyle/>
          <a:p>
            <a:r>
              <a:rPr lang="en-US" dirty="0" err="1"/>
              <a:t>SumArr</a:t>
            </a:r>
            <a:r>
              <a:rPr lang="en-US" dirty="0"/>
              <a:t> PROC Style </a:t>
            </a:r>
          </a:p>
        </p:txBody>
      </p:sp>
    </p:spTree>
    <p:extLst>
      <p:ext uri="{BB962C8B-B14F-4D97-AF65-F5344CB8AC3E}">
        <p14:creationId xmlns:p14="http://schemas.microsoft.com/office/powerpoint/2010/main" val="81004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500" fill="hold"/>
                                        <p:tgtEl>
                                          <p:spTgt spid="5">
                                            <p:bg/>
                                          </p:spTgt>
                                        </p:tgtEl>
                                        <p:attrNameLst>
                                          <p:attrName>ppt_w</p:attrName>
                                        </p:attrNameLst>
                                      </p:cBhvr>
                                      <p:tavLst>
                                        <p:tav tm="0">
                                          <p:val>
                                            <p:fltVal val="0"/>
                                          </p:val>
                                        </p:tav>
                                        <p:tav tm="100000">
                                          <p:val>
                                            <p:strVal val="#ppt_w"/>
                                          </p:val>
                                        </p:tav>
                                      </p:tavLst>
                                    </p:anim>
                                    <p:anim calcmode="lin" valueType="num">
                                      <p:cBhvr>
                                        <p:cTn id="8" dur="500" fill="hold"/>
                                        <p:tgtEl>
                                          <p:spTgt spid="5">
                                            <p:bg/>
                                          </p:spTgt>
                                        </p:tgtEl>
                                        <p:attrNameLst>
                                          <p:attrName>ppt_h</p:attrName>
                                        </p:attrNameLst>
                                      </p:cBhvr>
                                      <p:tavLst>
                                        <p:tav tm="0">
                                          <p:val>
                                            <p:fltVal val="0"/>
                                          </p:val>
                                        </p:tav>
                                        <p:tav tm="100000">
                                          <p:val>
                                            <p:strVal val="#ppt_h"/>
                                          </p:val>
                                        </p:tav>
                                      </p:tavLst>
                                    </p:anim>
                                    <p:animEffect transition="in" filter="fade">
                                      <p:cBhvr>
                                        <p:cTn id="9" dur="500"/>
                                        <p:tgtEl>
                                          <p:spTgt spid="5">
                                            <p:bg/>
                                          </p:spTgt>
                                        </p:tgtEl>
                                      </p:cBhvr>
                                    </p:animEffect>
                                  </p:childTnLst>
                                </p:cTn>
                              </p:par>
                              <p:par>
                                <p:cTn id="10" presetID="23" presetClass="entr" presetSubtype="16"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 calcmode="lin" valueType="num">
                                      <p:cBhvr>
                                        <p:cTn id="1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17" dur="500" fill="hold"/>
                                        <p:tgtEl>
                                          <p:spTgt spid="5">
                                            <p:txEl>
                                              <p:pRg st="4" end="4"/>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p:cTn id="20"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5" end="5"/>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p:cTn id="24"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6" end="6"/>
                                            </p:txEl>
                                          </p:spTgt>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 calcmode="lin" valueType="num">
                                      <p:cBhvr>
                                        <p:cTn id="28"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7" end="7"/>
                                            </p:txEl>
                                          </p:spTgt>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5">
                                            <p:txEl>
                                              <p:pRg st="12" end="12"/>
                                            </p:txEl>
                                          </p:spTgt>
                                        </p:tgtEl>
                                        <p:attrNameLst>
                                          <p:attrName>style.visibility</p:attrName>
                                        </p:attrNameLst>
                                      </p:cBhvr>
                                      <p:to>
                                        <p:strVal val="visible"/>
                                      </p:to>
                                    </p:set>
                                    <p:anim calcmode="lin" valueType="num">
                                      <p:cBhvr>
                                        <p:cTn id="32" dur="500" fill="hold"/>
                                        <p:tgtEl>
                                          <p:spTgt spid="5">
                                            <p:txEl>
                                              <p:pRg st="12" end="12"/>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12" end="12"/>
                                            </p:txEl>
                                          </p:spTgt>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 calcmode="lin" valueType="num">
                                      <p:cBhvr>
                                        <p:cTn id="36" dur="500" fill="hold"/>
                                        <p:tgtEl>
                                          <p:spTgt spid="5">
                                            <p:txEl>
                                              <p:pRg st="13" end="13"/>
                                            </p:txEl>
                                          </p:spTgt>
                                        </p:tgtEl>
                                        <p:attrNameLst>
                                          <p:attrName>ppt_w</p:attrName>
                                        </p:attrNameLst>
                                      </p:cBhvr>
                                      <p:tavLst>
                                        <p:tav tm="0">
                                          <p:val>
                                            <p:fltVal val="0"/>
                                          </p:val>
                                        </p:tav>
                                        <p:tav tm="100000">
                                          <p:val>
                                            <p:strVal val="#ppt_w"/>
                                          </p:val>
                                        </p:tav>
                                      </p:tavLst>
                                    </p:anim>
                                    <p:anim calcmode="lin" valueType="num">
                                      <p:cBhvr>
                                        <p:cTn id="37" dur="500" fill="hold"/>
                                        <p:tgtEl>
                                          <p:spTgt spid="5">
                                            <p:txEl>
                                              <p:pRg st="13" end="13"/>
                                            </p:txEl>
                                          </p:spTgt>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 calcmode="lin" valueType="num">
                                      <p:cBhvr>
                                        <p:cTn id="40"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 calcmode="lin" valueType="num">
                                      <p:cBhvr>
                                        <p:cTn id="46"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 calcmode="lin" valueType="num">
                                      <p:cBhvr>
                                        <p:cTn id="52"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5">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 calcmode="lin" valueType="num">
                                      <p:cBhvr>
                                        <p:cTn id="58"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59" dur="500" fill="hold"/>
                                        <p:tgtEl>
                                          <p:spTgt spid="5">
                                            <p:txEl>
                                              <p:pRg st="10" end="10"/>
                                            </p:txEl>
                                          </p:spTgt>
                                        </p:tgtEl>
                                        <p:attrNameLst>
                                          <p:attrName>ppt_h</p:attrName>
                                        </p:attrNameLst>
                                      </p:cBhvr>
                                      <p:tavLst>
                                        <p:tav tm="0">
                                          <p:val>
                                            <p:flt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 calcmode="lin" valueType="num">
                                      <p:cBhvr>
                                        <p:cTn id="62" dur="500" fill="hold"/>
                                        <p:tgtEl>
                                          <p:spTgt spid="5">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5">
                                            <p:txEl>
                                              <p:pRg st="11" end="11"/>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0"/>
                                  </p:stCondLst>
                                  <p:childTnLst>
                                    <p:set>
                                      <p:cBhvr>
                                        <p:cTn id="65" dur="1" fill="hold">
                                          <p:stCondLst>
                                            <p:cond delay="0"/>
                                          </p:stCondLst>
                                        </p:cTn>
                                        <p:tgtEl>
                                          <p:spTgt spid="7">
                                            <p:bg/>
                                          </p:spTgt>
                                        </p:tgtEl>
                                        <p:attrNameLst>
                                          <p:attrName>style.visibility</p:attrName>
                                        </p:attrNameLst>
                                      </p:cBhvr>
                                      <p:to>
                                        <p:strVal val="visible"/>
                                      </p:to>
                                    </p:set>
                                    <p:anim calcmode="lin" valueType="num">
                                      <p:cBhvr>
                                        <p:cTn id="66" dur="500" fill="hold"/>
                                        <p:tgtEl>
                                          <p:spTgt spid="7">
                                            <p:bg/>
                                          </p:spTgt>
                                        </p:tgtEl>
                                        <p:attrNameLst>
                                          <p:attrName>ppt_w</p:attrName>
                                        </p:attrNameLst>
                                      </p:cBhvr>
                                      <p:tavLst>
                                        <p:tav tm="0">
                                          <p:val>
                                            <p:fltVal val="0"/>
                                          </p:val>
                                        </p:tav>
                                        <p:tav tm="100000">
                                          <p:val>
                                            <p:strVal val="#ppt_w"/>
                                          </p:val>
                                        </p:tav>
                                      </p:tavLst>
                                    </p:anim>
                                    <p:anim calcmode="lin" valueType="num">
                                      <p:cBhvr>
                                        <p:cTn id="67" dur="500" fill="hold"/>
                                        <p:tgtEl>
                                          <p:spTgt spid="7">
                                            <p:bg/>
                                          </p:spTgt>
                                        </p:tgtEl>
                                        <p:attrNameLst>
                                          <p:attrName>ppt_h</p:attrName>
                                        </p:attrNameLst>
                                      </p:cBhvr>
                                      <p:tavLst>
                                        <p:tav tm="0">
                                          <p:val>
                                            <p:fltVal val="0"/>
                                          </p:val>
                                        </p:tav>
                                        <p:tav tm="100000">
                                          <p:val>
                                            <p:strVal val="#ppt_h"/>
                                          </p:val>
                                        </p:tav>
                                      </p:tavLst>
                                    </p:anim>
                                    <p:animEffect transition="in" filter="fade">
                                      <p:cBhvr>
                                        <p:cTn id="68" dur="500"/>
                                        <p:tgtEl>
                                          <p:spTgt spid="7">
                                            <p:bg/>
                                          </p:spTgt>
                                        </p:tgtEl>
                                      </p:cBhvr>
                                    </p:animEffect>
                                  </p:childTnLst>
                                </p:cTn>
                              </p:par>
                              <p:par>
                                <p:cTn id="69" presetID="23" presetClass="entr" presetSubtype="16" fill="hold"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anim calcmode="lin" valueType="num">
                                      <p:cBhvr>
                                        <p:cTn id="71"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72" dur="500" fill="hold"/>
                                        <p:tgtEl>
                                          <p:spTgt spid="7">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nodeType="clickEffect">
                                  <p:stCondLst>
                                    <p:cond delay="0"/>
                                  </p:stCondLst>
                                  <p:childTnLst>
                                    <p:set>
                                      <p:cBhvr>
                                        <p:cTn id="76" dur="1" fill="hold">
                                          <p:stCondLst>
                                            <p:cond delay="0"/>
                                          </p:stCondLst>
                                        </p:cTn>
                                        <p:tgtEl>
                                          <p:spTgt spid="7">
                                            <p:txEl>
                                              <p:pRg st="0" end="0"/>
                                            </p:txEl>
                                          </p:spTgt>
                                        </p:tgtEl>
                                        <p:attrNameLst>
                                          <p:attrName>style.visibility</p:attrName>
                                        </p:attrNameLst>
                                      </p:cBhvr>
                                      <p:to>
                                        <p:strVal val="visible"/>
                                      </p:to>
                                    </p:set>
                                    <p:anim calcmode="lin" valueType="num">
                                      <p:cBhvr>
                                        <p:cTn id="7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7">
                                            <p:txEl>
                                              <p:pRg st="6" end="6"/>
                                            </p:txEl>
                                          </p:spTgt>
                                        </p:tgtEl>
                                        <p:attrNameLst>
                                          <p:attrName>style.visibility</p:attrName>
                                        </p:attrNameLst>
                                      </p:cBhvr>
                                      <p:to>
                                        <p:strVal val="visible"/>
                                      </p:to>
                                    </p:set>
                                    <p:anim calcmode="lin" valueType="num">
                                      <p:cBhvr>
                                        <p:cTn id="83"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84" dur="500" fill="hold"/>
                                        <p:tgtEl>
                                          <p:spTgt spid="7">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 calcmode="lin" valueType="num">
                                      <p:cBhvr>
                                        <p:cTn id="89"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90" dur="500" fill="hold"/>
                                        <p:tgtEl>
                                          <p:spTgt spid="7">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53" presetClass="entr" presetSubtype="0" fill="hold" nodeType="clickEffect">
                                  <p:stCondLst>
                                    <p:cond delay="0"/>
                                  </p:stCondLst>
                                  <p:childTnLst>
                                    <p:set>
                                      <p:cBhvr>
                                        <p:cTn id="94" dur="1" fill="hold">
                                          <p:stCondLst>
                                            <p:cond delay="0"/>
                                          </p:stCondLst>
                                        </p:cTn>
                                        <p:tgtEl>
                                          <p:spTgt spid="7">
                                            <p:txEl>
                                              <p:pRg st="1" end="1"/>
                                            </p:txEl>
                                          </p:spTgt>
                                        </p:tgtEl>
                                        <p:attrNameLst>
                                          <p:attrName>style.visibility</p:attrName>
                                        </p:attrNameLst>
                                      </p:cBhvr>
                                      <p:to>
                                        <p:strVal val="visible"/>
                                      </p:to>
                                    </p:set>
                                    <p:anim calcmode="lin" valueType="num">
                                      <p:cBhvr>
                                        <p:cTn id="9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96"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7" dur="50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 calcmode="lin" valueType="num">
                                      <p:cBhvr>
                                        <p:cTn id="102"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03" dur="500" fill="hold"/>
                                        <p:tgtEl>
                                          <p:spTgt spid="7">
                                            <p:txEl>
                                              <p:pRg st="2" end="2"/>
                                            </p:txEl>
                                          </p:spTgt>
                                        </p:tgtEl>
                                        <p:attrNameLst>
                                          <p:attrName>ppt_h</p:attrName>
                                        </p:attrNameLst>
                                      </p:cBhvr>
                                      <p:tavLst>
                                        <p:tav tm="0">
                                          <p:val>
                                            <p:fltVal val="0"/>
                                          </p:val>
                                        </p:tav>
                                        <p:tav tm="100000">
                                          <p:val>
                                            <p:strVal val="#ppt_h"/>
                                          </p:val>
                                        </p:tav>
                                      </p:tavLst>
                                    </p:anim>
                                  </p:childTnLst>
                                </p:cTn>
                              </p:par>
                              <p:par>
                                <p:cTn id="104" presetID="23" presetClass="entr" presetSubtype="16" fill="hold" nodeType="withEffect">
                                  <p:stCondLst>
                                    <p:cond delay="0"/>
                                  </p:stCondLst>
                                  <p:childTnLst>
                                    <p:set>
                                      <p:cBhvr>
                                        <p:cTn id="105" dur="1" fill="hold">
                                          <p:stCondLst>
                                            <p:cond delay="0"/>
                                          </p:stCondLst>
                                        </p:cTn>
                                        <p:tgtEl>
                                          <p:spTgt spid="7">
                                            <p:txEl>
                                              <p:pRg st="5" end="5"/>
                                            </p:txEl>
                                          </p:spTgt>
                                        </p:tgtEl>
                                        <p:attrNameLst>
                                          <p:attrName>style.visibility</p:attrName>
                                        </p:attrNameLst>
                                      </p:cBhvr>
                                      <p:to>
                                        <p:strVal val="visible"/>
                                      </p:to>
                                    </p:set>
                                    <p:anim calcmode="lin" valueType="num">
                                      <p:cBhvr>
                                        <p:cTn id="106"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107" dur="500" fill="hold"/>
                                        <p:tgtEl>
                                          <p:spTgt spid="7">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3" presetClass="entr" presetSubtype="16" fill="hold" nodeType="clickEffect">
                                  <p:stCondLst>
                                    <p:cond delay="0"/>
                                  </p:stCondLst>
                                  <p:childTnLst>
                                    <p:set>
                                      <p:cBhvr>
                                        <p:cTn id="111" dur="1" fill="hold">
                                          <p:stCondLst>
                                            <p:cond delay="0"/>
                                          </p:stCondLst>
                                        </p:cTn>
                                        <p:tgtEl>
                                          <p:spTgt spid="7">
                                            <p:txEl>
                                              <p:pRg st="3" end="3"/>
                                            </p:txEl>
                                          </p:spTgt>
                                        </p:tgtEl>
                                        <p:attrNameLst>
                                          <p:attrName>style.visibility</p:attrName>
                                        </p:attrNameLst>
                                      </p:cBhvr>
                                      <p:to>
                                        <p:strVal val="visible"/>
                                      </p:to>
                                    </p:set>
                                    <p:anim calcmode="lin" valueType="num">
                                      <p:cBhvr>
                                        <p:cTn id="112"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113" dur="500" fill="hold"/>
                                        <p:tgtEl>
                                          <p:spTgt spid="7">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23" presetClass="entr" presetSubtype="16" fill="hold" nodeType="clickEffect">
                                  <p:stCondLst>
                                    <p:cond delay="0"/>
                                  </p:stCondLst>
                                  <p:childTnLst>
                                    <p:set>
                                      <p:cBhvr>
                                        <p:cTn id="117" dur="1" fill="hold">
                                          <p:stCondLst>
                                            <p:cond delay="0"/>
                                          </p:stCondLst>
                                        </p:cTn>
                                        <p:tgtEl>
                                          <p:spTgt spid="7">
                                            <p:txEl>
                                              <p:pRg st="4" end="4"/>
                                            </p:txEl>
                                          </p:spTgt>
                                        </p:tgtEl>
                                        <p:attrNameLst>
                                          <p:attrName>style.visibility</p:attrName>
                                        </p:attrNameLst>
                                      </p:cBhvr>
                                      <p:to>
                                        <p:strVal val="visible"/>
                                      </p:to>
                                    </p:set>
                                    <p:anim calcmode="lin" valueType="num">
                                      <p:cBhvr>
                                        <p:cTn id="118"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119" dur="500" fill="hold"/>
                                        <p:tgtEl>
                                          <p:spTgt spid="7">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7"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  Stack Operations</a:t>
            </a:r>
          </a:p>
          <a:p>
            <a:r>
              <a:rPr lang="en-US" dirty="0"/>
              <a:t>  Procedures</a:t>
            </a:r>
          </a:p>
          <a:p>
            <a:pPr lvl="1"/>
            <a:r>
              <a:rPr lang="en-US" dirty="0"/>
              <a:t> Definition</a:t>
            </a:r>
          </a:p>
          <a:p>
            <a:pPr lvl="1"/>
            <a:r>
              <a:rPr lang="en-US" dirty="0"/>
              <a:t> Call</a:t>
            </a:r>
          </a:p>
          <a:p>
            <a:r>
              <a:rPr lang="en-US" dirty="0"/>
              <a:t>  CALL and RET Instructions</a:t>
            </a:r>
          </a:p>
          <a:p>
            <a:r>
              <a:rPr lang="en-US" dirty="0"/>
              <a:t>  Built-in PROCs</a:t>
            </a:r>
          </a:p>
          <a:p>
            <a:r>
              <a:rPr lang="en-US" dirty="0"/>
              <a:t>  Hands-on!</a:t>
            </a:r>
          </a:p>
        </p:txBody>
      </p:sp>
    </p:spTree>
    <p:extLst>
      <p:ext uri="{BB962C8B-B14F-4D97-AF65-F5344CB8AC3E}">
        <p14:creationId xmlns:p14="http://schemas.microsoft.com/office/powerpoint/2010/main" val="298294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Call and RET Instructions… Deep Dive </a:t>
            </a:r>
          </a:p>
        </p:txBody>
      </p:sp>
      <p:sp>
        <p:nvSpPr>
          <p:cNvPr id="5" name="Text Placeholder 4"/>
          <p:cNvSpPr>
            <a:spLocks noGrp="1"/>
          </p:cNvSpPr>
          <p:nvPr>
            <p:ph type="body" idx="1"/>
          </p:nvPr>
        </p:nvSpPr>
        <p:spPr/>
        <p:txBody>
          <a:bodyPr/>
          <a:lstStyle/>
          <a:p>
            <a:r>
              <a:rPr lang="en-US" dirty="0"/>
              <a:t>What are the stack values before and after?</a:t>
            </a:r>
          </a:p>
        </p:txBody>
      </p:sp>
    </p:spTree>
    <p:extLst>
      <p:ext uri="{BB962C8B-B14F-4D97-AF65-F5344CB8AC3E}">
        <p14:creationId xmlns:p14="http://schemas.microsoft.com/office/powerpoint/2010/main" val="277188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CALL and RET Instructions</a:t>
            </a:r>
          </a:p>
        </p:txBody>
      </p:sp>
      <p:sp>
        <p:nvSpPr>
          <p:cNvPr id="5" name="Content Placeholder 4"/>
          <p:cNvSpPr>
            <a:spLocks noGrp="1"/>
          </p:cNvSpPr>
          <p:nvPr>
            <p:ph idx="1"/>
          </p:nvPr>
        </p:nvSpPr>
        <p:spPr/>
        <p:txBody>
          <a:bodyPr/>
          <a:lstStyle/>
          <a:p>
            <a:r>
              <a:rPr lang="en-US" dirty="0"/>
              <a:t> CPU knows the next instruction by storing its address in </a:t>
            </a:r>
            <a:r>
              <a:rPr lang="en-US" b="1" dirty="0">
                <a:solidFill>
                  <a:srgbClr val="FFFF00"/>
                </a:solidFill>
              </a:rPr>
              <a:t>EIP</a:t>
            </a:r>
            <a:r>
              <a:rPr lang="en-US" dirty="0"/>
              <a:t> (Instruction Pointer) register.</a:t>
            </a:r>
          </a:p>
          <a:p>
            <a:r>
              <a:rPr lang="en-US" dirty="0"/>
              <a:t> So, at any time during the program run, EIP contains the address of next instruction to be executed</a:t>
            </a:r>
          </a:p>
          <a:p>
            <a:endParaRPr lang="en-US" dirty="0"/>
          </a:p>
          <a:p>
            <a:r>
              <a:rPr lang="en-US" dirty="0"/>
              <a:t> Therefore, to change the program flow by a </a:t>
            </a:r>
            <a:r>
              <a:rPr lang="en-US" b="1" dirty="0">
                <a:solidFill>
                  <a:srgbClr val="FFFF00"/>
                </a:solidFill>
              </a:rPr>
              <a:t>jump</a:t>
            </a:r>
            <a:r>
              <a:rPr lang="en-US" dirty="0"/>
              <a:t> or </a:t>
            </a:r>
            <a:r>
              <a:rPr lang="en-US" b="1" dirty="0">
                <a:solidFill>
                  <a:srgbClr val="FFFF00"/>
                </a:solidFill>
              </a:rPr>
              <a:t>CALL</a:t>
            </a:r>
            <a:r>
              <a:rPr lang="en-US" dirty="0"/>
              <a:t> instructions, </a:t>
            </a:r>
            <a:r>
              <a:rPr lang="en-US" b="1" i="1" dirty="0">
                <a:ln w="0"/>
                <a:solidFill>
                  <a:schemeClr val="accent2">
                    <a:lumMod val="40000"/>
                    <a:lumOff val="60000"/>
                  </a:schemeClr>
                </a:solidFill>
                <a:effectLst>
                  <a:outerShdw blurRad="38100" dist="19050" dir="2700000" algn="tl" rotWithShape="0">
                    <a:schemeClr val="dk1">
                      <a:alpha val="40000"/>
                    </a:schemeClr>
                  </a:outerShdw>
                </a:effectLst>
              </a:rPr>
              <a:t>CPU updates the EIP value to be the address of the jumped instruction or the address of the called procedure.</a:t>
            </a:r>
          </a:p>
          <a:p>
            <a:endParaRPr lang="en-US" dirty="0"/>
          </a:p>
        </p:txBody>
      </p:sp>
    </p:spTree>
    <p:extLst>
      <p:ext uri="{BB962C8B-B14F-4D97-AF65-F5344CB8AC3E}">
        <p14:creationId xmlns:p14="http://schemas.microsoft.com/office/powerpoint/2010/main" val="3820466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b="1" dirty="0">
                <a:solidFill>
                  <a:schemeClr val="accent2">
                    <a:lumMod val="40000"/>
                    <a:lumOff val="60000"/>
                  </a:schemeClr>
                </a:solidFill>
              </a:rPr>
              <a:t> </a:t>
            </a:r>
            <a:r>
              <a:rPr lang="en-US" b="1" dirty="0">
                <a:solidFill>
                  <a:srgbClr val="FFC000"/>
                </a:solidFill>
              </a:rPr>
              <a:t>How RET instruction knows the correct address to return to after a procedure end?</a:t>
            </a:r>
          </a:p>
          <a:p>
            <a:pPr lvl="1"/>
            <a:r>
              <a:rPr lang="en-US" sz="2800" dirty="0"/>
              <a:t> This can be accomplished by saving the return address (which is the address of the next instruction after CALL instruction).</a:t>
            </a:r>
          </a:p>
          <a:p>
            <a:pPr lvl="1"/>
            <a:endParaRPr lang="en-US" dirty="0"/>
          </a:p>
          <a:p>
            <a:r>
              <a:rPr lang="en-US" b="1" dirty="0">
                <a:solidFill>
                  <a:srgbClr val="FFC000"/>
                </a:solidFill>
              </a:rPr>
              <a:t> Well, good answer, but </a:t>
            </a:r>
            <a:r>
              <a:rPr lang="en-US" b="1" i="1" dirty="0">
                <a:solidFill>
                  <a:srgbClr val="FFC000"/>
                </a:solidFill>
              </a:rPr>
              <a:t>where to save it?</a:t>
            </a:r>
          </a:p>
          <a:p>
            <a:pPr lvl="1"/>
            <a:r>
              <a:rPr lang="en-US" sz="2800" dirty="0"/>
              <a:t> The most suitable place to save the return address is the stack</a:t>
            </a:r>
            <a:r>
              <a:rPr lang="en-US" sz="2800" dirty="0">
                <a:solidFill>
                  <a:schemeClr val="accent2">
                    <a:lumMod val="40000"/>
                    <a:lumOff val="60000"/>
                  </a:schemeClr>
                </a:solidFill>
              </a:rPr>
              <a:t>. </a:t>
            </a:r>
            <a:r>
              <a:rPr lang="en-US" sz="2800" dirty="0">
                <a:ln w="0"/>
                <a:solidFill>
                  <a:schemeClr val="accent2">
                    <a:lumMod val="40000"/>
                    <a:lumOff val="60000"/>
                  </a:schemeClr>
                </a:solidFill>
                <a:effectLst>
                  <a:outerShdw blurRad="38100" dist="19050" dir="2700000" algn="tl" rotWithShape="0">
                    <a:schemeClr val="dk1">
                      <a:alpha val="40000"/>
                    </a:schemeClr>
                  </a:outerShdw>
                </a:effectLst>
              </a:rPr>
              <a:t>Therefore, return address is pushed by CALL instruction and popped by RET instruction.</a:t>
            </a:r>
          </a:p>
          <a:p>
            <a:pPr lvl="1"/>
            <a:endParaRPr lang="en-US" dirty="0">
              <a:solidFill>
                <a:schemeClr val="accent2">
                  <a:lumMod val="40000"/>
                  <a:lumOff val="60000"/>
                </a:schemeClr>
              </a:solidFill>
            </a:endParaRPr>
          </a:p>
          <a:p>
            <a:endParaRPr lang="en-US" dirty="0"/>
          </a:p>
        </p:txBody>
      </p:sp>
    </p:spTree>
    <p:extLst>
      <p:ext uri="{BB962C8B-B14F-4D97-AF65-F5344CB8AC3E}">
        <p14:creationId xmlns:p14="http://schemas.microsoft.com/office/powerpoint/2010/main" val="32721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and RET Affect Stack… HOW?</a:t>
            </a:r>
          </a:p>
        </p:txBody>
      </p:sp>
      <p:sp>
        <p:nvSpPr>
          <p:cNvPr id="8" name="Rounded Rectangle 7"/>
          <p:cNvSpPr/>
          <p:nvPr/>
        </p:nvSpPr>
        <p:spPr>
          <a:xfrm>
            <a:off x="2555776" y="1700808"/>
            <a:ext cx="4067944" cy="3240360"/>
          </a:xfrm>
          <a:prstGeom prst="roundRect">
            <a:avLst/>
          </a:prstGeom>
          <a:solidFill>
            <a:schemeClr val="tx2">
              <a:lumMod val="20000"/>
              <a:lumOff val="80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prstClr val="black"/>
                </a:solidFill>
                <a:effectLst/>
                <a:uLnTx/>
                <a:uFillTx/>
                <a:latin typeface="Times New Roman" pitchFamily="18" charset="0"/>
                <a:cs typeface="+mj-cs"/>
              </a:rPr>
              <a:t>Address		Code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prstClr val="black"/>
                </a:solidFill>
                <a:effectLst/>
                <a:uLnTx/>
                <a:uFillTx/>
                <a:latin typeface="Times New Roman" pitchFamily="18" charset="0"/>
                <a:cs typeface="+mj-cs"/>
              </a:rPr>
              <a:t>		</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main PROC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F79646">
                    <a:lumMod val="50000"/>
                  </a:srgbClr>
                </a:solidFill>
                <a:effectLst/>
                <a:uLnTx/>
                <a:uFillTx/>
                <a:latin typeface="Times New Roman" pitchFamily="18" charset="0"/>
                <a:cs typeface="+mj-cs"/>
              </a:rPr>
              <a:t>00000020</a:t>
            </a:r>
            <a:r>
              <a:rPr kumimoji="0" lang="en-US" sz="1900" b="1" i="0" u="none" strike="noStrike" kern="0" cap="none" spc="0" normalizeH="0" baseline="0" noProof="0" dirty="0">
                <a:ln>
                  <a:noFill/>
                </a:ln>
                <a:solidFill>
                  <a:prstClr val="black"/>
                </a:solidFill>
                <a:effectLst/>
                <a:uLnTx/>
                <a:uFillTx/>
                <a:latin typeface="Times New Roman" pitchFamily="18" charset="0"/>
                <a:cs typeface="+mj-cs"/>
              </a:rPr>
              <a:t>	</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call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MySub</a:t>
            </a:r>
            <a:endPar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F79646">
                    <a:lumMod val="50000"/>
                  </a:srgbClr>
                </a:solidFill>
                <a:effectLst/>
                <a:uLnTx/>
                <a:uFillTx/>
                <a:latin typeface="Times New Roman" pitchFamily="18" charset="0"/>
                <a:cs typeface="+mj-cs"/>
              </a:rPr>
              <a:t>00000025</a:t>
            </a:r>
            <a:r>
              <a:rPr kumimoji="0" lang="en-US" sz="1900" b="1" i="0" u="none" strike="noStrike" kern="0" cap="none" spc="0" normalizeH="0" baseline="0" noProof="0" dirty="0">
                <a:ln>
                  <a:noFill/>
                </a:ln>
                <a:solidFill>
                  <a:prstClr val="black"/>
                </a:solidFill>
                <a:effectLst/>
                <a:uLnTx/>
                <a:uFillTx/>
                <a:latin typeface="Times New Roman" pitchFamily="18" charset="0"/>
                <a:cs typeface="+mj-cs"/>
              </a:rPr>
              <a:t>	</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mov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eax</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ebx</a:t>
            </a:r>
            <a:endPar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endParaRPr>
          </a:p>
          <a:p>
            <a:pPr marL="0" marR="0" lvl="4" indent="0" defTabSz="914400" eaLnBrk="1" fontAlgn="auto" latinLnBrk="0" hangingPunct="1">
              <a:lnSpc>
                <a:spcPct val="100000"/>
              </a:lnSpc>
              <a:spcBef>
                <a:spcPts val="0"/>
              </a:spcBef>
              <a:spcAft>
                <a:spcPts val="0"/>
              </a:spcAft>
              <a:buClrTx/>
              <a:buSzTx/>
              <a:buFontTx/>
              <a:buNone/>
              <a:tabLst/>
              <a:defRPr/>
            </a:pPr>
            <a:r>
              <a:rPr kumimoji="0" lang="ar-EG" sz="1900" b="1" i="0" u="none" strike="noStrike" kern="0" cap="none" spc="0" normalizeH="0" baseline="0" noProof="0" dirty="0">
                <a:ln>
                  <a:noFill/>
                </a:ln>
                <a:solidFill>
                  <a:srgbClr val="4BACC6">
                    <a:lumMod val="75000"/>
                  </a:srgbClr>
                </a:solidFill>
                <a:effectLst/>
                <a:uLnTx/>
                <a:uFillTx/>
                <a:latin typeface="Times New Roman" pitchFamily="18" charset="0"/>
                <a:cs typeface="Times New Roman"/>
              </a:rPr>
              <a:t>…</a:t>
            </a:r>
          </a:p>
          <a:p>
            <a:pPr marL="0" marR="0" lvl="4"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main ENDP</a:t>
            </a:r>
          </a:p>
          <a:p>
            <a:pPr marL="0" marR="0" lvl="4"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MySub</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PROC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F79646">
                    <a:lumMod val="50000"/>
                  </a:srgbClr>
                </a:solidFill>
                <a:effectLst/>
                <a:uLnTx/>
                <a:uFillTx/>
                <a:latin typeface="Times New Roman" pitchFamily="18" charset="0"/>
                <a:cs typeface="+mj-cs"/>
              </a:rPr>
              <a:t>00000040</a:t>
            </a:r>
            <a:r>
              <a:rPr kumimoji="0" lang="en-US" sz="1900" b="1" i="0" u="none" strike="noStrike" kern="0" cap="none" spc="0" normalizeH="0" baseline="0" noProof="0" dirty="0">
                <a:ln>
                  <a:noFill/>
                </a:ln>
                <a:solidFill>
                  <a:prstClr val="black"/>
                </a:solidFill>
                <a:effectLst/>
                <a:uLnTx/>
                <a:uFillTx/>
                <a:latin typeface="Times New Roman" pitchFamily="18" charset="0"/>
                <a:cs typeface="+mj-cs"/>
              </a:rPr>
              <a:t>	</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mov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eax</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edx</a:t>
            </a:r>
            <a:endPar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ar-EG" sz="1900" b="1" i="0" u="none" strike="noStrike" kern="0" cap="none" spc="0" normalizeH="0" baseline="0" noProof="0" dirty="0">
                <a:ln>
                  <a:noFill/>
                </a:ln>
                <a:solidFill>
                  <a:srgbClr val="4BACC6">
                    <a:lumMod val="75000"/>
                  </a:srgbClr>
                </a:solidFill>
                <a:effectLst/>
                <a:uLnTx/>
                <a:uFillTx/>
                <a:latin typeface="Times New Roman" pitchFamily="18" charset="0"/>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RET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a:t>
            </a:r>
            <a:r>
              <a:rPr kumimoji="0" lang="en-US" sz="1900" b="1" i="0" u="none" strike="noStrike" kern="0" cap="none" spc="0" normalizeH="0" baseline="0" noProof="0" dirty="0" err="1">
                <a:ln>
                  <a:noFill/>
                </a:ln>
                <a:solidFill>
                  <a:srgbClr val="4BACC6">
                    <a:lumMod val="75000"/>
                  </a:srgbClr>
                </a:solidFill>
                <a:effectLst/>
                <a:uLnTx/>
                <a:uFillTx/>
                <a:latin typeface="Times New Roman" pitchFamily="18" charset="0"/>
                <a:cs typeface="+mj-cs"/>
              </a:rPr>
              <a:t>MySub</a:t>
            </a:r>
            <a:r>
              <a:rPr kumimoji="0" lang="en-US" sz="1900" b="1" i="0" u="none" strike="noStrike" kern="0" cap="none" spc="0" normalizeH="0" baseline="0" noProof="0" dirty="0">
                <a:ln>
                  <a:noFill/>
                </a:ln>
                <a:solidFill>
                  <a:srgbClr val="4BACC6">
                    <a:lumMod val="75000"/>
                  </a:srgbClr>
                </a:solidFill>
                <a:effectLst/>
                <a:uLnTx/>
                <a:uFillTx/>
                <a:latin typeface="Times New Roman" pitchFamily="18" charset="0"/>
                <a:cs typeface="+mj-cs"/>
              </a:rPr>
              <a:t> ENDP</a:t>
            </a:r>
          </a:p>
        </p:txBody>
      </p:sp>
      <p:pic>
        <p:nvPicPr>
          <p:cNvPr id="9" name="Picture 6"/>
          <p:cNvPicPr>
            <a:picLocks noChangeAspect="1" noChangeArrowheads="1"/>
          </p:cNvPicPr>
          <p:nvPr/>
        </p:nvPicPr>
        <p:blipFill>
          <a:blip r:embed="rId3" cstate="print"/>
          <a:srcRect/>
          <a:stretch>
            <a:fillRect/>
          </a:stretch>
        </p:blipFill>
        <p:spPr bwMode="auto">
          <a:xfrm>
            <a:off x="220406" y="5085184"/>
            <a:ext cx="2839426" cy="1647649"/>
          </a:xfrm>
          <a:prstGeom prst="rect">
            <a:avLst/>
          </a:prstGeom>
          <a:noFill/>
          <a:ln w="9525">
            <a:solidFill>
              <a:sysClr val="windowText" lastClr="000000"/>
            </a:solidFill>
            <a:miter lim="800000"/>
            <a:headEnd/>
            <a:tailEnd/>
          </a:ln>
        </p:spPr>
      </p:pic>
      <p:pic>
        <p:nvPicPr>
          <p:cNvPr id="10" name="Picture 7"/>
          <p:cNvPicPr>
            <a:picLocks noChangeAspect="1" noChangeArrowheads="1"/>
          </p:cNvPicPr>
          <p:nvPr/>
        </p:nvPicPr>
        <p:blipFill>
          <a:blip r:embed="rId4" cstate="print"/>
          <a:srcRect/>
          <a:stretch>
            <a:fillRect/>
          </a:stretch>
        </p:blipFill>
        <p:spPr bwMode="auto">
          <a:xfrm>
            <a:off x="3203849" y="5085312"/>
            <a:ext cx="2847270" cy="1656056"/>
          </a:xfrm>
          <a:prstGeom prst="rect">
            <a:avLst/>
          </a:prstGeom>
          <a:noFill/>
          <a:ln w="9525">
            <a:solidFill>
              <a:sysClr val="windowText" lastClr="000000"/>
            </a:solidFill>
            <a:miter lim="800000"/>
            <a:headEnd/>
            <a:tailEnd/>
          </a:ln>
        </p:spPr>
      </p:pic>
      <p:pic>
        <p:nvPicPr>
          <p:cNvPr id="11" name="Picture 8"/>
          <p:cNvPicPr>
            <a:picLocks noChangeAspect="1" noChangeArrowheads="1"/>
          </p:cNvPicPr>
          <p:nvPr/>
        </p:nvPicPr>
        <p:blipFill>
          <a:blip r:embed="rId5" cstate="print"/>
          <a:srcRect/>
          <a:stretch>
            <a:fillRect/>
          </a:stretch>
        </p:blipFill>
        <p:spPr bwMode="auto">
          <a:xfrm>
            <a:off x="6181383" y="5085184"/>
            <a:ext cx="2855113" cy="1647649"/>
          </a:xfrm>
          <a:prstGeom prst="rect">
            <a:avLst/>
          </a:prstGeom>
          <a:noFill/>
          <a:ln w="9525">
            <a:solidFill>
              <a:sysClr val="windowText" lastClr="000000"/>
            </a:solidFill>
            <a:miter lim="800000"/>
            <a:headEnd/>
            <a:tailEnd/>
          </a:ln>
        </p:spPr>
      </p:pic>
      <p:sp>
        <p:nvSpPr>
          <p:cNvPr id="12" name="Right Arrow 11"/>
          <p:cNvSpPr/>
          <p:nvPr/>
        </p:nvSpPr>
        <p:spPr>
          <a:xfrm>
            <a:off x="1524000" y="2057400"/>
            <a:ext cx="1031776" cy="228600"/>
          </a:xfrm>
          <a:prstGeom prst="rightArrow">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Right Arrow 12"/>
          <p:cNvSpPr/>
          <p:nvPr/>
        </p:nvSpPr>
        <p:spPr>
          <a:xfrm>
            <a:off x="1524000" y="2362200"/>
            <a:ext cx="1031776" cy="228600"/>
          </a:xfrm>
          <a:prstGeom prst="rightArrow">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ight Arrow 13"/>
          <p:cNvSpPr/>
          <p:nvPr/>
        </p:nvSpPr>
        <p:spPr>
          <a:xfrm>
            <a:off x="1482824" y="3505200"/>
            <a:ext cx="1031776" cy="228600"/>
          </a:xfrm>
          <a:prstGeom prst="rightArrow">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ight Arrow 14"/>
          <p:cNvSpPr/>
          <p:nvPr/>
        </p:nvSpPr>
        <p:spPr>
          <a:xfrm>
            <a:off x="1482824" y="4343400"/>
            <a:ext cx="1031776" cy="228600"/>
          </a:xfrm>
          <a:prstGeom prst="rightArrow">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54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subTnLst>
                                    <p:set>
                                      <p:cBhvr override="childStyle">
                                        <p:cTn dur="1" fill="hold" display="0" masterRel="sameClick" afterEffect="1">
                                          <p:stCondLst>
                                            <p:cond evt="end" delay="0">
                                              <p:tn val="12"/>
                                            </p:cond>
                                          </p:stCondLst>
                                        </p:cTn>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Like A Pro</a:t>
            </a:r>
          </a:p>
        </p:txBody>
      </p:sp>
      <p:sp>
        <p:nvSpPr>
          <p:cNvPr id="3" name="Content Placeholder 2"/>
          <p:cNvSpPr>
            <a:spLocks noGrp="1"/>
          </p:cNvSpPr>
          <p:nvPr>
            <p:ph idx="1"/>
          </p:nvPr>
        </p:nvSpPr>
        <p:spPr/>
        <p:txBody>
          <a:bodyPr/>
          <a:lstStyle/>
          <a:p>
            <a:r>
              <a:rPr lang="en-US" b="1" u="sng" dirty="0"/>
              <a:t> Keep your code clean.</a:t>
            </a:r>
          </a:p>
          <a:p>
            <a:r>
              <a:rPr lang="en-US" dirty="0"/>
              <a:t> Add readable and clear documentation for each PROC:</a:t>
            </a:r>
          </a:p>
        </p:txBody>
      </p:sp>
      <p:sp>
        <p:nvSpPr>
          <p:cNvPr id="4" name="Flowchart: Alternate Process 3"/>
          <p:cNvSpPr/>
          <p:nvPr/>
        </p:nvSpPr>
        <p:spPr>
          <a:xfrm>
            <a:off x="304800" y="3276600"/>
            <a:ext cx="8534400" cy="2895600"/>
          </a:xfrm>
          <a:prstGeom prst="flowChartAlternateProcess">
            <a:avLst/>
          </a:prstGeom>
          <a:solidFill>
            <a:schemeClr val="tx2">
              <a:lumMod val="20000"/>
              <a:lumOff val="80000"/>
            </a:schemeClr>
          </a:solid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8000"/>
                </a:solidFill>
                <a:latin typeface="Consolas"/>
              </a:rPr>
              <a:t>;-----------------------------------------------</a:t>
            </a:r>
            <a:endParaRPr lang="en-US" sz="2000" b="1" dirty="0">
              <a:solidFill>
                <a:prstClr val="black"/>
              </a:solidFill>
              <a:latin typeface="Consolas"/>
            </a:endParaRPr>
          </a:p>
          <a:p>
            <a:r>
              <a:rPr lang="en-US" sz="2000" b="1" dirty="0">
                <a:solidFill>
                  <a:srgbClr val="008000"/>
                </a:solidFill>
                <a:latin typeface="Consolas"/>
              </a:rPr>
              <a:t>;Calculates: Sum of an integer array</a:t>
            </a:r>
            <a:endParaRPr lang="en-US" sz="2000" b="1" dirty="0">
              <a:solidFill>
                <a:prstClr val="black"/>
              </a:solidFill>
              <a:latin typeface="Consolas"/>
            </a:endParaRPr>
          </a:p>
          <a:p>
            <a:r>
              <a:rPr lang="en-US" sz="2000" b="1" dirty="0">
                <a:solidFill>
                  <a:srgbClr val="008000"/>
                </a:solidFill>
                <a:latin typeface="Consolas"/>
              </a:rPr>
              <a:t>;</a:t>
            </a:r>
            <a:r>
              <a:rPr lang="en-US" sz="2000" b="1" dirty="0" err="1">
                <a:solidFill>
                  <a:srgbClr val="008000"/>
                </a:solidFill>
                <a:latin typeface="Consolas"/>
              </a:rPr>
              <a:t>Recieves</a:t>
            </a:r>
            <a:r>
              <a:rPr lang="en-US" sz="2000" b="1" dirty="0">
                <a:solidFill>
                  <a:srgbClr val="008000"/>
                </a:solidFill>
                <a:latin typeface="Consolas"/>
              </a:rPr>
              <a:t>: ESI Contains the offset of the Array</a:t>
            </a:r>
            <a:endParaRPr lang="en-US" sz="2000" b="1" dirty="0">
              <a:solidFill>
                <a:prstClr val="black"/>
              </a:solidFill>
              <a:latin typeface="Consolas"/>
            </a:endParaRPr>
          </a:p>
          <a:p>
            <a:r>
              <a:rPr lang="en-US" sz="2000" b="1" dirty="0">
                <a:solidFill>
                  <a:srgbClr val="008000"/>
                </a:solidFill>
                <a:latin typeface="Consolas"/>
              </a:rPr>
              <a:t>;   ECX Contains the length of the Array</a:t>
            </a:r>
            <a:endParaRPr lang="en-US" sz="2000" b="1" dirty="0">
              <a:solidFill>
                <a:prstClr val="black"/>
              </a:solidFill>
              <a:latin typeface="Consolas"/>
            </a:endParaRPr>
          </a:p>
          <a:p>
            <a:r>
              <a:rPr lang="en-US" sz="2000" b="1" dirty="0">
                <a:solidFill>
                  <a:srgbClr val="008000"/>
                </a:solidFill>
                <a:latin typeface="Consolas"/>
              </a:rPr>
              <a:t>;Returns:  EAX contains Array Sum </a:t>
            </a:r>
            <a:endParaRPr lang="en-US" sz="2000" b="1" dirty="0">
              <a:solidFill>
                <a:prstClr val="black"/>
              </a:solidFill>
              <a:latin typeface="Consolas"/>
            </a:endParaRPr>
          </a:p>
          <a:p>
            <a:r>
              <a:rPr lang="en-US" sz="2000" b="1" dirty="0">
                <a:solidFill>
                  <a:srgbClr val="008000"/>
                </a:solidFill>
                <a:latin typeface="Consolas"/>
              </a:rPr>
              <a:t>;----------------------------------------------</a:t>
            </a:r>
            <a:endParaRPr lang="en-US" sz="2000" b="1" dirty="0">
              <a:solidFill>
                <a:prstClr val="black"/>
              </a:solidFill>
              <a:latin typeface="Consolas"/>
            </a:endParaRPr>
          </a:p>
          <a:p>
            <a:r>
              <a:rPr lang="en-US" sz="2000" b="1" dirty="0" err="1">
                <a:solidFill>
                  <a:prstClr val="black"/>
                </a:solidFill>
                <a:latin typeface="Consolas"/>
              </a:rPr>
              <a:t>SumArr</a:t>
            </a:r>
            <a:r>
              <a:rPr lang="en-US" sz="2000" b="1" dirty="0">
                <a:solidFill>
                  <a:prstClr val="black"/>
                </a:solidFill>
                <a:latin typeface="Consolas"/>
              </a:rPr>
              <a:t> </a:t>
            </a:r>
            <a:r>
              <a:rPr lang="en-US" sz="2000" b="1" dirty="0">
                <a:solidFill>
                  <a:srgbClr val="800080"/>
                </a:solidFill>
                <a:latin typeface="Consolas"/>
              </a:rPr>
              <a:t>PROC</a:t>
            </a:r>
            <a:r>
              <a:rPr lang="en-US" sz="2000" b="1" dirty="0">
                <a:solidFill>
                  <a:prstClr val="black"/>
                </a:solidFill>
                <a:latin typeface="Consolas"/>
              </a:rPr>
              <a:t> </a:t>
            </a:r>
          </a:p>
          <a:p>
            <a:pPr algn="ctr"/>
            <a:endParaRPr lang="en-US" sz="2000" b="1" dirty="0"/>
          </a:p>
        </p:txBody>
      </p:sp>
    </p:spTree>
    <p:extLst>
      <p:ext uri="{BB962C8B-B14F-4D97-AF65-F5344CB8AC3E}">
        <p14:creationId xmlns:p14="http://schemas.microsoft.com/office/powerpoint/2010/main" val="28958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C764E-7C2A-4B86-85BB-F487152BBDBD}"/>
              </a:ext>
            </a:extLst>
          </p:cNvPr>
          <p:cNvSpPr>
            <a:spLocks noGrp="1"/>
          </p:cNvSpPr>
          <p:nvPr>
            <p:ph type="title"/>
          </p:nvPr>
        </p:nvSpPr>
        <p:spPr/>
        <p:txBody>
          <a:bodyPr/>
          <a:lstStyle/>
          <a:p>
            <a:r>
              <a:rPr lang="en-US" dirty="0"/>
              <a:t>Using Built-in Functions</a:t>
            </a:r>
          </a:p>
        </p:txBody>
      </p:sp>
      <p:sp>
        <p:nvSpPr>
          <p:cNvPr id="3" name="Text Placeholder 2">
            <a:extLst>
              <a:ext uri="{FF2B5EF4-FFF2-40B4-BE49-F238E27FC236}">
                <a16:creationId xmlns="" xmlns:a16="http://schemas.microsoft.com/office/drawing/2014/main" id="{A6DDC0FF-5722-40A9-9698-D7A885349B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959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37AD2-F2B5-4971-B9E5-1C1BC836A023}"/>
              </a:ext>
            </a:extLst>
          </p:cNvPr>
          <p:cNvSpPr>
            <a:spLocks noGrp="1"/>
          </p:cNvSpPr>
          <p:nvPr>
            <p:ph type="title"/>
          </p:nvPr>
        </p:nvSpPr>
        <p:spPr/>
        <p:txBody>
          <a:bodyPr/>
          <a:lstStyle/>
          <a:p>
            <a:r>
              <a:rPr lang="en-US" dirty="0"/>
              <a:t>Built-in PROCS - Reading</a:t>
            </a:r>
          </a:p>
        </p:txBody>
      </p:sp>
      <p:sp>
        <p:nvSpPr>
          <p:cNvPr id="6" name="Content Placeholder 2">
            <a:extLst>
              <a:ext uri="{FF2B5EF4-FFF2-40B4-BE49-F238E27FC236}">
                <a16:creationId xmlns="" xmlns:a16="http://schemas.microsoft.com/office/drawing/2014/main" id="{0F5C3673-2AC4-486C-967C-B8852050C637}"/>
              </a:ext>
            </a:extLst>
          </p:cNvPr>
          <p:cNvSpPr txBox="1">
            <a:spLocks/>
          </p:cNvSpPr>
          <p:nvPr/>
        </p:nvSpPr>
        <p:spPr>
          <a:xfrm>
            <a:off x="4724400" y="1630769"/>
            <a:ext cx="4320480" cy="482355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800" kern="1200">
                <a:solidFill>
                  <a:schemeClr val="tx1"/>
                </a:solidFill>
                <a:latin typeface="Calibri" panose="020F0502020204030204" pitchFamily="34" charset="0"/>
                <a:ea typeface="+mn-ea"/>
                <a:cs typeface="+mn-cs"/>
              </a:defRPr>
            </a:lvl1pPr>
            <a:lvl2pPr marL="502920" indent="-182880" algn="l" defTabSz="914400" rtl="0" eaLnBrk="1" latinLnBrk="0" hangingPunct="1">
              <a:spcBef>
                <a:spcPct val="20000"/>
              </a:spcBef>
              <a:buClr>
                <a:schemeClr val="tx2"/>
              </a:buClr>
              <a:buFont typeface="Wingdings" charset="2"/>
              <a:buChar char="§"/>
              <a:defRPr sz="2400" kern="1200">
                <a:solidFill>
                  <a:schemeClr val="tx1"/>
                </a:solidFill>
                <a:latin typeface="Calibri" panose="020F0502020204030204" pitchFamily="34" charset="0"/>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endParaRPr lang="en-US" dirty="0"/>
          </a:p>
        </p:txBody>
      </p:sp>
      <p:sp>
        <p:nvSpPr>
          <p:cNvPr id="7" name="Rectangle 6">
            <a:extLst>
              <a:ext uri="{FF2B5EF4-FFF2-40B4-BE49-F238E27FC236}">
                <a16:creationId xmlns="" xmlns:a16="http://schemas.microsoft.com/office/drawing/2014/main" id="{F6297CE8-298F-4E0A-B377-5B7689B7D0D0}"/>
              </a:ext>
            </a:extLst>
          </p:cNvPr>
          <p:cNvSpPr/>
          <p:nvPr/>
        </p:nvSpPr>
        <p:spPr>
          <a:xfrm>
            <a:off x="4953000" y="1828800"/>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a:t>
            </a:r>
            <a:endParaRPr lang="en-US" b="1" dirty="0"/>
          </a:p>
        </p:txBody>
      </p:sp>
      <p:sp>
        <p:nvSpPr>
          <p:cNvPr id="8" name="Rectangle 7">
            <a:extLst>
              <a:ext uri="{FF2B5EF4-FFF2-40B4-BE49-F238E27FC236}">
                <a16:creationId xmlns="" xmlns:a16="http://schemas.microsoft.com/office/drawing/2014/main" id="{93699B61-A037-4778-A90B-79778200FDE6}"/>
              </a:ext>
            </a:extLst>
          </p:cNvPr>
          <p:cNvSpPr/>
          <p:nvPr/>
        </p:nvSpPr>
        <p:spPr>
          <a:xfrm>
            <a:off x="4953000" y="4361464"/>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EDX</a:t>
            </a:r>
            <a:endParaRPr lang="en-US" b="1" dirty="0"/>
          </a:p>
        </p:txBody>
      </p:sp>
      <p:sp>
        <p:nvSpPr>
          <p:cNvPr id="9" name="Rectangle 8">
            <a:extLst>
              <a:ext uri="{FF2B5EF4-FFF2-40B4-BE49-F238E27FC236}">
                <a16:creationId xmlns="" xmlns:a16="http://schemas.microsoft.com/office/drawing/2014/main" id="{53E96166-1424-4907-8840-A7B96C5D8A30}"/>
              </a:ext>
            </a:extLst>
          </p:cNvPr>
          <p:cNvSpPr/>
          <p:nvPr/>
        </p:nvSpPr>
        <p:spPr>
          <a:xfrm>
            <a:off x="4953000" y="5057432"/>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ECX</a:t>
            </a:r>
            <a:endParaRPr lang="en-US" b="1" dirty="0"/>
          </a:p>
        </p:txBody>
      </p:sp>
      <p:sp>
        <p:nvSpPr>
          <p:cNvPr id="10" name="Rectangle 9">
            <a:extLst>
              <a:ext uri="{FF2B5EF4-FFF2-40B4-BE49-F238E27FC236}">
                <a16:creationId xmlns="" xmlns:a16="http://schemas.microsoft.com/office/drawing/2014/main" id="{9C1F1A8E-B282-4D35-B786-FBB44FF3AC5F}"/>
              </a:ext>
            </a:extLst>
          </p:cNvPr>
          <p:cNvSpPr/>
          <p:nvPr/>
        </p:nvSpPr>
        <p:spPr>
          <a:xfrm>
            <a:off x="4953000" y="3124200"/>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EAX</a:t>
            </a:r>
            <a:endParaRPr lang="en-US" b="1" dirty="0"/>
          </a:p>
        </p:txBody>
      </p:sp>
      <p:sp>
        <p:nvSpPr>
          <p:cNvPr id="11" name="Rectangle 10">
            <a:extLst>
              <a:ext uri="{FF2B5EF4-FFF2-40B4-BE49-F238E27FC236}">
                <a16:creationId xmlns="" xmlns:a16="http://schemas.microsoft.com/office/drawing/2014/main" id="{2C4D34CB-6F9A-4AD4-943C-8114C5BB08B3}"/>
              </a:ext>
            </a:extLst>
          </p:cNvPr>
          <p:cNvSpPr/>
          <p:nvPr/>
        </p:nvSpPr>
        <p:spPr>
          <a:xfrm>
            <a:off x="4953000" y="5913856"/>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EAX</a:t>
            </a:r>
            <a:endParaRPr lang="en-US" b="1" dirty="0"/>
          </a:p>
        </p:txBody>
      </p:sp>
      <p:sp>
        <p:nvSpPr>
          <p:cNvPr id="12" name="TextBox 11">
            <a:extLst>
              <a:ext uri="{FF2B5EF4-FFF2-40B4-BE49-F238E27FC236}">
                <a16:creationId xmlns="" xmlns:a16="http://schemas.microsoft.com/office/drawing/2014/main" id="{52AF1F06-A797-4678-9A46-EB9B0C3258D6}"/>
              </a:ext>
            </a:extLst>
          </p:cNvPr>
          <p:cNvSpPr txBox="1"/>
          <p:nvPr/>
        </p:nvSpPr>
        <p:spPr>
          <a:xfrm>
            <a:off x="435576" y="1905000"/>
            <a:ext cx="3505200" cy="523220"/>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readChar</a:t>
            </a:r>
            <a:endParaRPr lang="en-US" sz="2800" b="1" dirty="0">
              <a:latin typeface="Consolas" panose="020B0609020204030204" pitchFamily="49" charset="0"/>
            </a:endParaRPr>
          </a:p>
        </p:txBody>
      </p:sp>
      <p:sp>
        <p:nvSpPr>
          <p:cNvPr id="15" name="TextBox 14">
            <a:extLst>
              <a:ext uri="{FF2B5EF4-FFF2-40B4-BE49-F238E27FC236}">
                <a16:creationId xmlns="" xmlns:a16="http://schemas.microsoft.com/office/drawing/2014/main" id="{2965C688-380F-4174-B5DD-15DCC17818C2}"/>
              </a:ext>
            </a:extLst>
          </p:cNvPr>
          <p:cNvSpPr txBox="1"/>
          <p:nvPr/>
        </p:nvSpPr>
        <p:spPr>
          <a:xfrm>
            <a:off x="435576" y="5191780"/>
            <a:ext cx="3505200" cy="523220"/>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readString</a:t>
            </a:r>
            <a:endParaRPr lang="en-US" sz="2800" b="1" dirty="0">
              <a:latin typeface="Consolas" panose="020B0609020204030204" pitchFamily="49" charset="0"/>
            </a:endParaRPr>
          </a:p>
        </p:txBody>
      </p:sp>
      <p:sp>
        <p:nvSpPr>
          <p:cNvPr id="16" name="TextBox 15">
            <a:extLst>
              <a:ext uri="{FF2B5EF4-FFF2-40B4-BE49-F238E27FC236}">
                <a16:creationId xmlns="" xmlns:a16="http://schemas.microsoft.com/office/drawing/2014/main" id="{F1381D5A-A114-4CAC-9E2B-B73A6E0DA8B7}"/>
              </a:ext>
            </a:extLst>
          </p:cNvPr>
          <p:cNvSpPr txBox="1"/>
          <p:nvPr/>
        </p:nvSpPr>
        <p:spPr>
          <a:xfrm>
            <a:off x="412922" y="2729805"/>
            <a:ext cx="3505200" cy="1384995"/>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readInt</a:t>
            </a:r>
            <a:endParaRPr lang="en-US" sz="2800" b="1" dirty="0">
              <a:latin typeface="Consolas" panose="020B0609020204030204" pitchFamily="49" charset="0"/>
            </a:endParaRPr>
          </a:p>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readDec</a:t>
            </a:r>
            <a:endParaRPr lang="en-US" sz="2800" b="1" dirty="0">
              <a:latin typeface="Consolas" panose="020B0609020204030204" pitchFamily="49" charset="0"/>
            </a:endParaRPr>
          </a:p>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readHex</a:t>
            </a:r>
            <a:endParaRPr lang="en-US" sz="2800" b="1" dirty="0">
              <a:latin typeface="Consolas" panose="020B0609020204030204" pitchFamily="49" charset="0"/>
            </a:endParaRPr>
          </a:p>
        </p:txBody>
      </p:sp>
      <p:cxnSp>
        <p:nvCxnSpPr>
          <p:cNvPr id="20" name="Straight Arrow Connector 19">
            <a:extLst>
              <a:ext uri="{FF2B5EF4-FFF2-40B4-BE49-F238E27FC236}">
                <a16:creationId xmlns="" xmlns:a16="http://schemas.microsoft.com/office/drawing/2014/main" id="{E837DF7C-03E2-4240-9E6E-915236958C7F}"/>
              </a:ext>
            </a:extLst>
          </p:cNvPr>
          <p:cNvCxnSpPr/>
          <p:nvPr/>
        </p:nvCxnSpPr>
        <p:spPr>
          <a:xfrm>
            <a:off x="3200400" y="2171699"/>
            <a:ext cx="16764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54D891CD-DAAB-4E64-AA4B-38F5EEA07FDC}"/>
              </a:ext>
            </a:extLst>
          </p:cNvPr>
          <p:cNvCxnSpPr>
            <a:cxnSpLocks/>
          </p:cNvCxnSpPr>
          <p:nvPr/>
        </p:nvCxnSpPr>
        <p:spPr>
          <a:xfrm>
            <a:off x="3505200" y="3429000"/>
            <a:ext cx="13716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D297DFD8-F27B-456C-8633-835F494BF3FB}"/>
              </a:ext>
            </a:extLst>
          </p:cNvPr>
          <p:cNvCxnSpPr>
            <a:cxnSpLocks/>
          </p:cNvCxnSpPr>
          <p:nvPr/>
        </p:nvCxnSpPr>
        <p:spPr>
          <a:xfrm>
            <a:off x="3505200" y="5480209"/>
            <a:ext cx="8382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B9E4891E-B9BA-4F10-BCF9-01A912939AB8}"/>
              </a:ext>
            </a:extLst>
          </p:cNvPr>
          <p:cNvSpPr txBox="1"/>
          <p:nvPr/>
        </p:nvSpPr>
        <p:spPr>
          <a:xfrm>
            <a:off x="2971800" y="2592050"/>
            <a:ext cx="457200" cy="1446550"/>
          </a:xfrm>
          <a:prstGeom prst="rect">
            <a:avLst/>
          </a:prstGeom>
          <a:noFill/>
        </p:spPr>
        <p:txBody>
          <a:bodyPr wrap="square" rtlCol="0">
            <a:spAutoFit/>
          </a:bodyPr>
          <a:lstStyle/>
          <a:p>
            <a:r>
              <a:rPr lang="en-US" sz="8800" dirty="0">
                <a:solidFill>
                  <a:schemeClr val="tx2">
                    <a:lumMod val="20000"/>
                    <a:lumOff val="80000"/>
                  </a:schemeClr>
                </a:solidFill>
              </a:rPr>
              <a:t>}</a:t>
            </a:r>
          </a:p>
        </p:txBody>
      </p:sp>
      <p:sp>
        <p:nvSpPr>
          <p:cNvPr id="27" name="TextBox 26">
            <a:extLst>
              <a:ext uri="{FF2B5EF4-FFF2-40B4-BE49-F238E27FC236}">
                <a16:creationId xmlns="" xmlns:a16="http://schemas.microsoft.com/office/drawing/2014/main" id="{248C442B-121C-4D16-A53D-4C371B7CF50E}"/>
              </a:ext>
            </a:extLst>
          </p:cNvPr>
          <p:cNvSpPr txBox="1"/>
          <p:nvPr/>
        </p:nvSpPr>
        <p:spPr>
          <a:xfrm>
            <a:off x="4254891" y="4184809"/>
            <a:ext cx="457200" cy="2215991"/>
          </a:xfrm>
          <a:prstGeom prst="rect">
            <a:avLst/>
          </a:prstGeom>
          <a:noFill/>
        </p:spPr>
        <p:txBody>
          <a:bodyPr wrap="square" rtlCol="0">
            <a:spAutoFit/>
          </a:bodyPr>
          <a:lstStyle/>
          <a:p>
            <a:r>
              <a:rPr lang="en-US" sz="13800" dirty="0">
                <a:solidFill>
                  <a:schemeClr val="tx2">
                    <a:lumMod val="20000"/>
                    <a:lumOff val="80000"/>
                  </a:schemeClr>
                </a:solidFill>
              </a:rPr>
              <a:t>{</a:t>
            </a:r>
          </a:p>
        </p:txBody>
      </p:sp>
    </p:spTree>
    <p:extLst>
      <p:ext uri="{BB962C8B-B14F-4D97-AF65-F5344CB8AC3E}">
        <p14:creationId xmlns:p14="http://schemas.microsoft.com/office/powerpoint/2010/main" val="261066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37AD2-F2B5-4971-B9E5-1C1BC836A023}"/>
              </a:ext>
            </a:extLst>
          </p:cNvPr>
          <p:cNvSpPr>
            <a:spLocks noGrp="1"/>
          </p:cNvSpPr>
          <p:nvPr>
            <p:ph type="title"/>
          </p:nvPr>
        </p:nvSpPr>
        <p:spPr/>
        <p:txBody>
          <a:bodyPr/>
          <a:lstStyle/>
          <a:p>
            <a:r>
              <a:rPr lang="en-US" dirty="0"/>
              <a:t>Built-in PROCS - Writing</a:t>
            </a:r>
          </a:p>
        </p:txBody>
      </p:sp>
      <p:sp>
        <p:nvSpPr>
          <p:cNvPr id="6" name="Content Placeholder 2">
            <a:extLst>
              <a:ext uri="{FF2B5EF4-FFF2-40B4-BE49-F238E27FC236}">
                <a16:creationId xmlns="" xmlns:a16="http://schemas.microsoft.com/office/drawing/2014/main" id="{0F5C3673-2AC4-486C-967C-B8852050C637}"/>
              </a:ext>
            </a:extLst>
          </p:cNvPr>
          <p:cNvSpPr txBox="1">
            <a:spLocks/>
          </p:cNvSpPr>
          <p:nvPr/>
        </p:nvSpPr>
        <p:spPr>
          <a:xfrm>
            <a:off x="4724400" y="1630769"/>
            <a:ext cx="4320480" cy="482355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800" kern="1200">
                <a:solidFill>
                  <a:schemeClr val="tx1"/>
                </a:solidFill>
                <a:latin typeface="Calibri" panose="020F0502020204030204" pitchFamily="34" charset="0"/>
                <a:ea typeface="+mn-ea"/>
                <a:cs typeface="+mn-cs"/>
              </a:defRPr>
            </a:lvl1pPr>
            <a:lvl2pPr marL="502920" indent="-182880" algn="l" defTabSz="914400" rtl="0" eaLnBrk="1" latinLnBrk="0" hangingPunct="1">
              <a:spcBef>
                <a:spcPct val="20000"/>
              </a:spcBef>
              <a:buClr>
                <a:schemeClr val="tx2"/>
              </a:buClr>
              <a:buFont typeface="Wingdings" charset="2"/>
              <a:buChar char="§"/>
              <a:defRPr sz="2400" kern="1200">
                <a:solidFill>
                  <a:schemeClr val="tx1"/>
                </a:solidFill>
                <a:latin typeface="Calibri" panose="020F0502020204030204" pitchFamily="34" charset="0"/>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endParaRPr lang="en-US" dirty="0"/>
          </a:p>
        </p:txBody>
      </p:sp>
      <p:sp>
        <p:nvSpPr>
          <p:cNvPr id="7" name="Rectangle 6">
            <a:extLst>
              <a:ext uri="{FF2B5EF4-FFF2-40B4-BE49-F238E27FC236}">
                <a16:creationId xmlns="" xmlns:a16="http://schemas.microsoft.com/office/drawing/2014/main" id="{F6297CE8-298F-4E0A-B377-5B7689B7D0D0}"/>
              </a:ext>
            </a:extLst>
          </p:cNvPr>
          <p:cNvSpPr/>
          <p:nvPr/>
        </p:nvSpPr>
        <p:spPr>
          <a:xfrm>
            <a:off x="4953000" y="1828800"/>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a:t>
            </a:r>
            <a:endParaRPr lang="en-US" b="1" dirty="0"/>
          </a:p>
        </p:txBody>
      </p:sp>
      <p:sp>
        <p:nvSpPr>
          <p:cNvPr id="8" name="Rectangle 7">
            <a:extLst>
              <a:ext uri="{FF2B5EF4-FFF2-40B4-BE49-F238E27FC236}">
                <a16:creationId xmlns="" xmlns:a16="http://schemas.microsoft.com/office/drawing/2014/main" id="{93699B61-A037-4778-A90B-79778200FDE6}"/>
              </a:ext>
            </a:extLst>
          </p:cNvPr>
          <p:cNvSpPr/>
          <p:nvPr/>
        </p:nvSpPr>
        <p:spPr>
          <a:xfrm>
            <a:off x="4953000" y="5105400"/>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EDX</a:t>
            </a:r>
            <a:endParaRPr lang="en-US" b="1" dirty="0"/>
          </a:p>
        </p:txBody>
      </p:sp>
      <p:sp>
        <p:nvSpPr>
          <p:cNvPr id="10" name="Rectangle 9">
            <a:extLst>
              <a:ext uri="{FF2B5EF4-FFF2-40B4-BE49-F238E27FC236}">
                <a16:creationId xmlns="" xmlns:a16="http://schemas.microsoft.com/office/drawing/2014/main" id="{9C1F1A8E-B282-4D35-B786-FBB44FF3AC5F}"/>
              </a:ext>
            </a:extLst>
          </p:cNvPr>
          <p:cNvSpPr/>
          <p:nvPr/>
        </p:nvSpPr>
        <p:spPr>
          <a:xfrm>
            <a:off x="4953000" y="3124200"/>
            <a:ext cx="39394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EAX</a:t>
            </a:r>
            <a:endParaRPr lang="en-US" b="1" dirty="0"/>
          </a:p>
        </p:txBody>
      </p:sp>
      <p:sp>
        <p:nvSpPr>
          <p:cNvPr id="12" name="TextBox 11">
            <a:extLst>
              <a:ext uri="{FF2B5EF4-FFF2-40B4-BE49-F238E27FC236}">
                <a16:creationId xmlns="" xmlns:a16="http://schemas.microsoft.com/office/drawing/2014/main" id="{52AF1F06-A797-4678-9A46-EB9B0C3258D6}"/>
              </a:ext>
            </a:extLst>
          </p:cNvPr>
          <p:cNvSpPr txBox="1"/>
          <p:nvPr/>
        </p:nvSpPr>
        <p:spPr>
          <a:xfrm>
            <a:off x="435576" y="1905000"/>
            <a:ext cx="3505200" cy="523220"/>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writeChar</a:t>
            </a:r>
            <a:endParaRPr lang="en-US" sz="2800" b="1" dirty="0">
              <a:latin typeface="Consolas" panose="020B0609020204030204" pitchFamily="49" charset="0"/>
            </a:endParaRPr>
          </a:p>
        </p:txBody>
      </p:sp>
      <p:sp>
        <p:nvSpPr>
          <p:cNvPr id="15" name="TextBox 14">
            <a:extLst>
              <a:ext uri="{FF2B5EF4-FFF2-40B4-BE49-F238E27FC236}">
                <a16:creationId xmlns="" xmlns:a16="http://schemas.microsoft.com/office/drawing/2014/main" id="{2965C688-380F-4174-B5DD-15DCC17818C2}"/>
              </a:ext>
            </a:extLst>
          </p:cNvPr>
          <p:cNvSpPr txBox="1"/>
          <p:nvPr/>
        </p:nvSpPr>
        <p:spPr>
          <a:xfrm>
            <a:off x="435576" y="5191780"/>
            <a:ext cx="3505200" cy="523220"/>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writeString</a:t>
            </a:r>
            <a:endParaRPr lang="en-US" sz="2800" b="1" dirty="0">
              <a:latin typeface="Consolas" panose="020B0609020204030204" pitchFamily="49" charset="0"/>
            </a:endParaRPr>
          </a:p>
        </p:txBody>
      </p:sp>
      <p:sp>
        <p:nvSpPr>
          <p:cNvPr id="16" name="TextBox 15">
            <a:extLst>
              <a:ext uri="{FF2B5EF4-FFF2-40B4-BE49-F238E27FC236}">
                <a16:creationId xmlns="" xmlns:a16="http://schemas.microsoft.com/office/drawing/2014/main" id="{F1381D5A-A114-4CAC-9E2B-B73A6E0DA8B7}"/>
              </a:ext>
            </a:extLst>
          </p:cNvPr>
          <p:cNvSpPr txBox="1"/>
          <p:nvPr/>
        </p:nvSpPr>
        <p:spPr>
          <a:xfrm>
            <a:off x="412922" y="2729805"/>
            <a:ext cx="3505200" cy="1384995"/>
          </a:xfrm>
          <a:prstGeom prst="rect">
            <a:avLst/>
          </a:prstGeom>
          <a:noFill/>
        </p:spPr>
        <p:txBody>
          <a:bodyPr wrap="square" rtlCol="0">
            <a:spAutoFit/>
          </a:bodyPr>
          <a:lstStyle/>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writeInt</a:t>
            </a:r>
            <a:endParaRPr lang="en-US" sz="2800" b="1" dirty="0">
              <a:latin typeface="Consolas" panose="020B0609020204030204" pitchFamily="49" charset="0"/>
            </a:endParaRPr>
          </a:p>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writeDec</a:t>
            </a:r>
            <a:endParaRPr lang="en-US" sz="2800" b="1" dirty="0">
              <a:latin typeface="Consolas" panose="020B0609020204030204" pitchFamily="49" charset="0"/>
            </a:endParaRPr>
          </a:p>
          <a:p>
            <a:r>
              <a:rPr lang="en-US" sz="2800" b="1" dirty="0">
                <a:solidFill>
                  <a:schemeClr val="accent5">
                    <a:lumMod val="60000"/>
                    <a:lumOff val="40000"/>
                  </a:schemeClr>
                </a:solidFill>
                <a:latin typeface="Consolas" panose="020B0609020204030204" pitchFamily="49" charset="0"/>
              </a:rPr>
              <a:t>call</a:t>
            </a:r>
            <a:r>
              <a:rPr lang="en-US" sz="2800" b="1" dirty="0">
                <a:latin typeface="Consolas" panose="020B0609020204030204" pitchFamily="49" charset="0"/>
              </a:rPr>
              <a:t> </a:t>
            </a:r>
            <a:r>
              <a:rPr lang="en-US" sz="2800" b="1" dirty="0" err="1">
                <a:latin typeface="Consolas" panose="020B0609020204030204" pitchFamily="49" charset="0"/>
              </a:rPr>
              <a:t>writeHex</a:t>
            </a:r>
            <a:endParaRPr lang="en-US" sz="2800" b="1" dirty="0">
              <a:latin typeface="Consolas" panose="020B0609020204030204" pitchFamily="49" charset="0"/>
            </a:endParaRPr>
          </a:p>
        </p:txBody>
      </p:sp>
      <p:cxnSp>
        <p:nvCxnSpPr>
          <p:cNvPr id="20" name="Straight Arrow Connector 19">
            <a:extLst>
              <a:ext uri="{FF2B5EF4-FFF2-40B4-BE49-F238E27FC236}">
                <a16:creationId xmlns="" xmlns:a16="http://schemas.microsoft.com/office/drawing/2014/main" id="{E837DF7C-03E2-4240-9E6E-915236958C7F}"/>
              </a:ext>
            </a:extLst>
          </p:cNvPr>
          <p:cNvCxnSpPr>
            <a:cxnSpLocks/>
          </p:cNvCxnSpPr>
          <p:nvPr/>
        </p:nvCxnSpPr>
        <p:spPr>
          <a:xfrm flipH="1">
            <a:off x="3352800" y="2171700"/>
            <a:ext cx="1524000" cy="0"/>
          </a:xfrm>
          <a:prstGeom prst="straightConnector1">
            <a:avLst/>
          </a:prstGeom>
          <a:ln w="76200">
            <a:solidFill>
              <a:srgbClr val="33993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54D891CD-DAAB-4E64-AA4B-38F5EEA07FDC}"/>
              </a:ext>
            </a:extLst>
          </p:cNvPr>
          <p:cNvCxnSpPr>
            <a:cxnSpLocks/>
          </p:cNvCxnSpPr>
          <p:nvPr/>
        </p:nvCxnSpPr>
        <p:spPr>
          <a:xfrm flipH="1">
            <a:off x="3657600" y="3429000"/>
            <a:ext cx="1219200" cy="0"/>
          </a:xfrm>
          <a:prstGeom prst="straightConnector1">
            <a:avLst/>
          </a:prstGeom>
          <a:ln w="76200">
            <a:solidFill>
              <a:srgbClr val="33993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D297DFD8-F27B-456C-8633-835F494BF3FB}"/>
              </a:ext>
            </a:extLst>
          </p:cNvPr>
          <p:cNvCxnSpPr>
            <a:cxnSpLocks/>
          </p:cNvCxnSpPr>
          <p:nvPr/>
        </p:nvCxnSpPr>
        <p:spPr>
          <a:xfrm flipH="1">
            <a:off x="3733800" y="5480209"/>
            <a:ext cx="1143000" cy="0"/>
          </a:xfrm>
          <a:prstGeom prst="straightConnector1">
            <a:avLst/>
          </a:prstGeom>
          <a:ln w="76200">
            <a:solidFill>
              <a:srgbClr val="33993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B9E4891E-B9BA-4F10-BCF9-01A912939AB8}"/>
              </a:ext>
            </a:extLst>
          </p:cNvPr>
          <p:cNvSpPr txBox="1"/>
          <p:nvPr/>
        </p:nvSpPr>
        <p:spPr>
          <a:xfrm>
            <a:off x="3124200" y="2592050"/>
            <a:ext cx="457200" cy="1446550"/>
          </a:xfrm>
          <a:prstGeom prst="rect">
            <a:avLst/>
          </a:prstGeom>
          <a:noFill/>
        </p:spPr>
        <p:txBody>
          <a:bodyPr wrap="square" rtlCol="0">
            <a:spAutoFit/>
          </a:bodyPr>
          <a:lstStyle/>
          <a:p>
            <a:r>
              <a:rPr lang="en-US" sz="8800" dirty="0">
                <a:solidFill>
                  <a:schemeClr val="tx2">
                    <a:lumMod val="20000"/>
                    <a:lumOff val="80000"/>
                  </a:schemeClr>
                </a:solidFill>
              </a:rPr>
              <a:t>}</a:t>
            </a:r>
          </a:p>
        </p:txBody>
      </p:sp>
    </p:spTree>
    <p:extLst>
      <p:ext uri="{BB962C8B-B14F-4D97-AF65-F5344CB8AC3E}">
        <p14:creationId xmlns:p14="http://schemas.microsoft.com/office/powerpoint/2010/main" val="446887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9B65A0-AE49-4236-BBC0-3E4B0DAF6299}"/>
              </a:ext>
            </a:extLst>
          </p:cNvPr>
          <p:cNvSpPr>
            <a:spLocks noGrp="1"/>
          </p:cNvSpPr>
          <p:nvPr>
            <p:ph type="title"/>
          </p:nvPr>
        </p:nvSpPr>
        <p:spPr/>
        <p:txBody>
          <a:bodyPr/>
          <a:lstStyle/>
          <a:p>
            <a:r>
              <a:rPr lang="en-US" dirty="0"/>
              <a:t>Built-in PROCS - General</a:t>
            </a:r>
          </a:p>
        </p:txBody>
      </p:sp>
      <p:sp>
        <p:nvSpPr>
          <p:cNvPr id="3" name="Content Placeholder 2">
            <a:extLst>
              <a:ext uri="{FF2B5EF4-FFF2-40B4-BE49-F238E27FC236}">
                <a16:creationId xmlns="" xmlns:a16="http://schemas.microsoft.com/office/drawing/2014/main" id="{04D3F583-51FE-4CF1-A834-E4836646822E}"/>
              </a:ext>
            </a:extLst>
          </p:cNvPr>
          <p:cNvSpPr>
            <a:spLocks noGrp="1"/>
          </p:cNvSpPr>
          <p:nvPr>
            <p:ph idx="1"/>
          </p:nvPr>
        </p:nvSpPr>
        <p:spPr/>
        <p:txBody>
          <a:bodyPr/>
          <a:lstStyle/>
          <a:p>
            <a:pPr marL="45720" indent="0" algn="ctr">
              <a:buNone/>
            </a:pPr>
            <a:endParaRPr lang="en-US" sz="3600" b="1" dirty="0">
              <a:solidFill>
                <a:schemeClr val="accent5">
                  <a:lumMod val="60000"/>
                  <a:lumOff val="40000"/>
                </a:schemeClr>
              </a:solidFill>
              <a:latin typeface="Consolas" panose="020B0609020204030204" pitchFamily="49" charset="0"/>
            </a:endParaRPr>
          </a:p>
          <a:p>
            <a:pPr marL="45720" indent="0" algn="ctr">
              <a:buNone/>
            </a:pPr>
            <a:r>
              <a:rPr lang="en-US" sz="3600" b="1" dirty="0">
                <a:solidFill>
                  <a:schemeClr val="accent5">
                    <a:lumMod val="60000"/>
                    <a:lumOff val="40000"/>
                  </a:schemeClr>
                </a:solidFill>
                <a:latin typeface="Consolas" panose="020B0609020204030204" pitchFamily="49" charset="0"/>
              </a:rPr>
              <a:t>call </a:t>
            </a:r>
            <a:r>
              <a:rPr lang="en-US" sz="3600" b="1" dirty="0" err="1">
                <a:latin typeface="Consolas" panose="020B0609020204030204" pitchFamily="49" charset="0"/>
              </a:rPr>
              <a:t>dumpRegs</a:t>
            </a:r>
            <a:endParaRPr lang="en-US" sz="3600" b="1" dirty="0">
              <a:latin typeface="Consolas" panose="020B0609020204030204" pitchFamily="49" charset="0"/>
            </a:endParaRPr>
          </a:p>
          <a:p>
            <a:pPr marL="45720" indent="0" algn="ctr">
              <a:buNone/>
            </a:pPr>
            <a:r>
              <a:rPr lang="en-US" sz="3600" b="1" dirty="0">
                <a:solidFill>
                  <a:schemeClr val="accent5">
                    <a:lumMod val="60000"/>
                    <a:lumOff val="40000"/>
                  </a:schemeClr>
                </a:solidFill>
                <a:latin typeface="Consolas" panose="020B0609020204030204" pitchFamily="49" charset="0"/>
              </a:rPr>
              <a:t>call </a:t>
            </a:r>
            <a:r>
              <a:rPr lang="en-US" sz="3600" b="1" dirty="0" err="1">
                <a:latin typeface="Consolas" panose="020B0609020204030204" pitchFamily="49" charset="0"/>
              </a:rPr>
              <a:t>crlf</a:t>
            </a:r>
            <a:r>
              <a:rPr lang="en-US" sz="3600" b="1" dirty="0">
                <a:solidFill>
                  <a:schemeClr val="accent5">
                    <a:lumMod val="60000"/>
                    <a:lumOff val="40000"/>
                  </a:schemeClr>
                </a:solidFill>
                <a:latin typeface="Consolas" panose="020B0609020204030204" pitchFamily="49" charset="0"/>
              </a:rPr>
              <a:t> </a:t>
            </a:r>
          </a:p>
          <a:p>
            <a:endParaRPr lang="en-US" dirty="0"/>
          </a:p>
          <a:p>
            <a:r>
              <a:rPr lang="en-US" dirty="0"/>
              <a:t>See your book for a lot more!</a:t>
            </a:r>
          </a:p>
        </p:txBody>
      </p:sp>
    </p:spTree>
    <p:extLst>
      <p:ext uri="{BB962C8B-B14F-4D97-AF65-F5344CB8AC3E}">
        <p14:creationId xmlns:p14="http://schemas.microsoft.com/office/powerpoint/2010/main" val="526793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 On</a:t>
            </a:r>
          </a:p>
        </p:txBody>
      </p:sp>
      <p:sp>
        <p:nvSpPr>
          <p:cNvPr id="5" name="Text Placeholder 4"/>
          <p:cNvSpPr>
            <a:spLocks noGrp="1"/>
          </p:cNvSpPr>
          <p:nvPr>
            <p:ph type="body" idx="1"/>
          </p:nvPr>
        </p:nvSpPr>
        <p:spPr/>
        <p:txBody>
          <a:bodyPr/>
          <a:lstStyle/>
          <a:p>
            <a:r>
              <a:rPr lang="en-US" dirty="0"/>
              <a:t>Let the fun begin :D…</a:t>
            </a:r>
          </a:p>
        </p:txBody>
      </p:sp>
    </p:spTree>
    <p:extLst>
      <p:ext uri="{BB962C8B-B14F-4D97-AF65-F5344CB8AC3E}">
        <p14:creationId xmlns:p14="http://schemas.microsoft.com/office/powerpoint/2010/main" val="13411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Stack</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9958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Merge</a:t>
            </a:r>
          </a:p>
        </p:txBody>
      </p:sp>
      <p:sp>
        <p:nvSpPr>
          <p:cNvPr id="3" name="Content Placeholder 2"/>
          <p:cNvSpPr>
            <a:spLocks noGrp="1"/>
          </p:cNvSpPr>
          <p:nvPr>
            <p:ph idx="1"/>
          </p:nvPr>
        </p:nvSpPr>
        <p:spPr/>
        <p:txBody>
          <a:bodyPr/>
          <a:lstStyle/>
          <a:p>
            <a:r>
              <a:rPr lang="en-US" dirty="0"/>
              <a:t> Given 2 strings, merge the strings together using </a:t>
            </a:r>
            <a:r>
              <a:rPr lang="en-US" b="1" dirty="0">
                <a:solidFill>
                  <a:schemeClr val="tx2"/>
                </a:solidFill>
              </a:rPr>
              <a:t>procedures </a:t>
            </a:r>
            <a:r>
              <a:rPr lang="en-US" dirty="0"/>
              <a:t>and</a:t>
            </a:r>
            <a:r>
              <a:rPr lang="en-US" b="1" dirty="0">
                <a:solidFill>
                  <a:schemeClr val="tx2"/>
                </a:solidFill>
              </a:rPr>
              <a:t> </a:t>
            </a:r>
            <a:r>
              <a:rPr lang="en-US" dirty="0"/>
              <a:t>the </a:t>
            </a:r>
            <a:r>
              <a:rPr lang="en-US" b="1" dirty="0">
                <a:solidFill>
                  <a:schemeClr val="tx2"/>
                </a:solidFill>
              </a:rPr>
              <a:t>stack</a:t>
            </a:r>
            <a:r>
              <a:rPr lang="en-US" dirty="0"/>
              <a:t>, pop them back </a:t>
            </a:r>
            <a:r>
              <a:rPr lang="en-US" b="1" dirty="0"/>
              <a:t>merged</a:t>
            </a:r>
            <a:r>
              <a:rPr lang="en-US" dirty="0"/>
              <a:t> into a new string, and print the new merged string using:</a:t>
            </a:r>
            <a:br>
              <a:rPr lang="en-US" dirty="0"/>
            </a:br>
            <a:r>
              <a:rPr lang="en-US" dirty="0"/>
              <a:t>	</a:t>
            </a:r>
            <a:r>
              <a:rPr lang="en-US" sz="2400" b="1" dirty="0">
                <a:latin typeface="Consolas" panose="020B0609020204030204" pitchFamily="49" charset="0"/>
              </a:rPr>
              <a:t>call</a:t>
            </a:r>
            <a:r>
              <a:rPr lang="en-US" dirty="0"/>
              <a:t> </a:t>
            </a:r>
            <a:r>
              <a:rPr lang="en-US" sz="2400" b="1" dirty="0" err="1">
                <a:latin typeface="Consolas" panose="020B0609020204030204" pitchFamily="49" charset="0"/>
              </a:rPr>
              <a:t>writeString</a:t>
            </a:r>
            <a:endParaRPr lang="en-US" dirty="0"/>
          </a:p>
          <a:p>
            <a:r>
              <a:rPr lang="en-US" dirty="0"/>
              <a:t> Strings are defined as (static):</a:t>
            </a:r>
          </a:p>
          <a:p>
            <a:endParaRPr lang="en-US" dirty="0"/>
          </a:p>
          <a:p>
            <a:endParaRPr lang="en-US" dirty="0"/>
          </a:p>
          <a:p>
            <a:endParaRPr lang="en-US" u="sng" dirty="0"/>
          </a:p>
          <a:p>
            <a:r>
              <a:rPr lang="en-US" u="sng" dirty="0"/>
              <a:t>Sample output:</a:t>
            </a:r>
          </a:p>
          <a:p>
            <a:endParaRPr lang="en-US" dirty="0"/>
          </a:p>
        </p:txBody>
      </p:sp>
      <p:sp>
        <p:nvSpPr>
          <p:cNvPr id="4" name="Flowchart: Alternate Process 3"/>
          <p:cNvSpPr/>
          <p:nvPr/>
        </p:nvSpPr>
        <p:spPr>
          <a:xfrm>
            <a:off x="609600" y="6019800"/>
            <a:ext cx="7901880" cy="7620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bg1"/>
                </a:solidFill>
                <a:latin typeface="Consolas" panose="020B0609020204030204" pitchFamily="49" charset="0"/>
              </a:rPr>
              <a:t>HWeolrllod</a:t>
            </a:r>
            <a:endParaRPr lang="en-US" sz="2400" b="1" dirty="0">
              <a:solidFill>
                <a:schemeClr val="bg1"/>
              </a:solidFill>
              <a:latin typeface="Consolas" panose="020B0609020204030204" pitchFamily="49" charset="0"/>
            </a:endParaRPr>
          </a:p>
        </p:txBody>
      </p:sp>
      <p:sp>
        <p:nvSpPr>
          <p:cNvPr id="5" name="Flowchart: Alternate Process 4">
            <a:extLst>
              <a:ext uri="{FF2B5EF4-FFF2-40B4-BE49-F238E27FC236}">
                <a16:creationId xmlns="" xmlns:a16="http://schemas.microsoft.com/office/drawing/2014/main" id="{797D994D-DF15-493F-B133-3ABC9AE4C709}"/>
              </a:ext>
            </a:extLst>
          </p:cNvPr>
          <p:cNvSpPr/>
          <p:nvPr/>
        </p:nvSpPr>
        <p:spPr>
          <a:xfrm>
            <a:off x="609600" y="3962400"/>
            <a:ext cx="7901880" cy="16002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Consolas" panose="020B0609020204030204" pitchFamily="49" charset="0"/>
              </a:rPr>
              <a:t>str1 BYTE "Hello", 0</a:t>
            </a:r>
          </a:p>
          <a:p>
            <a:r>
              <a:rPr lang="en-US" sz="2400" b="1" dirty="0">
                <a:solidFill>
                  <a:schemeClr val="bg1"/>
                </a:solidFill>
                <a:latin typeface="Consolas" panose="020B0609020204030204" pitchFamily="49" charset="0"/>
              </a:rPr>
              <a:t>str2 BYTE "World", 0</a:t>
            </a:r>
          </a:p>
          <a:p>
            <a:r>
              <a:rPr lang="en-US" sz="2400" b="1" dirty="0" err="1">
                <a:solidFill>
                  <a:schemeClr val="bg1"/>
                </a:solidFill>
                <a:latin typeface="Consolas" panose="020B0609020204030204" pitchFamily="49" charset="0"/>
              </a:rPr>
              <a:t>mergedStr</a:t>
            </a:r>
            <a:r>
              <a:rPr lang="en-US" sz="2400" b="1" dirty="0">
                <a:solidFill>
                  <a:schemeClr val="bg1"/>
                </a:solidFill>
                <a:latin typeface="Consolas" panose="020B0609020204030204" pitchFamily="49" charset="0"/>
              </a:rPr>
              <a:t> BYTE (</a:t>
            </a:r>
            <a:r>
              <a:rPr lang="en-US" sz="2400" b="1" dirty="0" err="1">
                <a:solidFill>
                  <a:schemeClr val="bg1"/>
                </a:solidFill>
                <a:latin typeface="Consolas" panose="020B0609020204030204" pitchFamily="49" charset="0"/>
              </a:rPr>
              <a:t>lengthof</a:t>
            </a:r>
            <a:r>
              <a:rPr lang="en-US" sz="2400" b="1" dirty="0">
                <a:solidFill>
                  <a:schemeClr val="bg1"/>
                </a:solidFill>
                <a:latin typeface="Consolas" panose="020B0609020204030204" pitchFamily="49" charset="0"/>
              </a:rPr>
              <a:t> str1 </a:t>
            </a:r>
            <a:br>
              <a:rPr lang="en-US" sz="2400" b="1" dirty="0">
                <a:solidFill>
                  <a:schemeClr val="bg1"/>
                </a:solidFill>
                <a:latin typeface="Consolas" panose="020B0609020204030204" pitchFamily="49" charset="0"/>
              </a:rPr>
            </a:br>
            <a:r>
              <a:rPr lang="en-US" sz="2400" b="1" dirty="0">
                <a:solidFill>
                  <a:schemeClr val="bg1"/>
                </a:solidFill>
                <a:latin typeface="Consolas" panose="020B0609020204030204" pitchFamily="49" charset="0"/>
              </a:rPr>
              <a:t>			+ </a:t>
            </a:r>
            <a:r>
              <a:rPr lang="en-US" sz="2400" b="1" dirty="0" err="1">
                <a:solidFill>
                  <a:schemeClr val="bg1"/>
                </a:solidFill>
                <a:latin typeface="Consolas" panose="020B0609020204030204" pitchFamily="49" charset="0"/>
              </a:rPr>
              <a:t>lengthof</a:t>
            </a:r>
            <a:r>
              <a:rPr lang="en-US" sz="2400" b="1" dirty="0">
                <a:solidFill>
                  <a:schemeClr val="bg1"/>
                </a:solidFill>
                <a:latin typeface="Consolas" panose="020B0609020204030204" pitchFamily="49" charset="0"/>
              </a:rPr>
              <a:t> str2 - 1) DUP(?)</a:t>
            </a:r>
          </a:p>
        </p:txBody>
      </p:sp>
    </p:spTree>
    <p:extLst>
      <p:ext uri="{BB962C8B-B14F-4D97-AF65-F5344CB8AC3E}">
        <p14:creationId xmlns:p14="http://schemas.microsoft.com/office/powerpoint/2010/main" val="2829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Removal in Same Array</a:t>
            </a:r>
          </a:p>
        </p:txBody>
      </p:sp>
      <p:sp>
        <p:nvSpPr>
          <p:cNvPr id="3" name="Content Placeholder 2"/>
          <p:cNvSpPr>
            <a:spLocks noGrp="1"/>
          </p:cNvSpPr>
          <p:nvPr>
            <p:ph idx="1"/>
          </p:nvPr>
        </p:nvSpPr>
        <p:spPr/>
        <p:txBody>
          <a:bodyPr/>
          <a:lstStyle/>
          <a:p>
            <a:r>
              <a:rPr lang="en-US" dirty="0"/>
              <a:t> Write an assembly program that uses </a:t>
            </a:r>
            <a:r>
              <a:rPr lang="en-US" b="1" dirty="0">
                <a:solidFill>
                  <a:schemeClr val="tx2"/>
                </a:solidFill>
              </a:rPr>
              <a:t>procedures </a:t>
            </a:r>
            <a:r>
              <a:rPr lang="en-US" dirty="0"/>
              <a:t>and</a:t>
            </a:r>
            <a:r>
              <a:rPr lang="en-US" b="1" dirty="0">
                <a:solidFill>
                  <a:schemeClr val="tx2"/>
                </a:solidFill>
              </a:rPr>
              <a:t> </a:t>
            </a:r>
            <a:r>
              <a:rPr lang="en-US" dirty="0"/>
              <a:t>the </a:t>
            </a:r>
            <a:r>
              <a:rPr lang="en-US" b="1" dirty="0">
                <a:solidFill>
                  <a:schemeClr val="tx2"/>
                </a:solidFill>
              </a:rPr>
              <a:t>stack:</a:t>
            </a:r>
            <a:br>
              <a:rPr lang="en-US" b="1" dirty="0">
                <a:solidFill>
                  <a:schemeClr val="tx2"/>
                </a:solidFill>
              </a:rPr>
            </a:br>
            <a:r>
              <a:rPr lang="en-US" sz="2400" dirty="0"/>
              <a:t>1) to read an </a:t>
            </a:r>
            <a:r>
              <a:rPr lang="en-US" sz="2400" b="1" dirty="0"/>
              <a:t>DWORD</a:t>
            </a:r>
            <a:r>
              <a:rPr lang="en-US" sz="2400" dirty="0"/>
              <a:t> array of 10 elements from the user,</a:t>
            </a:r>
            <a:br>
              <a:rPr lang="en-US" sz="2400" dirty="0"/>
            </a:br>
            <a:r>
              <a:rPr lang="en-US" sz="2400" dirty="0"/>
              <a:t>2) then read a </a:t>
            </a:r>
            <a:r>
              <a:rPr lang="en-US" sz="2400" b="1" dirty="0"/>
              <a:t>0-based</a:t>
            </a:r>
            <a:r>
              <a:rPr lang="en-US" sz="2400" dirty="0"/>
              <a:t> index to remove from the array.</a:t>
            </a:r>
            <a:br>
              <a:rPr lang="en-US" sz="2400" dirty="0"/>
            </a:br>
            <a:r>
              <a:rPr lang="en-US" sz="2400" dirty="0"/>
              <a:t>3) Using the stack, </a:t>
            </a:r>
            <a:r>
              <a:rPr lang="en-US" sz="2400" b="1" dirty="0"/>
              <a:t>remove</a:t>
            </a:r>
            <a:r>
              <a:rPr lang="en-US" sz="2400" dirty="0"/>
              <a:t> the element at that index</a:t>
            </a:r>
            <a:br>
              <a:rPr lang="en-US" sz="2400" dirty="0"/>
            </a:br>
            <a:r>
              <a:rPr lang="en-US" sz="2400" dirty="0"/>
              <a:t>     from the array, </a:t>
            </a:r>
            <a:br>
              <a:rPr lang="en-US" sz="2400" dirty="0"/>
            </a:br>
            <a:r>
              <a:rPr lang="en-US" sz="2400" dirty="0"/>
              <a:t>4) then </a:t>
            </a:r>
            <a:r>
              <a:rPr lang="en-US" sz="2400" b="1" dirty="0"/>
              <a:t>move</a:t>
            </a:r>
            <a:r>
              <a:rPr lang="en-US" sz="2400" dirty="0"/>
              <a:t> the modified array into the original array </a:t>
            </a:r>
            <a:br>
              <a:rPr lang="en-US" sz="2400" dirty="0"/>
            </a:br>
            <a:r>
              <a:rPr lang="en-US" sz="2400" dirty="0"/>
              <a:t>     and </a:t>
            </a:r>
            <a:r>
              <a:rPr lang="en-US" sz="2400" b="1" dirty="0"/>
              <a:t>print</a:t>
            </a:r>
            <a:r>
              <a:rPr lang="en-US" sz="2400" dirty="0"/>
              <a:t> the modified array.</a:t>
            </a:r>
          </a:p>
          <a:p>
            <a:r>
              <a:rPr lang="en-US" dirty="0"/>
              <a:t> </a:t>
            </a:r>
            <a:r>
              <a:rPr lang="en-US" u="sng" dirty="0"/>
              <a:t>Sample run:</a:t>
            </a:r>
          </a:p>
        </p:txBody>
      </p:sp>
      <p:sp>
        <p:nvSpPr>
          <p:cNvPr id="4" name="Flowchart: Alternate Process 3"/>
          <p:cNvSpPr/>
          <p:nvPr/>
        </p:nvSpPr>
        <p:spPr>
          <a:xfrm>
            <a:off x="381000" y="5334000"/>
            <a:ext cx="8382000" cy="12954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Consolas" panose="020B0609020204030204" pitchFamily="49" charset="0"/>
              </a:rPr>
              <a:t>Enter 10 elements: 1 2 3 </a:t>
            </a:r>
            <a:r>
              <a:rPr lang="en-US" sz="2400" b="1" dirty="0">
                <a:solidFill>
                  <a:srgbClr val="C00000"/>
                </a:solidFill>
                <a:latin typeface="Consolas" panose="020B0609020204030204" pitchFamily="49" charset="0"/>
              </a:rPr>
              <a:t>4</a:t>
            </a:r>
            <a:r>
              <a:rPr lang="en-US" sz="2400" b="1" dirty="0">
                <a:solidFill>
                  <a:schemeClr val="bg1"/>
                </a:solidFill>
                <a:latin typeface="Consolas" panose="020B0609020204030204" pitchFamily="49" charset="0"/>
              </a:rPr>
              <a:t> 5 6 7 8 9 10</a:t>
            </a:r>
          </a:p>
          <a:p>
            <a:r>
              <a:rPr lang="en-US" sz="2400" b="1" dirty="0">
                <a:solidFill>
                  <a:schemeClr val="bg1"/>
                </a:solidFill>
                <a:latin typeface="Consolas" panose="020B0609020204030204" pitchFamily="49" charset="0"/>
              </a:rPr>
              <a:t>Enter the 0-based index to remove: 3</a:t>
            </a:r>
          </a:p>
          <a:p>
            <a:r>
              <a:rPr lang="en-US" sz="2400" b="1" dirty="0">
                <a:solidFill>
                  <a:schemeClr val="bg1"/>
                </a:solidFill>
                <a:latin typeface="Consolas" panose="020B0609020204030204" pitchFamily="49" charset="0"/>
              </a:rPr>
              <a:t>Output array: 1 2 3 5 6 7 8 9 10</a:t>
            </a:r>
          </a:p>
        </p:txBody>
      </p:sp>
    </p:spTree>
    <p:extLst>
      <p:ext uri="{BB962C8B-B14F-4D97-AF65-F5344CB8AC3E}">
        <p14:creationId xmlns:p14="http://schemas.microsoft.com/office/powerpoint/2010/main" val="27290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50540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806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Runtime Stack</a:t>
            </a:r>
          </a:p>
        </p:txBody>
      </p:sp>
      <p:sp>
        <p:nvSpPr>
          <p:cNvPr id="5" name="Content Placeholder 4"/>
          <p:cNvSpPr>
            <a:spLocks noGrp="1"/>
          </p:cNvSpPr>
          <p:nvPr>
            <p:ph idx="1"/>
          </p:nvPr>
        </p:nvSpPr>
        <p:spPr/>
        <p:txBody>
          <a:bodyPr/>
          <a:lstStyle/>
          <a:p>
            <a:r>
              <a:rPr lang="en-US" dirty="0"/>
              <a:t> Runtime Stack is a temporary array (segment) in memory managed by CPU using </a:t>
            </a:r>
            <a:r>
              <a:rPr lang="en-US" b="1" dirty="0">
                <a:solidFill>
                  <a:srgbClr val="FFC000"/>
                </a:solidFill>
              </a:rPr>
              <a:t>SS</a:t>
            </a:r>
            <a:r>
              <a:rPr lang="en-US" dirty="0"/>
              <a:t> and </a:t>
            </a:r>
            <a:r>
              <a:rPr lang="en-US" b="1" dirty="0">
                <a:solidFill>
                  <a:srgbClr val="FFC000"/>
                </a:solidFill>
              </a:rPr>
              <a:t>ESP</a:t>
            </a:r>
            <a:r>
              <a:rPr lang="en-US" dirty="0"/>
              <a:t> registers. </a:t>
            </a:r>
          </a:p>
          <a:p>
            <a:endParaRPr lang="en-US" dirty="0"/>
          </a:p>
          <a:p>
            <a:r>
              <a:rPr lang="en-US" sz="2800" dirty="0"/>
              <a:t>We rarely manipulate ESP directly; instead we use </a:t>
            </a:r>
            <a:r>
              <a:rPr lang="en-US" sz="2800" b="1" dirty="0">
                <a:solidFill>
                  <a:srgbClr val="FFC000"/>
                </a:solidFill>
              </a:rPr>
              <a:t>P</a:t>
            </a:r>
            <a:r>
              <a:rPr lang="en-US" b="1" dirty="0">
                <a:solidFill>
                  <a:srgbClr val="FFC000"/>
                </a:solidFill>
              </a:rPr>
              <a:t>USH </a:t>
            </a:r>
            <a:r>
              <a:rPr lang="en-US" sz="2800" dirty="0"/>
              <a:t>and </a:t>
            </a:r>
            <a:r>
              <a:rPr lang="en-US" sz="2800" b="1" dirty="0">
                <a:solidFill>
                  <a:srgbClr val="FFC000"/>
                </a:solidFill>
              </a:rPr>
              <a:t>POP</a:t>
            </a:r>
            <a:r>
              <a:rPr lang="en-US" sz="2800" dirty="0"/>
              <a:t> instructions (in addition to, other instructions like </a:t>
            </a:r>
            <a:r>
              <a:rPr lang="en-US" sz="2800" b="1" dirty="0">
                <a:solidFill>
                  <a:srgbClr val="FFC000"/>
                </a:solidFill>
              </a:rPr>
              <a:t>CALL</a:t>
            </a:r>
            <a:r>
              <a:rPr lang="en-US" sz="2800" dirty="0"/>
              <a:t>, </a:t>
            </a:r>
            <a:r>
              <a:rPr lang="en-US" sz="2800" b="1" dirty="0">
                <a:solidFill>
                  <a:srgbClr val="FFC000"/>
                </a:solidFill>
              </a:rPr>
              <a:t>RET</a:t>
            </a:r>
            <a:r>
              <a:rPr lang="en-US" sz="2800" dirty="0"/>
              <a:t>…).</a:t>
            </a:r>
            <a:endParaRPr lang="en-US" dirty="0"/>
          </a:p>
          <a:p>
            <a:endParaRPr lang="en-US" sz="2800" dirty="0"/>
          </a:p>
          <a:p>
            <a:r>
              <a:rPr lang="en-US" sz="2800" dirty="0"/>
              <a:t> ESP register points to the </a:t>
            </a:r>
            <a:r>
              <a:rPr lang="en-US" sz="2800" b="1" dirty="0">
                <a:solidFill>
                  <a:srgbClr val="FFC000"/>
                </a:solidFill>
              </a:rPr>
              <a:t>last (top) item </a:t>
            </a:r>
            <a:r>
              <a:rPr lang="en-US" sz="2800" dirty="0"/>
              <a:t>in the stack, while SS register contains an index in the descriptor table like any segment register.</a:t>
            </a:r>
          </a:p>
        </p:txBody>
      </p:sp>
    </p:spTree>
    <p:extLst>
      <p:ext uri="{BB962C8B-B14F-4D97-AF65-F5344CB8AC3E}">
        <p14:creationId xmlns:p14="http://schemas.microsoft.com/office/powerpoint/2010/main" val="105946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&amp; POP</a:t>
            </a:r>
          </a:p>
        </p:txBody>
      </p:sp>
      <p:sp>
        <p:nvSpPr>
          <p:cNvPr id="3" name="Content Placeholder 2"/>
          <p:cNvSpPr>
            <a:spLocks noGrp="1"/>
          </p:cNvSpPr>
          <p:nvPr>
            <p:ph idx="1"/>
          </p:nvPr>
        </p:nvSpPr>
        <p:spPr>
          <a:xfrm>
            <a:off x="251520" y="1701790"/>
            <a:ext cx="8712968" cy="4470410"/>
          </a:xfrm>
        </p:spPr>
        <p:txBody>
          <a:bodyPr>
            <a:normAutofit/>
          </a:bodyPr>
          <a:lstStyle/>
          <a:p>
            <a:r>
              <a:rPr lang="en-US" b="1" dirty="0">
                <a:solidFill>
                  <a:schemeClr val="tx2"/>
                </a:solidFill>
              </a:rPr>
              <a:t> </a:t>
            </a:r>
            <a:r>
              <a:rPr lang="en-US" b="1" dirty="0">
                <a:solidFill>
                  <a:srgbClr val="FFC000"/>
                </a:solidFill>
              </a:rPr>
              <a:t>Push</a:t>
            </a:r>
            <a:r>
              <a:rPr lang="en-US" dirty="0"/>
              <a:t> and </a:t>
            </a:r>
            <a:r>
              <a:rPr lang="en-US" b="1" dirty="0">
                <a:solidFill>
                  <a:srgbClr val="FFC000"/>
                </a:solidFill>
              </a:rPr>
              <a:t>Pop</a:t>
            </a:r>
            <a:r>
              <a:rPr lang="en-US" dirty="0"/>
              <a:t> operations in the stack are reversed:</a:t>
            </a:r>
          </a:p>
          <a:p>
            <a:pPr lvl="1"/>
            <a:r>
              <a:rPr lang="en-US" sz="2800" dirty="0"/>
              <a:t> when an item is </a:t>
            </a:r>
            <a:r>
              <a:rPr lang="en-US" sz="2800" b="1" dirty="0">
                <a:solidFill>
                  <a:srgbClr val="FFC000"/>
                </a:solidFill>
              </a:rPr>
              <a:t>push</a:t>
            </a:r>
            <a:r>
              <a:rPr lang="en-US" sz="2800" dirty="0"/>
              <a:t>ed, the ESP is </a:t>
            </a:r>
            <a:r>
              <a:rPr lang="en-US" sz="2800" b="1" i="1" dirty="0">
                <a:solidFill>
                  <a:srgbClr val="FFC000"/>
                </a:solidFill>
              </a:rPr>
              <a:t>dec</a:t>
            </a:r>
            <a:r>
              <a:rPr lang="en-US" sz="2800" i="1" dirty="0"/>
              <a:t>remented</a:t>
            </a:r>
            <a:r>
              <a:rPr lang="en-US" sz="2800" dirty="0"/>
              <a:t>, </a:t>
            </a:r>
          </a:p>
          <a:p>
            <a:pPr lvl="1"/>
            <a:r>
              <a:rPr lang="en-US" sz="2800" dirty="0"/>
              <a:t> while when </a:t>
            </a:r>
            <a:r>
              <a:rPr lang="en-US" sz="2800" b="1" dirty="0">
                <a:solidFill>
                  <a:srgbClr val="FFC000"/>
                </a:solidFill>
              </a:rPr>
              <a:t>pop</a:t>
            </a:r>
            <a:r>
              <a:rPr lang="en-US" sz="2800" dirty="0"/>
              <a:t>ping it is </a:t>
            </a:r>
            <a:r>
              <a:rPr lang="en-US" sz="2800" b="1" i="1" dirty="0">
                <a:solidFill>
                  <a:srgbClr val="FFC000"/>
                </a:solidFill>
              </a:rPr>
              <a:t>inc</a:t>
            </a:r>
            <a:r>
              <a:rPr lang="en-US" sz="2800" i="1" dirty="0"/>
              <a:t>remented</a:t>
            </a:r>
            <a:r>
              <a:rPr lang="en-US" sz="2800" dirty="0"/>
              <a:t>. </a:t>
            </a:r>
          </a:p>
          <a:p>
            <a:pPr lvl="1"/>
            <a:endParaRPr lang="en-US" sz="2800" dirty="0"/>
          </a:p>
          <a:p>
            <a:r>
              <a:rPr lang="en-US" i="1" dirty="0"/>
              <a:t> </a:t>
            </a:r>
            <a:r>
              <a:rPr lang="en-US" i="1" u="sng" dirty="0"/>
              <a:t>This is an Intel design issue.</a:t>
            </a:r>
          </a:p>
        </p:txBody>
      </p:sp>
    </p:spTree>
    <p:extLst>
      <p:ext uri="{BB962C8B-B14F-4D97-AF65-F5344CB8AC3E}">
        <p14:creationId xmlns:p14="http://schemas.microsoft.com/office/powerpoint/2010/main" val="419817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51520" y="1701790"/>
            <a:ext cx="8712968" cy="889010"/>
          </a:xfrm>
        </p:spPr>
        <p:txBody>
          <a:bodyPr>
            <a:normAutofit lnSpcReduction="10000"/>
          </a:bodyPr>
          <a:lstStyle/>
          <a:p>
            <a:r>
              <a:rPr lang="en-US" dirty="0"/>
              <a:t> Push values x and y, then pop a single element, then push a value z:</a:t>
            </a:r>
          </a:p>
        </p:txBody>
      </p:sp>
      <p:pic>
        <p:nvPicPr>
          <p:cNvPr id="4" name="Picture 2" descr="C:\Users\Nora\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611833"/>
            <a:ext cx="257175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Nora\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561" y="2543175"/>
            <a:ext cx="25908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Nora\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52700"/>
            <a:ext cx="258127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Nora\Desktop\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086" y="4632615"/>
            <a:ext cx="257175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3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Instructions</a:t>
            </a:r>
          </a:p>
        </p:txBody>
      </p:sp>
      <p:sp>
        <p:nvSpPr>
          <p:cNvPr id="4" name="Flowchart: Alternate Process 3"/>
          <p:cNvSpPr/>
          <p:nvPr/>
        </p:nvSpPr>
        <p:spPr>
          <a:xfrm>
            <a:off x="1828800" y="1905000"/>
            <a:ext cx="55626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600" b="1" dirty="0">
                <a:latin typeface="Courier New"/>
              </a:rPr>
              <a:t>PUSH r/m16 | r/m32 | imm32</a:t>
            </a:r>
            <a:endParaRPr lang="en-US" sz="2600" dirty="0"/>
          </a:p>
        </p:txBody>
      </p:sp>
      <p:sp>
        <p:nvSpPr>
          <p:cNvPr id="6" name="Flowchart: Alternate Process 5"/>
          <p:cNvSpPr/>
          <p:nvPr/>
        </p:nvSpPr>
        <p:spPr>
          <a:xfrm>
            <a:off x="1826704" y="3069943"/>
            <a:ext cx="55626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latin typeface="Courier New"/>
              </a:rPr>
              <a:t>POP r/m16 | r/m32</a:t>
            </a:r>
            <a:endParaRPr lang="en-US" sz="2800" dirty="0"/>
          </a:p>
        </p:txBody>
      </p:sp>
      <p:sp>
        <p:nvSpPr>
          <p:cNvPr id="7" name="Flowchart: Alternate Process 6"/>
          <p:cNvSpPr/>
          <p:nvPr/>
        </p:nvSpPr>
        <p:spPr>
          <a:xfrm>
            <a:off x="1826704" y="4234886"/>
            <a:ext cx="55626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latin typeface="Courier New"/>
              </a:rPr>
              <a:t>PUSHAD / POPAD</a:t>
            </a:r>
            <a:endParaRPr lang="en-US" sz="2800" dirty="0"/>
          </a:p>
        </p:txBody>
      </p:sp>
      <p:sp>
        <p:nvSpPr>
          <p:cNvPr id="8" name="Flowchart: Alternate Process 7"/>
          <p:cNvSpPr/>
          <p:nvPr/>
        </p:nvSpPr>
        <p:spPr>
          <a:xfrm>
            <a:off x="1861575" y="5411112"/>
            <a:ext cx="55626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latin typeface="Courier New"/>
              </a:rPr>
              <a:t>PUSHFD/POPFD</a:t>
            </a:r>
            <a:endParaRPr lang="en-US" sz="2800" dirty="0"/>
          </a:p>
        </p:txBody>
      </p:sp>
    </p:spTree>
    <p:extLst>
      <p:ext uri="{BB962C8B-B14F-4D97-AF65-F5344CB8AC3E}">
        <p14:creationId xmlns:p14="http://schemas.microsoft.com/office/powerpoint/2010/main" val="186360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fade">
                                      <p:cBhvr>
                                        <p:cTn id="15" dur="500"/>
                                        <p:tgtEl>
                                          <p:spTgt spid="6">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fade">
                                      <p:cBhvr>
                                        <p:cTn id="23" dur="500"/>
                                        <p:tgtEl>
                                          <p:spTgt spid="7">
                                            <p:bg/>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fade">
                                      <p:cBhvr>
                                        <p:cTn id="31" dur="500"/>
                                        <p:tgtEl>
                                          <p:spTgt spid="8">
                                            <p:bg/>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P spid="7" grpId="0" build="p"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Usage</a:t>
            </a:r>
          </a:p>
        </p:txBody>
      </p:sp>
      <p:sp>
        <p:nvSpPr>
          <p:cNvPr id="3" name="Content Placeholder 2"/>
          <p:cNvSpPr>
            <a:spLocks noGrp="1"/>
          </p:cNvSpPr>
          <p:nvPr>
            <p:ph idx="1"/>
          </p:nvPr>
        </p:nvSpPr>
        <p:spPr/>
        <p:txBody>
          <a:bodyPr/>
          <a:lstStyle/>
          <a:p>
            <a:r>
              <a:rPr lang="en-US" dirty="0"/>
              <a:t> Saving </a:t>
            </a:r>
            <a:r>
              <a:rPr lang="en-US" b="1" dirty="0">
                <a:solidFill>
                  <a:srgbClr val="FFC000"/>
                </a:solidFill>
              </a:rPr>
              <a:t>register values</a:t>
            </a:r>
            <a:r>
              <a:rPr lang="en-US" dirty="0">
                <a:solidFill>
                  <a:srgbClr val="FFC000"/>
                </a:solidFill>
              </a:rPr>
              <a:t> </a:t>
            </a:r>
            <a:r>
              <a:rPr lang="en-US" dirty="0"/>
              <a:t>temporarily</a:t>
            </a:r>
          </a:p>
          <a:p>
            <a:r>
              <a:rPr lang="en-US" dirty="0"/>
              <a:t> Saving the </a:t>
            </a:r>
            <a:r>
              <a:rPr lang="en-US" b="1" dirty="0">
                <a:solidFill>
                  <a:srgbClr val="FFC000"/>
                </a:solidFill>
              </a:rPr>
              <a:t>return address</a:t>
            </a:r>
            <a:r>
              <a:rPr lang="en-US" dirty="0">
                <a:solidFill>
                  <a:srgbClr val="FFC000"/>
                </a:solidFill>
              </a:rPr>
              <a:t> </a:t>
            </a:r>
            <a:r>
              <a:rPr lang="en-US" dirty="0"/>
              <a:t>of the called procedures</a:t>
            </a:r>
          </a:p>
          <a:p>
            <a:r>
              <a:rPr lang="en-US" b="1" dirty="0">
                <a:solidFill>
                  <a:srgbClr val="FFC000"/>
                </a:solidFill>
              </a:rPr>
              <a:t> Passing parameters</a:t>
            </a:r>
            <a:r>
              <a:rPr lang="en-US" dirty="0">
                <a:solidFill>
                  <a:srgbClr val="FFC000"/>
                </a:solidFill>
              </a:rPr>
              <a:t> </a:t>
            </a:r>
            <a:r>
              <a:rPr lang="en-US" dirty="0"/>
              <a:t>to procedures</a:t>
            </a:r>
          </a:p>
          <a:p>
            <a:r>
              <a:rPr lang="en-US" b="1" dirty="0">
                <a:solidFill>
                  <a:srgbClr val="FFC000"/>
                </a:solidFill>
              </a:rPr>
              <a:t> Local variables </a:t>
            </a:r>
            <a:r>
              <a:rPr lang="en-US" dirty="0"/>
              <a:t>defined in a </a:t>
            </a:r>
            <a:r>
              <a:rPr lang="en-US" b="1" dirty="0">
                <a:solidFill>
                  <a:srgbClr val="FFC000"/>
                </a:solidFill>
              </a:rPr>
              <a:t>procedure</a:t>
            </a:r>
            <a:r>
              <a:rPr lang="en-US" dirty="0"/>
              <a:t> are created in its beginning and destroyed in its end</a:t>
            </a:r>
          </a:p>
        </p:txBody>
      </p:sp>
    </p:spTree>
    <p:extLst>
      <p:ext uri="{BB962C8B-B14F-4D97-AF65-F5344CB8AC3E}">
        <p14:creationId xmlns:p14="http://schemas.microsoft.com/office/powerpoint/2010/main" val="160504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String Rev.</a:t>
            </a:r>
          </a:p>
        </p:txBody>
      </p:sp>
      <p:sp>
        <p:nvSpPr>
          <p:cNvPr id="3" name="Content Placeholder 2"/>
          <p:cNvSpPr>
            <a:spLocks noGrp="1"/>
          </p:cNvSpPr>
          <p:nvPr>
            <p:ph idx="1"/>
          </p:nvPr>
        </p:nvSpPr>
        <p:spPr/>
        <p:txBody>
          <a:bodyPr/>
          <a:lstStyle/>
          <a:p>
            <a:r>
              <a:rPr lang="en-US" dirty="0"/>
              <a:t> Write an assembly program that reads an input string, reverses it into </a:t>
            </a:r>
            <a:r>
              <a:rPr lang="en-US" b="1" dirty="0"/>
              <a:t>another</a:t>
            </a:r>
            <a:r>
              <a:rPr lang="en-US" dirty="0"/>
              <a:t> string and prints the reversed string.</a:t>
            </a:r>
          </a:p>
          <a:p>
            <a:r>
              <a:rPr lang="en-US" dirty="0"/>
              <a:t> Use </a:t>
            </a:r>
            <a:r>
              <a:rPr lang="en-US" b="1" dirty="0">
                <a:solidFill>
                  <a:schemeClr val="tx2"/>
                </a:solidFill>
              </a:rPr>
              <a:t>stack</a:t>
            </a:r>
            <a:r>
              <a:rPr lang="en-US" dirty="0"/>
              <a:t>!</a:t>
            </a:r>
          </a:p>
          <a:p>
            <a:r>
              <a:rPr lang="en-US" dirty="0"/>
              <a:t> </a:t>
            </a:r>
            <a:r>
              <a:rPr lang="en-US" u="sng" dirty="0"/>
              <a:t>Sample run:</a:t>
            </a:r>
          </a:p>
          <a:p>
            <a:endParaRPr lang="en-US" dirty="0"/>
          </a:p>
        </p:txBody>
      </p:sp>
      <p:sp>
        <p:nvSpPr>
          <p:cNvPr id="4" name="Flowchart: Alternate Process 3"/>
          <p:cNvSpPr/>
          <p:nvPr/>
        </p:nvSpPr>
        <p:spPr>
          <a:xfrm>
            <a:off x="990600" y="4343400"/>
            <a:ext cx="7162800" cy="19812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Consolas" panose="020B0609020204030204" pitchFamily="49" charset="0"/>
              </a:rPr>
              <a:t>Please Enter a string: Hello</a:t>
            </a:r>
          </a:p>
          <a:p>
            <a:endParaRPr lang="en-US" sz="2400" b="1" dirty="0">
              <a:solidFill>
                <a:schemeClr val="bg1"/>
              </a:solidFill>
              <a:latin typeface="Consolas" panose="020B0609020204030204" pitchFamily="49" charset="0"/>
            </a:endParaRPr>
          </a:p>
          <a:p>
            <a:r>
              <a:rPr lang="en-US" sz="2400" b="1" dirty="0">
                <a:solidFill>
                  <a:schemeClr val="bg1"/>
                </a:solidFill>
                <a:latin typeface="Consolas" panose="020B0609020204030204" pitchFamily="49" charset="0"/>
              </a:rPr>
              <a:t>The Reversed String: </a:t>
            </a:r>
            <a:r>
              <a:rPr lang="en-US" sz="2400" b="1" dirty="0" err="1">
                <a:solidFill>
                  <a:schemeClr val="bg1"/>
                </a:solidFill>
                <a:latin typeface="Consolas" panose="020B0609020204030204" pitchFamily="49" charset="0"/>
              </a:rPr>
              <a:t>olleH</a:t>
            </a:r>
            <a:endParaRPr lang="en-US" sz="24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1651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3823</TotalTime>
  <Words>1751</Words>
  <Application>Microsoft Office PowerPoint</Application>
  <PresentationFormat>On-screen Show (4:3)</PresentationFormat>
  <Paragraphs>328</Paragraphs>
  <Slides>33</Slides>
  <Notes>15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Courier New</vt:lpstr>
      <vt:lpstr>Times New Roman</vt:lpstr>
      <vt:lpstr>Wingdings</vt:lpstr>
      <vt:lpstr>Perspective</vt:lpstr>
      <vt:lpstr>Assembly Language (Lab 5)</vt:lpstr>
      <vt:lpstr>Agenda</vt:lpstr>
      <vt:lpstr>Stack</vt:lpstr>
      <vt:lpstr>Runtime Stack</vt:lpstr>
      <vt:lpstr>PUSH &amp; POP</vt:lpstr>
      <vt:lpstr>Example</vt:lpstr>
      <vt:lpstr>Stack Instructions</vt:lpstr>
      <vt:lpstr>Stack Usage</vt:lpstr>
      <vt:lpstr>Exercise: String Rev.</vt:lpstr>
      <vt:lpstr>Procedures </vt:lpstr>
      <vt:lpstr>PROCs: the What &amp; the Why…?</vt:lpstr>
      <vt:lpstr>Procedure Definition</vt:lpstr>
      <vt:lpstr>Procedure Call</vt:lpstr>
      <vt:lpstr>PowerPoint Presentation</vt:lpstr>
      <vt:lpstr>Example: SumArr</vt:lpstr>
      <vt:lpstr>PowerPoint Presentation</vt:lpstr>
      <vt:lpstr>Comments…</vt:lpstr>
      <vt:lpstr>The Solution</vt:lpstr>
      <vt:lpstr>SumArr PROC Style </vt:lpstr>
      <vt:lpstr>Call and RET Instructions… Deep Dive </vt:lpstr>
      <vt:lpstr>CALL and RET Instructions</vt:lpstr>
      <vt:lpstr>Questions…</vt:lpstr>
      <vt:lpstr>CALL and RET Affect Stack… HOW?</vt:lpstr>
      <vt:lpstr>Code Like A Pro</vt:lpstr>
      <vt:lpstr>Using Built-in Functions</vt:lpstr>
      <vt:lpstr>Built-in PROCS - Reading</vt:lpstr>
      <vt:lpstr>Built-in PROCS - Writing</vt:lpstr>
      <vt:lpstr>Built-in PROCS - General</vt:lpstr>
      <vt:lpstr>Hands On</vt:lpstr>
      <vt:lpstr>String Merge</vt:lpstr>
      <vt:lpstr>Index Removal in Same Array</vt:lpstr>
      <vt:lpstr>Questions?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(Lab 6)</dc:title>
  <dc:creator>Nora</dc:creator>
  <cp:lastModifiedBy>ahmed atef</cp:lastModifiedBy>
  <cp:revision>235</cp:revision>
  <dcterms:created xsi:type="dcterms:W3CDTF">2006-08-16T00:00:00Z</dcterms:created>
  <dcterms:modified xsi:type="dcterms:W3CDTF">2017-12-23T21:52:07Z</dcterms:modified>
</cp:coreProperties>
</file>