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46" r:id="rId3"/>
    <p:sldId id="398" r:id="rId4"/>
    <p:sldId id="402" r:id="rId5"/>
    <p:sldId id="364" r:id="rId6"/>
    <p:sldId id="349" r:id="rId7"/>
    <p:sldId id="350" r:id="rId8"/>
    <p:sldId id="351" r:id="rId9"/>
    <p:sldId id="352" r:id="rId10"/>
    <p:sldId id="353" r:id="rId11"/>
    <p:sldId id="370" r:id="rId12"/>
    <p:sldId id="354" r:id="rId13"/>
    <p:sldId id="355" r:id="rId14"/>
    <p:sldId id="356" r:id="rId15"/>
    <p:sldId id="371" r:id="rId16"/>
    <p:sldId id="399" r:id="rId17"/>
    <p:sldId id="400" r:id="rId18"/>
    <p:sldId id="403" r:id="rId19"/>
    <p:sldId id="401" r:id="rId20"/>
    <p:sldId id="322" r:id="rId21"/>
    <p:sldId id="390" r:id="rId22"/>
    <p:sldId id="395" r:id="rId23"/>
    <p:sldId id="36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b 6 Agenda" id="{B87298C7-377A-4177-B618-D00AF2BF797A}">
          <p14:sldIdLst>
            <p14:sldId id="256"/>
            <p14:sldId id="346"/>
            <p14:sldId id="398"/>
            <p14:sldId id="402"/>
          </p14:sldIdLst>
        </p14:section>
        <p14:section name="CMP" id="{AA5405E9-4F5D-AC47-9D4D-51AA23171672}">
          <p14:sldIdLst>
            <p14:sldId id="364"/>
            <p14:sldId id="349"/>
            <p14:sldId id="350"/>
            <p14:sldId id="351"/>
            <p14:sldId id="352"/>
            <p14:sldId id="353"/>
            <p14:sldId id="370"/>
            <p14:sldId id="354"/>
            <p14:sldId id="355"/>
            <p14:sldId id="356"/>
            <p14:sldId id="371"/>
          </p14:sldIdLst>
        </p14:section>
        <p14:section name="Section Excercises" id="{EE6693E5-DA45-304F-9AD0-285629861EC1}">
          <p14:sldIdLst>
            <p14:sldId id="399"/>
            <p14:sldId id="400"/>
            <p14:sldId id="403"/>
            <p14:sldId id="401"/>
          </p14:sldIdLst>
        </p14:section>
        <p14:section name="Hands On" id="{CC22F88B-13A2-4D0F-BD71-BA39EE647AA1}">
          <p14:sldIdLst>
            <p14:sldId id="322"/>
            <p14:sldId id="390"/>
            <p14:sldId id="395"/>
            <p14:sldId id="3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a Sadik" initials="MS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8"/>
    <p:restoredTop sz="65709" autoAdjust="0"/>
  </p:normalViewPr>
  <p:slideViewPr>
    <p:cSldViewPr>
      <p:cViewPr varScale="1">
        <p:scale>
          <a:sx n="49" d="100"/>
          <a:sy n="49" d="100"/>
        </p:scale>
        <p:origin x="209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9AF9E2-8572-4B04-8ECE-14E6161F1A6B}" type="doc">
      <dgm:prSet loTypeId="urn:microsoft.com/office/officeart/2005/8/layout/radial3" loCatId="cycle" qsTypeId="urn:microsoft.com/office/officeart/2005/8/quickstyle/3d3" qsCatId="3D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4B49B97-4FF8-45A1-805B-EFDE2209C6F7}">
      <dgm:prSet phldrT="[Text]"/>
      <dgm:spPr/>
      <dgm:t>
        <a:bodyPr/>
        <a:lstStyle/>
        <a:p>
          <a:r>
            <a:rPr lang="en-US" dirty="0"/>
            <a:t>Status Flags</a:t>
          </a:r>
        </a:p>
      </dgm:t>
    </dgm:pt>
    <dgm:pt modelId="{FBE6998D-CE45-4520-A518-25DEC2BE14F6}" type="parTrans" cxnId="{73A5A67C-E135-4B69-BC60-E84B5B8768A6}">
      <dgm:prSet/>
      <dgm:spPr/>
      <dgm:t>
        <a:bodyPr/>
        <a:lstStyle/>
        <a:p>
          <a:endParaRPr lang="en-US"/>
        </a:p>
      </dgm:t>
    </dgm:pt>
    <dgm:pt modelId="{FE6D157A-D8E1-4CCC-8172-E9B50EEFE525}" type="sibTrans" cxnId="{73A5A67C-E135-4B69-BC60-E84B5B8768A6}">
      <dgm:prSet/>
      <dgm:spPr/>
      <dgm:t>
        <a:bodyPr/>
        <a:lstStyle/>
        <a:p>
          <a:endParaRPr lang="en-US"/>
        </a:p>
      </dgm:t>
    </dgm:pt>
    <dgm:pt modelId="{9AB5762A-9002-4CAE-950D-CFF6AC6F0350}">
      <dgm:prSet phldrT="[Text]"/>
      <dgm:spPr/>
      <dgm:t>
        <a:bodyPr/>
        <a:lstStyle/>
        <a:p>
          <a:r>
            <a:rPr lang="en-US" dirty="0"/>
            <a:t>Zero</a:t>
          </a:r>
        </a:p>
      </dgm:t>
    </dgm:pt>
    <dgm:pt modelId="{D9E92154-5357-48BF-9F3E-063C0BD9FBC0}" type="parTrans" cxnId="{0E226F7A-1CD9-4134-B910-4F69ED4E8FF1}">
      <dgm:prSet/>
      <dgm:spPr/>
      <dgm:t>
        <a:bodyPr/>
        <a:lstStyle/>
        <a:p>
          <a:endParaRPr lang="en-US"/>
        </a:p>
      </dgm:t>
    </dgm:pt>
    <dgm:pt modelId="{F89AD1D3-1950-43C7-811A-45285B0C2B7D}" type="sibTrans" cxnId="{0E226F7A-1CD9-4134-B910-4F69ED4E8FF1}">
      <dgm:prSet/>
      <dgm:spPr/>
      <dgm:t>
        <a:bodyPr/>
        <a:lstStyle/>
        <a:p>
          <a:endParaRPr lang="en-US"/>
        </a:p>
      </dgm:t>
    </dgm:pt>
    <dgm:pt modelId="{6752C129-73EA-4770-93DD-26070D89E7CF}">
      <dgm:prSet phldrT="[Text]"/>
      <dgm:spPr/>
      <dgm:t>
        <a:bodyPr/>
        <a:lstStyle/>
        <a:p>
          <a:r>
            <a:rPr lang="en-US" dirty="0"/>
            <a:t>Sign</a:t>
          </a:r>
        </a:p>
      </dgm:t>
    </dgm:pt>
    <dgm:pt modelId="{389638BC-6BB8-4DAF-BB84-7B3043342F01}" type="parTrans" cxnId="{878B9E7E-E62E-4D5E-A578-2E6E22E28D88}">
      <dgm:prSet/>
      <dgm:spPr/>
      <dgm:t>
        <a:bodyPr/>
        <a:lstStyle/>
        <a:p>
          <a:endParaRPr lang="en-US"/>
        </a:p>
      </dgm:t>
    </dgm:pt>
    <dgm:pt modelId="{2D6CBB87-A5D3-41EE-9939-F1FA0D7E615A}" type="sibTrans" cxnId="{878B9E7E-E62E-4D5E-A578-2E6E22E28D88}">
      <dgm:prSet/>
      <dgm:spPr/>
      <dgm:t>
        <a:bodyPr/>
        <a:lstStyle/>
        <a:p>
          <a:endParaRPr lang="en-US"/>
        </a:p>
      </dgm:t>
    </dgm:pt>
    <dgm:pt modelId="{C75E48C1-11E0-423F-9F6E-BB439E852C69}">
      <dgm:prSet phldrT="[Text]"/>
      <dgm:spPr/>
      <dgm:t>
        <a:bodyPr/>
        <a:lstStyle/>
        <a:p>
          <a:r>
            <a:rPr lang="en-US" dirty="0"/>
            <a:t>Carry</a:t>
          </a:r>
        </a:p>
      </dgm:t>
    </dgm:pt>
    <dgm:pt modelId="{A6CDF5AA-498A-42F7-9C70-E742F204DD99}" type="parTrans" cxnId="{C7659792-177A-4E92-BDD1-85F04A11150C}">
      <dgm:prSet/>
      <dgm:spPr/>
      <dgm:t>
        <a:bodyPr/>
        <a:lstStyle/>
        <a:p>
          <a:endParaRPr lang="en-US"/>
        </a:p>
      </dgm:t>
    </dgm:pt>
    <dgm:pt modelId="{744378EF-3A5E-45DB-A9C8-DE655661D44E}" type="sibTrans" cxnId="{C7659792-177A-4E92-BDD1-85F04A11150C}">
      <dgm:prSet/>
      <dgm:spPr/>
      <dgm:t>
        <a:bodyPr/>
        <a:lstStyle/>
        <a:p>
          <a:endParaRPr lang="en-US"/>
        </a:p>
      </dgm:t>
    </dgm:pt>
    <dgm:pt modelId="{DB1502C6-F818-4138-9EA3-D0AFD0080DFD}">
      <dgm:prSet phldrT="[Text]"/>
      <dgm:spPr/>
      <dgm:t>
        <a:bodyPr/>
        <a:lstStyle/>
        <a:p>
          <a:r>
            <a:rPr lang="en-US" dirty="0"/>
            <a:t>Auxiliary Carry</a:t>
          </a:r>
        </a:p>
      </dgm:t>
    </dgm:pt>
    <dgm:pt modelId="{3381AAD5-E6F3-4F54-B478-14C78E4FC433}" type="parTrans" cxnId="{99F1C487-178E-4F3D-A25F-9AD44E0948F9}">
      <dgm:prSet/>
      <dgm:spPr/>
      <dgm:t>
        <a:bodyPr/>
        <a:lstStyle/>
        <a:p>
          <a:endParaRPr lang="en-US"/>
        </a:p>
      </dgm:t>
    </dgm:pt>
    <dgm:pt modelId="{954C239C-1553-42F2-805B-EA4472534554}" type="sibTrans" cxnId="{99F1C487-178E-4F3D-A25F-9AD44E0948F9}">
      <dgm:prSet/>
      <dgm:spPr/>
      <dgm:t>
        <a:bodyPr/>
        <a:lstStyle/>
        <a:p>
          <a:endParaRPr lang="en-US"/>
        </a:p>
      </dgm:t>
    </dgm:pt>
    <dgm:pt modelId="{5D679ECC-A50C-4C23-9C12-1997B8982F48}">
      <dgm:prSet phldrT="[Text]"/>
      <dgm:spPr/>
      <dgm:t>
        <a:bodyPr/>
        <a:lstStyle/>
        <a:p>
          <a:r>
            <a:rPr lang="en-US" dirty="0"/>
            <a:t>Overflow</a:t>
          </a:r>
        </a:p>
      </dgm:t>
    </dgm:pt>
    <dgm:pt modelId="{A91B7825-83F8-44FB-9807-FB1F326A7743}" type="parTrans" cxnId="{7F5C45E8-E617-43DA-8E1A-AEE6091B056E}">
      <dgm:prSet/>
      <dgm:spPr/>
      <dgm:t>
        <a:bodyPr/>
        <a:lstStyle/>
        <a:p>
          <a:endParaRPr lang="en-US"/>
        </a:p>
      </dgm:t>
    </dgm:pt>
    <dgm:pt modelId="{D3FAFD3A-3776-41F6-992E-10F723FCB7BF}" type="sibTrans" cxnId="{7F5C45E8-E617-43DA-8E1A-AEE6091B056E}">
      <dgm:prSet/>
      <dgm:spPr/>
      <dgm:t>
        <a:bodyPr/>
        <a:lstStyle/>
        <a:p>
          <a:endParaRPr lang="en-US"/>
        </a:p>
      </dgm:t>
    </dgm:pt>
    <dgm:pt modelId="{C57D5F95-5114-48ED-885F-133815B2C4F7}">
      <dgm:prSet phldrT="[Text]"/>
      <dgm:spPr/>
      <dgm:t>
        <a:bodyPr/>
        <a:lstStyle/>
        <a:p>
          <a:r>
            <a:rPr lang="en-US" dirty="0"/>
            <a:t>Parity </a:t>
          </a:r>
        </a:p>
      </dgm:t>
    </dgm:pt>
    <dgm:pt modelId="{47D914CD-763D-42D7-B670-53607290D46C}" type="parTrans" cxnId="{293F68C4-D668-4C32-A446-284DCDD0DCE2}">
      <dgm:prSet/>
      <dgm:spPr/>
      <dgm:t>
        <a:bodyPr/>
        <a:lstStyle/>
        <a:p>
          <a:endParaRPr lang="en-US"/>
        </a:p>
      </dgm:t>
    </dgm:pt>
    <dgm:pt modelId="{7A240C75-B329-4A82-8EF9-7F46ADEC1805}" type="sibTrans" cxnId="{293F68C4-D668-4C32-A446-284DCDD0DCE2}">
      <dgm:prSet/>
      <dgm:spPr/>
      <dgm:t>
        <a:bodyPr/>
        <a:lstStyle/>
        <a:p>
          <a:endParaRPr lang="en-US"/>
        </a:p>
      </dgm:t>
    </dgm:pt>
    <dgm:pt modelId="{F5CE7AA6-2E9C-4339-BC34-CBFE07B5D48B}">
      <dgm:prSet phldrT="[Text]"/>
      <dgm:spPr/>
      <dgm:t>
        <a:bodyPr/>
        <a:lstStyle/>
        <a:p>
          <a:endParaRPr lang="en-US" dirty="0"/>
        </a:p>
      </dgm:t>
    </dgm:pt>
    <dgm:pt modelId="{10ABAF4F-2398-4038-A3B6-F6E14BFBDD61}" type="parTrans" cxnId="{3B6622D7-E699-428C-A07A-C246F92432F8}">
      <dgm:prSet/>
      <dgm:spPr/>
      <dgm:t>
        <a:bodyPr/>
        <a:lstStyle/>
        <a:p>
          <a:endParaRPr lang="en-US"/>
        </a:p>
      </dgm:t>
    </dgm:pt>
    <dgm:pt modelId="{A9B000AB-61AF-4EE6-AB40-A5C8AE1AC0EF}" type="sibTrans" cxnId="{3B6622D7-E699-428C-A07A-C246F92432F8}">
      <dgm:prSet/>
      <dgm:spPr/>
      <dgm:t>
        <a:bodyPr/>
        <a:lstStyle/>
        <a:p>
          <a:endParaRPr lang="en-US"/>
        </a:p>
      </dgm:t>
    </dgm:pt>
    <dgm:pt modelId="{773186B7-CB6D-408F-89B9-B2C8AD1F66EF}" type="pres">
      <dgm:prSet presAssocID="{B59AF9E2-8572-4B04-8ECE-14E6161F1A6B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11875A-BC7C-47E0-8DC8-1670321159B4}" type="pres">
      <dgm:prSet presAssocID="{B59AF9E2-8572-4B04-8ECE-14E6161F1A6B}" presName="radial" presStyleCnt="0">
        <dgm:presLayoutVars>
          <dgm:animLvl val="ctr"/>
        </dgm:presLayoutVars>
      </dgm:prSet>
      <dgm:spPr/>
    </dgm:pt>
    <dgm:pt modelId="{BBED25E5-D78F-4445-B803-35765C071C37}" type="pres">
      <dgm:prSet presAssocID="{D4B49B97-4FF8-45A1-805B-EFDE2209C6F7}" presName="centerShape" presStyleLbl="vennNode1" presStyleIdx="0" presStyleCnt="7"/>
      <dgm:spPr/>
      <dgm:t>
        <a:bodyPr/>
        <a:lstStyle/>
        <a:p>
          <a:endParaRPr lang="en-US"/>
        </a:p>
      </dgm:t>
    </dgm:pt>
    <dgm:pt modelId="{A6C483F0-FA04-4977-9E09-D88E59FE355C}" type="pres">
      <dgm:prSet presAssocID="{9AB5762A-9002-4CAE-950D-CFF6AC6F0350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C97F9-D261-4EA9-805E-014F432FF606}" type="pres">
      <dgm:prSet presAssocID="{6752C129-73EA-4770-93DD-26070D89E7CF}" presName="node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C66BC-B266-46A3-97B9-EF223D2D0D01}" type="pres">
      <dgm:prSet presAssocID="{C75E48C1-11E0-423F-9F6E-BB439E852C69}" presName="node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6941F-FF93-4EE7-A941-C812661AE4C5}" type="pres">
      <dgm:prSet presAssocID="{DB1502C6-F818-4138-9EA3-D0AFD0080DFD}" presName="node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D75AB-3007-4D8B-9FC9-09101D9695F0}" type="pres">
      <dgm:prSet presAssocID="{5D679ECC-A50C-4C23-9C12-1997B8982F48}" presName="node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1F257-4A01-47CA-86F5-A08C20AEEB32}" type="pres">
      <dgm:prSet presAssocID="{C57D5F95-5114-48ED-885F-133815B2C4F7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C8B6A2-65B4-4C8E-B78D-639BACD4CE12}" type="presOf" srcId="{6752C129-73EA-4770-93DD-26070D89E7CF}" destId="{0A6C97F9-D261-4EA9-805E-014F432FF606}" srcOrd="0" destOrd="0" presId="urn:microsoft.com/office/officeart/2005/8/layout/radial3"/>
    <dgm:cxn modelId="{878B9E7E-E62E-4D5E-A578-2E6E22E28D88}" srcId="{D4B49B97-4FF8-45A1-805B-EFDE2209C6F7}" destId="{6752C129-73EA-4770-93DD-26070D89E7CF}" srcOrd="1" destOrd="0" parTransId="{389638BC-6BB8-4DAF-BB84-7B3043342F01}" sibTransId="{2D6CBB87-A5D3-41EE-9939-F1FA0D7E615A}"/>
    <dgm:cxn modelId="{99F1C487-178E-4F3D-A25F-9AD44E0948F9}" srcId="{D4B49B97-4FF8-45A1-805B-EFDE2209C6F7}" destId="{DB1502C6-F818-4138-9EA3-D0AFD0080DFD}" srcOrd="3" destOrd="0" parTransId="{3381AAD5-E6F3-4F54-B478-14C78E4FC433}" sibTransId="{954C239C-1553-42F2-805B-EA4472534554}"/>
    <dgm:cxn modelId="{C7659792-177A-4E92-BDD1-85F04A11150C}" srcId="{D4B49B97-4FF8-45A1-805B-EFDE2209C6F7}" destId="{C75E48C1-11E0-423F-9F6E-BB439E852C69}" srcOrd="2" destOrd="0" parTransId="{A6CDF5AA-498A-42F7-9C70-E742F204DD99}" sibTransId="{744378EF-3A5E-45DB-A9C8-DE655661D44E}"/>
    <dgm:cxn modelId="{293F68C4-D668-4C32-A446-284DCDD0DCE2}" srcId="{D4B49B97-4FF8-45A1-805B-EFDE2209C6F7}" destId="{C57D5F95-5114-48ED-885F-133815B2C4F7}" srcOrd="5" destOrd="0" parTransId="{47D914CD-763D-42D7-B670-53607290D46C}" sibTransId="{7A240C75-B329-4A82-8EF9-7F46ADEC1805}"/>
    <dgm:cxn modelId="{7F5C45E8-E617-43DA-8E1A-AEE6091B056E}" srcId="{D4B49B97-4FF8-45A1-805B-EFDE2209C6F7}" destId="{5D679ECC-A50C-4C23-9C12-1997B8982F48}" srcOrd="4" destOrd="0" parTransId="{A91B7825-83F8-44FB-9807-FB1F326A7743}" sibTransId="{D3FAFD3A-3776-41F6-992E-10F723FCB7BF}"/>
    <dgm:cxn modelId="{4909451B-62C8-47E3-AEFC-845201B5EF47}" type="presOf" srcId="{B59AF9E2-8572-4B04-8ECE-14E6161F1A6B}" destId="{773186B7-CB6D-408F-89B9-B2C8AD1F66EF}" srcOrd="0" destOrd="0" presId="urn:microsoft.com/office/officeart/2005/8/layout/radial3"/>
    <dgm:cxn modelId="{73A5A67C-E135-4B69-BC60-E84B5B8768A6}" srcId="{B59AF9E2-8572-4B04-8ECE-14E6161F1A6B}" destId="{D4B49B97-4FF8-45A1-805B-EFDE2209C6F7}" srcOrd="0" destOrd="0" parTransId="{FBE6998D-CE45-4520-A518-25DEC2BE14F6}" sibTransId="{FE6D157A-D8E1-4CCC-8172-E9B50EEFE525}"/>
    <dgm:cxn modelId="{3B6622D7-E699-428C-A07A-C246F92432F8}" srcId="{B59AF9E2-8572-4B04-8ECE-14E6161F1A6B}" destId="{F5CE7AA6-2E9C-4339-BC34-CBFE07B5D48B}" srcOrd="1" destOrd="0" parTransId="{10ABAF4F-2398-4038-A3B6-F6E14BFBDD61}" sibTransId="{A9B000AB-61AF-4EE6-AB40-A5C8AE1AC0EF}"/>
    <dgm:cxn modelId="{125C1AD6-3258-44B1-97D8-E46579D805CE}" type="presOf" srcId="{9AB5762A-9002-4CAE-950D-CFF6AC6F0350}" destId="{A6C483F0-FA04-4977-9E09-D88E59FE355C}" srcOrd="0" destOrd="0" presId="urn:microsoft.com/office/officeart/2005/8/layout/radial3"/>
    <dgm:cxn modelId="{A54EF2DA-F377-465B-B99D-14C0BF778BE8}" type="presOf" srcId="{5D679ECC-A50C-4C23-9C12-1997B8982F48}" destId="{191D75AB-3007-4D8B-9FC9-09101D9695F0}" srcOrd="0" destOrd="0" presId="urn:microsoft.com/office/officeart/2005/8/layout/radial3"/>
    <dgm:cxn modelId="{3C05E1F2-7BB3-438D-B3F2-69D3D6DB45BF}" type="presOf" srcId="{D4B49B97-4FF8-45A1-805B-EFDE2209C6F7}" destId="{BBED25E5-D78F-4445-B803-35765C071C37}" srcOrd="0" destOrd="0" presId="urn:microsoft.com/office/officeart/2005/8/layout/radial3"/>
    <dgm:cxn modelId="{0E226F7A-1CD9-4134-B910-4F69ED4E8FF1}" srcId="{D4B49B97-4FF8-45A1-805B-EFDE2209C6F7}" destId="{9AB5762A-9002-4CAE-950D-CFF6AC6F0350}" srcOrd="0" destOrd="0" parTransId="{D9E92154-5357-48BF-9F3E-063C0BD9FBC0}" sibTransId="{F89AD1D3-1950-43C7-811A-45285B0C2B7D}"/>
    <dgm:cxn modelId="{523C9898-2173-4DAD-8735-68D8BFFED8FD}" type="presOf" srcId="{C57D5F95-5114-48ED-885F-133815B2C4F7}" destId="{4611F257-4A01-47CA-86F5-A08C20AEEB32}" srcOrd="0" destOrd="0" presId="urn:microsoft.com/office/officeart/2005/8/layout/radial3"/>
    <dgm:cxn modelId="{9C6D15BF-388A-4FF0-B4F6-64796B15FB5B}" type="presOf" srcId="{C75E48C1-11E0-423F-9F6E-BB439E852C69}" destId="{782C66BC-B266-46A3-97B9-EF223D2D0D01}" srcOrd="0" destOrd="0" presId="urn:microsoft.com/office/officeart/2005/8/layout/radial3"/>
    <dgm:cxn modelId="{9A3EB88E-728B-41F5-A66A-372A57413417}" type="presOf" srcId="{DB1502C6-F818-4138-9EA3-D0AFD0080DFD}" destId="{F446941F-FF93-4EE7-A941-C812661AE4C5}" srcOrd="0" destOrd="0" presId="urn:microsoft.com/office/officeart/2005/8/layout/radial3"/>
    <dgm:cxn modelId="{1F5A4F01-B679-4D2E-A1DA-D1AE738BAC07}" type="presParOf" srcId="{773186B7-CB6D-408F-89B9-B2C8AD1F66EF}" destId="{E711875A-BC7C-47E0-8DC8-1670321159B4}" srcOrd="0" destOrd="0" presId="urn:microsoft.com/office/officeart/2005/8/layout/radial3"/>
    <dgm:cxn modelId="{59FC8AA1-3817-4B13-9416-49C1A9D1AF08}" type="presParOf" srcId="{E711875A-BC7C-47E0-8DC8-1670321159B4}" destId="{BBED25E5-D78F-4445-B803-35765C071C37}" srcOrd="0" destOrd="0" presId="urn:microsoft.com/office/officeart/2005/8/layout/radial3"/>
    <dgm:cxn modelId="{D933C44F-E4FA-4A45-8897-CC874A1AD2DB}" type="presParOf" srcId="{E711875A-BC7C-47E0-8DC8-1670321159B4}" destId="{A6C483F0-FA04-4977-9E09-D88E59FE355C}" srcOrd="1" destOrd="0" presId="urn:microsoft.com/office/officeart/2005/8/layout/radial3"/>
    <dgm:cxn modelId="{6B2484E4-8BA1-4D37-BF90-2DA72D11FB41}" type="presParOf" srcId="{E711875A-BC7C-47E0-8DC8-1670321159B4}" destId="{0A6C97F9-D261-4EA9-805E-014F432FF606}" srcOrd="2" destOrd="0" presId="urn:microsoft.com/office/officeart/2005/8/layout/radial3"/>
    <dgm:cxn modelId="{A3A97EED-DC21-4E86-8374-8372D2BA3BDF}" type="presParOf" srcId="{E711875A-BC7C-47E0-8DC8-1670321159B4}" destId="{782C66BC-B266-46A3-97B9-EF223D2D0D01}" srcOrd="3" destOrd="0" presId="urn:microsoft.com/office/officeart/2005/8/layout/radial3"/>
    <dgm:cxn modelId="{4B6044DF-D9A7-4412-8B07-F8DD3B5DBB8F}" type="presParOf" srcId="{E711875A-BC7C-47E0-8DC8-1670321159B4}" destId="{F446941F-FF93-4EE7-A941-C812661AE4C5}" srcOrd="4" destOrd="0" presId="urn:microsoft.com/office/officeart/2005/8/layout/radial3"/>
    <dgm:cxn modelId="{B4A22163-EC81-499C-8A94-7FA1BEE62447}" type="presParOf" srcId="{E711875A-BC7C-47E0-8DC8-1670321159B4}" destId="{191D75AB-3007-4D8B-9FC9-09101D9695F0}" srcOrd="5" destOrd="0" presId="urn:microsoft.com/office/officeart/2005/8/layout/radial3"/>
    <dgm:cxn modelId="{2734B9E4-376D-42CD-BCAB-DDCE201A0761}" type="presParOf" srcId="{E711875A-BC7C-47E0-8DC8-1670321159B4}" destId="{4611F257-4A01-47CA-86F5-A08C20AEEB32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C28BC-C971-4040-B80E-6DE8D56A6821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4164E-3CD2-4776-ADFA-257FD5C44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1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4164E-3CD2-4776-ADFA-257FD5C442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91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ecx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next	;if not above (&lt;=)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X, 1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endParaRPr lang="ar-EG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 L1	;if above (&gt;)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X, 1 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next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L1: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X, 2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next: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4164E-3CD2-4776-ADFA-257FD5C442E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7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Cmp</a:t>
            </a:r>
            <a:r>
              <a:rPr lang="en-US" baseline="0" dirty="0"/>
              <a:t> </a:t>
            </a:r>
            <a:r>
              <a:rPr lang="en-US" baseline="0" dirty="0" err="1"/>
              <a:t>val,ecx</a:t>
            </a:r>
            <a:endParaRPr lang="en-US" baseline="0" dirty="0"/>
          </a:p>
          <a:p>
            <a:r>
              <a:rPr lang="en-US" baseline="0" dirty="0" err="1"/>
              <a:t>Jna</a:t>
            </a:r>
            <a:r>
              <a:rPr lang="en-US" baseline="0" dirty="0"/>
              <a:t> else</a:t>
            </a:r>
          </a:p>
          <a:p>
            <a:r>
              <a:rPr lang="en-US" baseline="0" dirty="0" err="1"/>
              <a:t>Cmp</a:t>
            </a:r>
            <a:r>
              <a:rPr lang="en-US" baseline="0" dirty="0"/>
              <a:t> </a:t>
            </a:r>
            <a:r>
              <a:rPr lang="en-US" baseline="0" dirty="0" err="1"/>
              <a:t>ecx,edx</a:t>
            </a:r>
            <a:endParaRPr lang="en-US" baseline="0" dirty="0"/>
          </a:p>
          <a:p>
            <a:r>
              <a:rPr lang="en-US" baseline="0" dirty="0" err="1"/>
              <a:t>Jna</a:t>
            </a:r>
            <a:r>
              <a:rPr lang="en-US" baseline="0" dirty="0"/>
              <a:t> else</a:t>
            </a:r>
          </a:p>
          <a:p>
            <a:r>
              <a:rPr lang="en-US" baseline="0" dirty="0" err="1"/>
              <a:t>Mov</a:t>
            </a:r>
            <a:r>
              <a:rPr lang="en-US" baseline="0" dirty="0"/>
              <a:t> x,1</a:t>
            </a:r>
          </a:p>
          <a:p>
            <a:r>
              <a:rPr lang="en-US" baseline="0" dirty="0" err="1"/>
              <a:t>Jmp</a:t>
            </a:r>
            <a:r>
              <a:rPr lang="en-US" baseline="0" dirty="0"/>
              <a:t> next</a:t>
            </a:r>
          </a:p>
          <a:p>
            <a:r>
              <a:rPr lang="en-US" baseline="0" dirty="0"/>
              <a:t>Else: x,2</a:t>
            </a:r>
          </a:p>
          <a:p>
            <a:r>
              <a:rPr lang="en-US" baseline="0"/>
              <a:t>Next: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4164E-3CD2-4776-ADFA-257FD5C442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9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4.</a:t>
            </a:r>
          </a:p>
          <a:p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ebx</a:t>
            </a:r>
            <a:r>
              <a:rPr lang="en-US" dirty="0"/>
              <a:t>, </a:t>
            </a:r>
            <a:r>
              <a:rPr lang="en-US" dirty="0" err="1"/>
              <a:t>ecx</a:t>
            </a:r>
            <a:r>
              <a:rPr lang="en-US" dirty="0"/>
              <a:t> </a:t>
            </a:r>
          </a:p>
          <a:p>
            <a:r>
              <a:rPr lang="en-US" dirty="0"/>
              <a:t>ja L1	;if</a:t>
            </a:r>
            <a:r>
              <a:rPr lang="en-US" baseline="0" dirty="0"/>
              <a:t> above (if &gt;). since OR, then if this is satisfied then X=1 right away</a:t>
            </a:r>
            <a:endParaRPr lang="en-US" dirty="0"/>
          </a:p>
          <a:p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ebx</a:t>
            </a:r>
            <a:r>
              <a:rPr lang="en-US" dirty="0"/>
              <a:t>, val1  ;will come here if</a:t>
            </a:r>
            <a:r>
              <a:rPr lang="en-US" baseline="0" dirty="0"/>
              <a:t> 1</a:t>
            </a:r>
            <a:r>
              <a:rPr lang="en-US" baseline="30000" dirty="0"/>
              <a:t>st</a:t>
            </a:r>
            <a:r>
              <a:rPr lang="en-US" baseline="0" dirty="0"/>
              <a:t> condition isn’t satisfied, so will check 2</a:t>
            </a:r>
            <a:r>
              <a:rPr lang="en-US" baseline="30000" dirty="0"/>
              <a:t>nd</a:t>
            </a:r>
            <a:r>
              <a:rPr lang="en-US" baseline="0" dirty="0"/>
              <a:t> condition</a:t>
            </a:r>
            <a:endParaRPr lang="en-US" dirty="0"/>
          </a:p>
          <a:p>
            <a:r>
              <a:rPr lang="en-US" dirty="0"/>
              <a:t>ja L1 </a:t>
            </a:r>
          </a:p>
          <a:p>
            <a:r>
              <a:rPr lang="en-US" dirty="0" err="1"/>
              <a:t>mov</a:t>
            </a:r>
            <a:r>
              <a:rPr lang="en-US" dirty="0"/>
              <a:t> X, 2 	;if neither condition was satisfied</a:t>
            </a:r>
          </a:p>
          <a:p>
            <a:r>
              <a:rPr lang="en-US" dirty="0" err="1"/>
              <a:t>jmp</a:t>
            </a:r>
            <a:r>
              <a:rPr lang="en-US" dirty="0"/>
              <a:t> next </a:t>
            </a:r>
          </a:p>
          <a:p>
            <a:r>
              <a:rPr lang="en-US" dirty="0"/>
              <a:t>L1: </a:t>
            </a:r>
            <a:r>
              <a:rPr lang="en-US" dirty="0" err="1"/>
              <a:t>mov</a:t>
            </a:r>
            <a:r>
              <a:rPr lang="en-US" dirty="0"/>
              <a:t> X, 1 </a:t>
            </a:r>
          </a:p>
          <a:p>
            <a:r>
              <a:rPr lang="en-US" dirty="0"/>
              <a:t>next: </a:t>
            </a:r>
          </a:p>
          <a:p>
            <a:endParaRPr lang="en-US" b="1" dirty="0"/>
          </a:p>
          <a:p>
            <a:r>
              <a:rPr lang="en-US" b="1" dirty="0"/>
              <a:t>3. </a:t>
            </a:r>
            <a:r>
              <a:rPr lang="en-US" b="1" i="1" dirty="0"/>
              <a:t>(not in slides): AND</a:t>
            </a:r>
            <a:r>
              <a:rPr lang="en-US" b="1" i="1" baseline="0" dirty="0"/>
              <a:t> condition</a:t>
            </a:r>
            <a:endParaRPr lang="en-US" b="1" i="1" dirty="0"/>
          </a:p>
          <a:p>
            <a:r>
              <a:rPr lang="en-US" dirty="0" err="1"/>
              <a:t>cmp</a:t>
            </a:r>
            <a:r>
              <a:rPr lang="en-US" dirty="0"/>
              <a:t> val1, </a:t>
            </a:r>
            <a:r>
              <a:rPr lang="en-US" dirty="0" err="1"/>
              <a:t>ecx</a:t>
            </a:r>
            <a:r>
              <a:rPr lang="en-US" dirty="0"/>
              <a:t> </a:t>
            </a:r>
          </a:p>
          <a:p>
            <a:r>
              <a:rPr lang="en-US" dirty="0" err="1"/>
              <a:t>jna</a:t>
            </a:r>
            <a:r>
              <a:rPr lang="en-US" dirty="0"/>
              <a:t> L1 </a:t>
            </a:r>
          </a:p>
          <a:p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ecx</a:t>
            </a:r>
            <a:r>
              <a:rPr lang="en-US" dirty="0"/>
              <a:t>, </a:t>
            </a:r>
            <a:r>
              <a:rPr lang="en-US" dirty="0" err="1"/>
              <a:t>edx</a:t>
            </a:r>
            <a:r>
              <a:rPr lang="en-US" dirty="0"/>
              <a:t> </a:t>
            </a:r>
          </a:p>
          <a:p>
            <a:r>
              <a:rPr lang="en-US" dirty="0" err="1"/>
              <a:t>jna</a:t>
            </a:r>
            <a:r>
              <a:rPr lang="en-US" dirty="0"/>
              <a:t> L1 </a:t>
            </a:r>
          </a:p>
          <a:p>
            <a:r>
              <a:rPr lang="en-US" dirty="0" err="1"/>
              <a:t>mov</a:t>
            </a:r>
            <a:r>
              <a:rPr lang="en-US" dirty="0"/>
              <a:t> X,1 </a:t>
            </a:r>
          </a:p>
          <a:p>
            <a:r>
              <a:rPr lang="en-US" dirty="0" err="1"/>
              <a:t>jmp</a:t>
            </a:r>
            <a:r>
              <a:rPr lang="en-US" dirty="0"/>
              <a:t> next </a:t>
            </a:r>
          </a:p>
          <a:p>
            <a:r>
              <a:rPr lang="en-US" dirty="0"/>
              <a:t>L1: </a:t>
            </a:r>
            <a:r>
              <a:rPr lang="en-US" dirty="0" err="1"/>
              <a:t>mov</a:t>
            </a:r>
            <a:r>
              <a:rPr lang="en-US" dirty="0"/>
              <a:t> X, 2 </a:t>
            </a:r>
          </a:p>
          <a:p>
            <a:r>
              <a:rPr lang="en-US" dirty="0"/>
              <a:t>next: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4164E-3CD2-4776-ADFA-257FD5C442E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17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don’t need to store integer values entered by the user in an array to find the minimum value. We store them for demonstration purposes.</a:t>
            </a:r>
          </a:p>
          <a:p>
            <a:endParaRPr lang="en-US" dirty="0"/>
          </a:p>
          <a:p>
            <a:r>
              <a:rPr lang="en-US" b="0" i="1" u="none" dirty="0"/>
              <a:t>(Updated: sample run added. </a:t>
            </a:r>
            <a:r>
              <a:rPr lang="en-US" b="1" i="1" u="none" dirty="0"/>
              <a:t>Note that there are notes under the sample run text box</a:t>
            </a:r>
            <a:r>
              <a:rPr lang="en-US" b="0" i="1" u="none" dirty="0"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4164E-3CD2-4776-ADFA-257FD5C442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19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b="0" i="1" u="none" dirty="0"/>
              <a:t>(Updated: sample run added. </a:t>
            </a:r>
            <a:r>
              <a:rPr lang="en-US" b="1" i="1" u="none" dirty="0"/>
              <a:t>Note that there are notes under the sample run text box</a:t>
            </a:r>
            <a:r>
              <a:rPr lang="en-US" b="0" i="1" u="none" dirty="0"/>
              <a:t>.)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4164E-3CD2-4776-ADFA-257FD5C442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5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4164E-3CD2-4776-ADFA-257FD5C442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9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 -&gt; </a:t>
            </a:r>
            <a:r>
              <a:rPr lang="en-US" dirty="0" smtClean="0"/>
              <a:t>operand1 </a:t>
            </a:r>
            <a:r>
              <a:rPr lang="mr-IN" dirty="0" smtClean="0"/>
              <a:t>–</a:t>
            </a:r>
            <a:r>
              <a:rPr lang="en-US" dirty="0" smtClean="0"/>
              <a:t> operand</a:t>
            </a:r>
            <a:r>
              <a:rPr lang="en-US" baseline="0" dirty="0" smtClean="0"/>
              <a:t>2 </a:t>
            </a:r>
            <a:endParaRPr lang="en-US" baseline="0" dirty="0"/>
          </a:p>
          <a:p>
            <a:r>
              <a:rPr lang="en-US" baseline="0" dirty="0"/>
              <a:t>And the result is discarded while the flags are updated.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4164E-3CD2-4776-ADFA-257FD5C442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59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r>
              <a:rPr lang="en-US" baseline="0" dirty="0"/>
              <a:t>- You cant compare 2 </a:t>
            </a:r>
            <a:r>
              <a:rPr lang="en-US" baseline="0" dirty="0" err="1"/>
              <a:t>immediates</a:t>
            </a:r>
            <a:r>
              <a:rPr lang="en-US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4164E-3CD2-4776-ADFA-257FD5C442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 5,6                              </a:t>
            </a:r>
            <a:r>
              <a:rPr lang="en-US" dirty="0" err="1" smtClean="0"/>
              <a:t>zf</a:t>
            </a:r>
            <a:r>
              <a:rPr lang="en-US" dirty="0" smtClean="0"/>
              <a:t>=0</a:t>
            </a:r>
            <a:r>
              <a:rPr lang="en-US" baseline="0" dirty="0" smtClean="0"/>
              <a:t>           </a:t>
            </a:r>
            <a:r>
              <a:rPr lang="en-US" baseline="0" dirty="0" err="1" smtClean="0"/>
              <a:t>cf</a:t>
            </a:r>
            <a:r>
              <a:rPr lang="en-US" baseline="0" dirty="0" smtClean="0"/>
              <a:t>=1</a:t>
            </a:r>
          </a:p>
          <a:p>
            <a:r>
              <a:rPr lang="en-US" baseline="0" dirty="0" err="1" smtClean="0"/>
              <a:t>Cmp</a:t>
            </a:r>
            <a:r>
              <a:rPr lang="en-US" baseline="0" dirty="0" smtClean="0"/>
              <a:t> 6,5                              </a:t>
            </a:r>
            <a:r>
              <a:rPr lang="en-US" baseline="0" dirty="0" err="1" smtClean="0"/>
              <a:t>zf</a:t>
            </a:r>
            <a:r>
              <a:rPr lang="en-US" baseline="0" dirty="0" smtClean="0"/>
              <a:t>=0           </a:t>
            </a:r>
            <a:r>
              <a:rPr lang="en-US" baseline="0" dirty="0" err="1" smtClean="0"/>
              <a:t>cf</a:t>
            </a:r>
            <a:r>
              <a:rPr lang="en-US" baseline="0" dirty="0" smtClean="0"/>
              <a:t>=0 </a:t>
            </a:r>
          </a:p>
          <a:p>
            <a:r>
              <a:rPr lang="en-US" baseline="0" dirty="0" err="1" smtClean="0"/>
              <a:t>Cmp</a:t>
            </a:r>
            <a:r>
              <a:rPr lang="en-US" baseline="0" dirty="0" smtClean="0"/>
              <a:t> 6,6                              </a:t>
            </a:r>
            <a:r>
              <a:rPr lang="en-US" baseline="0" dirty="0" err="1" smtClean="0"/>
              <a:t>zf</a:t>
            </a:r>
            <a:r>
              <a:rPr lang="en-US" baseline="0" dirty="0" smtClean="0"/>
              <a:t>=1           </a:t>
            </a:r>
            <a:r>
              <a:rPr lang="en-US" baseline="0" dirty="0" err="1" smtClean="0"/>
              <a:t>cf</a:t>
            </a:r>
            <a:r>
              <a:rPr lang="en-US" baseline="0" dirty="0" smtClean="0"/>
              <a:t>=0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4164E-3CD2-4776-ADFA-257FD5C442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49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4164E-3CD2-4776-ADFA-257FD5C442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3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Dest</a:t>
            </a:r>
            <a:r>
              <a:rPr lang="en-US" dirty="0"/>
              <a:t> &lt; source  so OF is</a:t>
            </a:r>
            <a:r>
              <a:rPr lang="en-US" baseline="0" dirty="0"/>
              <a:t> not equal sf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Dest</a:t>
            </a:r>
            <a:r>
              <a:rPr lang="en-US" baseline="0" dirty="0"/>
              <a:t> &gt; source therefor  OF=SF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4164E-3CD2-4776-ADFA-257FD5C442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45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JNBE </a:t>
            </a:r>
            <a:r>
              <a:rPr lang="en-US" b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Not Below or Equal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JNLE </a:t>
            </a:r>
            <a:r>
              <a:rPr lang="en-US" b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Not Less or Equal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Note:     </a:t>
            </a:r>
            <a:r>
              <a:rPr lang="en-US" b="0" dirty="0" err="1" smtClean="0"/>
              <a:t>var</a:t>
            </a:r>
            <a:r>
              <a:rPr lang="en-US" b="0" dirty="0" smtClean="0"/>
              <a:t> </a:t>
            </a:r>
            <a:r>
              <a:rPr lang="en-US" b="0" baseline="0" dirty="0" smtClean="0"/>
              <a:t> </a:t>
            </a:r>
            <a:r>
              <a:rPr lang="en-US" b="0" dirty="0" smtClean="0"/>
              <a:t>word 0d123h     </a:t>
            </a:r>
            <a:r>
              <a:rPr lang="en-US" b="0" dirty="0" smtClean="0">
                <a:sym typeface="Wingdings" panose="05000000000000000000" pitchFamily="2" charset="2"/>
              </a:rPr>
              <a:t> 0 at the beginning means   to be a number not a character      </a:t>
            </a:r>
            <a:r>
              <a:rPr lang="en-US" b="0" dirty="0" err="1" smtClean="0">
                <a:sym typeface="Wingdings" panose="05000000000000000000" pitchFamily="2" charset="2"/>
              </a:rPr>
              <a:t>hexa</a:t>
            </a:r>
            <a:r>
              <a:rPr lang="en-US" b="0" dirty="0" smtClean="0">
                <a:sym typeface="Wingdings" panose="05000000000000000000" pitchFamily="2" charset="2"/>
              </a:rPr>
              <a:t> number must start with zero ends with h if it starts with </a:t>
            </a:r>
            <a:r>
              <a:rPr lang="en-US" b="0" smtClean="0">
                <a:sym typeface="Wingdings" panose="05000000000000000000" pitchFamily="2" charset="2"/>
              </a:rPr>
              <a:t>a,b,c,d,e,f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0C9C-36EC-4958-B52F-87AE52A02F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19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translate high level language program control statements into their equivalent in assembly language using CMP and conditional jump instructions (assuming unsigned values).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4164E-3CD2-4776-ADFA-257FD5C442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6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 b="1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035280" cy="11540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1790"/>
            <a:ext cx="8712968" cy="4823554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1" cap="none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492896"/>
            <a:ext cx="7315200" cy="11540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Assembly Language (Lab 6)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CMP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1790"/>
            <a:ext cx="8712968" cy="1574810"/>
          </a:xfrm>
        </p:spPr>
        <p:txBody>
          <a:bodyPr/>
          <a:lstStyle/>
          <a:p>
            <a:r>
              <a:rPr lang="en-US" dirty="0"/>
              <a:t>When two signed operands are compared, the Sign, Zero and Overflow flags indicate the following relations between operands.</a:t>
            </a:r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57601" y="4000231"/>
          <a:ext cx="3614599" cy="17330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97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4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23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CMP Results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Flags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/>
                        <a:t>Destination &lt; source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SF ≠ OF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/>
                        <a:t>Destination &gt; source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SF = OF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/>
                        <a:t>Destination = source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ZF = 1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78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flags after each CMP</a:t>
            </a:r>
          </a:p>
        </p:txBody>
      </p:sp>
      <p:sp>
        <p:nvSpPr>
          <p:cNvPr id="6" name="Oval 5"/>
          <p:cNvSpPr/>
          <p:nvPr/>
        </p:nvSpPr>
        <p:spPr>
          <a:xfrm>
            <a:off x="6553200" y="457200"/>
            <a:ext cx="1600200" cy="1600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Exercise (1)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3568" y="2060848"/>
            <a:ext cx="4392488" cy="45685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INCLUDE Irvine32.inc</a:t>
            </a:r>
          </a:p>
          <a:p>
            <a:pPr lvl="1"/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.data</a:t>
            </a:r>
          </a:p>
          <a:p>
            <a:pPr lvl="1"/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000" b="1" dirty="0" err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sdword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? </a:t>
            </a:r>
          </a:p>
          <a:p>
            <a:pPr lvl="1"/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.code</a:t>
            </a:r>
          </a:p>
          <a:p>
            <a:pPr lvl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PROC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ax, </a:t>
            </a:r>
            <a:r>
              <a:rPr lang="en-US" sz="2000" b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-7</a:t>
            </a:r>
          </a:p>
          <a:p>
            <a:pPr lvl="1"/>
            <a:r>
              <a:rPr lang="en-US" sz="2000" b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cmp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ax,</a:t>
            </a:r>
            <a:r>
              <a:rPr lang="en-US" sz="2000" b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 -2</a:t>
            </a:r>
            <a:endParaRPr lang="en-US" sz="20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eax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+5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x, </a:t>
            </a:r>
            <a:r>
              <a:rPr lang="en-US" sz="2000" b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-3</a:t>
            </a:r>
          </a:p>
          <a:p>
            <a:pPr lvl="1"/>
            <a:r>
              <a:rPr lang="en-US" sz="2000" b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cmp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eax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, x</a:t>
            </a:r>
            <a:endParaRPr lang="en-US" sz="2000" b="1" dirty="0">
              <a:solidFill>
                <a:srgbClr val="00008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b="1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exit</a:t>
            </a:r>
          </a:p>
          <a:p>
            <a:pPr lvl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ENDP</a:t>
            </a:r>
          </a:p>
          <a:p>
            <a:pPr lvl="1"/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END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main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76800" y="3858344"/>
            <a:ext cx="3284984" cy="20852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ZF=0  OF=0  SF=1</a:t>
            </a:r>
          </a:p>
          <a:p>
            <a:pPr lvl="1"/>
            <a:endParaRPr lang="en-US" sz="20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ZF=0  OF=0  SF=0</a:t>
            </a:r>
          </a:p>
          <a:p>
            <a:pPr lvl="1"/>
            <a:endParaRPr lang="en-US" sz="20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9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JMP</a:t>
            </a:r>
          </a:p>
        </p:txBody>
      </p:sp>
      <p:grpSp>
        <p:nvGrpSpPr>
          <p:cNvPr id="4" name="Group 7"/>
          <p:cNvGrpSpPr/>
          <p:nvPr/>
        </p:nvGrpSpPr>
        <p:grpSpPr>
          <a:xfrm>
            <a:off x="542529" y="1844824"/>
            <a:ext cx="8058941" cy="1301435"/>
            <a:chOff x="2977" y="2270"/>
            <a:chExt cx="8058941" cy="1013403"/>
          </a:xfrm>
          <a:scene3d>
            <a:camera prst="orthographicFront"/>
            <a:lightRig rig="flat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2977" y="2270"/>
              <a:ext cx="8058941" cy="101340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2659" y="31952"/>
              <a:ext cx="7999577" cy="9540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200" dirty="0">
                  <a:latin typeface="Times New Roman" pitchFamily="18" charset="0"/>
                  <a:cs typeface="Times New Roman" pitchFamily="18" charset="0"/>
                </a:rPr>
                <a:t>Two Steps are involved in executing a conditional statement</a:t>
              </a:r>
              <a:endParaRPr lang="en-GB" sz="32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10"/>
          <p:cNvGrpSpPr/>
          <p:nvPr/>
        </p:nvGrpSpPr>
        <p:grpSpPr>
          <a:xfrm>
            <a:off x="550395" y="3279693"/>
            <a:ext cx="3859505" cy="1301435"/>
            <a:chOff x="10843" y="1116564"/>
            <a:chExt cx="3859505" cy="1013403"/>
          </a:xfrm>
          <a:scene3d>
            <a:camera prst="orthographicFront"/>
            <a:lightRig rig="flat" dir="t"/>
          </a:scene3d>
        </p:grpSpPr>
        <p:sp>
          <p:nvSpPr>
            <p:cNvPr id="8" name="Rounded Rectangle 7"/>
            <p:cNvSpPr/>
            <p:nvPr/>
          </p:nvSpPr>
          <p:spPr>
            <a:xfrm>
              <a:off x="10843" y="1116564"/>
              <a:ext cx="3859505" cy="101340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6"/>
            <p:cNvSpPr/>
            <p:nvPr/>
          </p:nvSpPr>
          <p:spPr>
            <a:xfrm>
              <a:off x="40525" y="1146246"/>
              <a:ext cx="3800141" cy="9540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dirty="0">
                  <a:latin typeface="Times New Roman" pitchFamily="18" charset="0"/>
                  <a:cs typeface="Times New Roman" pitchFamily="18" charset="0"/>
                </a:rPr>
                <a:t>Comparison</a:t>
              </a:r>
              <a:endParaRPr lang="en-GB" sz="30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16"/>
          <p:cNvGrpSpPr/>
          <p:nvPr/>
        </p:nvGrpSpPr>
        <p:grpSpPr>
          <a:xfrm>
            <a:off x="4734099" y="3279693"/>
            <a:ext cx="3859505" cy="1301435"/>
            <a:chOff x="4194547" y="1116564"/>
            <a:chExt cx="3859505" cy="1013403"/>
          </a:xfrm>
          <a:scene3d>
            <a:camera prst="orthographicFront"/>
            <a:lightRig rig="flat" dir="t"/>
          </a:scene3d>
        </p:grpSpPr>
        <p:sp>
          <p:nvSpPr>
            <p:cNvPr id="11" name="Rounded Rectangle 10"/>
            <p:cNvSpPr/>
            <p:nvPr/>
          </p:nvSpPr>
          <p:spPr>
            <a:xfrm>
              <a:off x="4194547" y="1116564"/>
              <a:ext cx="3859505" cy="101340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10"/>
            <p:cNvSpPr/>
            <p:nvPr/>
          </p:nvSpPr>
          <p:spPr>
            <a:xfrm>
              <a:off x="4224229" y="1146246"/>
              <a:ext cx="3800141" cy="9540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dirty="0">
                  <a:latin typeface="Times New Roman" pitchFamily="18" charset="0"/>
                  <a:cs typeface="Times New Roman" pitchFamily="18" charset="0"/>
                </a:rPr>
                <a:t>Jump</a:t>
              </a:r>
              <a:endParaRPr lang="en-GB" sz="30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Cloud Callout 12"/>
          <p:cNvSpPr/>
          <p:nvPr/>
        </p:nvSpPr>
        <p:spPr>
          <a:xfrm>
            <a:off x="715951" y="4797152"/>
            <a:ext cx="3528392" cy="2060848"/>
          </a:xfrm>
          <a:prstGeom prst="cloudCallout">
            <a:avLst>
              <a:gd name="adj1" fmla="val 29646"/>
              <a:gd name="adj2" fmla="val -75652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 operation such as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CMP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modifies the CPU status flags</a:t>
            </a:r>
          </a:p>
        </p:txBody>
      </p:sp>
      <p:sp>
        <p:nvSpPr>
          <p:cNvPr id="14" name="Cloud Callout 13"/>
          <p:cNvSpPr/>
          <p:nvPr/>
        </p:nvSpPr>
        <p:spPr>
          <a:xfrm>
            <a:off x="4427984" y="4752528"/>
            <a:ext cx="3528392" cy="2060848"/>
          </a:xfrm>
          <a:prstGeom prst="cloudCallout">
            <a:avLst>
              <a:gd name="adj1" fmla="val -30783"/>
              <a:gd name="adj2" fmla="val -797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instruction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tests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flags and causes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to a new</a:t>
            </a:r>
          </a:p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endParaRPr lang="en-GB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6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Jump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conditional jump instruction branches to a destination label when a status flag condition is true.</a:t>
            </a:r>
          </a:p>
          <a:p>
            <a:endParaRPr lang="en-US" dirty="0"/>
          </a:p>
          <a:p>
            <a:r>
              <a:rPr lang="en-US" dirty="0"/>
              <a:t>If the flag condition is false, the instruction immediately following the conditional jump is executed. (Skipped)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27784" y="5373216"/>
            <a:ext cx="3960440" cy="57606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Jxxx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260983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Jump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1790"/>
            <a:ext cx="8712968" cy="1651010"/>
          </a:xfrm>
        </p:spPr>
        <p:txBody>
          <a:bodyPr/>
          <a:lstStyle/>
          <a:p>
            <a:r>
              <a:rPr lang="en-US" dirty="0"/>
              <a:t>xxx expresses the relation tested.</a:t>
            </a:r>
          </a:p>
          <a:p>
            <a:r>
              <a:rPr lang="en-US" dirty="0"/>
              <a:t>The following table shows the conditional Jump instructions.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48400" y="1701790"/>
            <a:ext cx="23622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Jxxx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549962"/>
              </p:ext>
            </p:extLst>
          </p:nvPr>
        </p:nvGraphicFramePr>
        <p:xfrm>
          <a:off x="899592" y="3429000"/>
          <a:ext cx="7344816" cy="3159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Relation</a:t>
                      </a:r>
                      <a:endParaRPr lang="en-US" sz="2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For Unsigned Data</a:t>
                      </a:r>
                      <a:endParaRPr lang="en-US" sz="2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For Signed Data</a:t>
                      </a:r>
                      <a:endParaRPr lang="en-US" sz="2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Equal /</a:t>
                      </a:r>
                      <a:r>
                        <a:rPr lang="en-US" dirty="0"/>
                        <a:t>Zero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JE/JZ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Equal/ Not Zero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JNE/ JNZ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Above/ Greater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/>
                        <a:t>JA/JNBE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/>
                        <a:t>JG/JNLE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Above or Equal/</a:t>
                      </a:r>
                    </a:p>
                    <a:p>
                      <a:pPr algn="ctr"/>
                      <a:r>
                        <a:rPr lang="en-US" dirty="0"/>
                        <a:t>Greater or Equal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/>
                        <a:t>JAE/JNB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/>
                        <a:t>JGE/JNL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Below/</a:t>
                      </a:r>
                      <a:r>
                        <a:rPr lang="en-US" baseline="0" dirty="0"/>
                        <a:t> Less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/>
                        <a:t>JB/JNAE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/>
                        <a:t>JL/JNGE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Below or Equal/</a:t>
                      </a:r>
                    </a:p>
                    <a:p>
                      <a:pPr algn="ctr"/>
                      <a:r>
                        <a:rPr lang="en-US" dirty="0"/>
                        <a:t>Less</a:t>
                      </a:r>
                      <a:r>
                        <a:rPr lang="en-US" baseline="0" dirty="0"/>
                        <a:t> or Equal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/>
                        <a:t>JBE/JNA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/>
                        <a:t>JLE/JNG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46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Translating Standard Control structures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81000" y="1828800"/>
            <a:ext cx="3505200" cy="441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High level language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</a:rPr>
              <a:t>If( 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==j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X=10;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Else</a:t>
            </a:r>
          </a:p>
          <a:p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Y=10;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10200" y="1752600"/>
            <a:ext cx="3505200" cy="441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2"/>
                </a:solidFill>
              </a:rPr>
              <a:t>Assembly</a:t>
            </a:r>
          </a:p>
          <a:p>
            <a:pPr algn="ctr"/>
            <a:r>
              <a:rPr lang="en-US" sz="2400" dirty="0" err="1">
                <a:solidFill>
                  <a:srgbClr val="0070C0"/>
                </a:solidFill>
              </a:rPr>
              <a:t>Mov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eax,i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 err="1">
                <a:solidFill>
                  <a:srgbClr val="0070C0"/>
                </a:solidFill>
              </a:rPr>
              <a:t>Cmp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eax</a:t>
            </a:r>
            <a:r>
              <a:rPr lang="en-US" sz="2400" dirty="0" smtClean="0">
                <a:solidFill>
                  <a:schemeClr val="bg1"/>
                </a:solidFill>
              </a:rPr>
              <a:t>, j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 err="1">
                <a:solidFill>
                  <a:srgbClr val="0070C0"/>
                </a:solidFill>
              </a:rPr>
              <a:t>Jne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Else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 err="1">
                <a:solidFill>
                  <a:srgbClr val="0070C0"/>
                </a:solidFill>
              </a:rPr>
              <a:t>Mov</a:t>
            </a:r>
            <a:r>
              <a:rPr lang="en-US" sz="2400" dirty="0">
                <a:solidFill>
                  <a:schemeClr val="bg1"/>
                </a:solidFill>
              </a:rPr>
              <a:t> x,10</a:t>
            </a:r>
          </a:p>
          <a:p>
            <a:pPr algn="ctr"/>
            <a:r>
              <a:rPr lang="en-US" sz="2400" dirty="0" err="1">
                <a:solidFill>
                  <a:srgbClr val="0070C0"/>
                </a:solidFill>
              </a:rPr>
              <a:t>Jmp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endif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Else: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Mov</a:t>
            </a:r>
            <a:r>
              <a:rPr lang="en-US" sz="2400" dirty="0">
                <a:solidFill>
                  <a:schemeClr val="bg1"/>
                </a:solidFill>
              </a:rPr>
              <a:t> y,10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Endif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--------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779649" y="3542067"/>
            <a:ext cx="1752600" cy="1143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4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Exercises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35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 usage of </a:t>
            </a:r>
            <a:r>
              <a:rPr lang="en-US" b="1" u="sng" dirty="0">
                <a:solidFill>
                  <a:srgbClr val="FFC000"/>
                </a:solidFill>
              </a:rPr>
              <a:t>unsigned</a:t>
            </a:r>
            <a:r>
              <a:rPr lang="en-US" dirty="0"/>
              <a:t> integers in all exercises:</a:t>
            </a:r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38400"/>
            <a:ext cx="8713788" cy="1496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22048"/>
            <a:ext cx="8713788" cy="22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1790"/>
            <a:ext cx="8712968" cy="2260610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3.Implement the following pseudocode in assembly</a:t>
            </a:r>
          </a:p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if( val1 &gt; </a:t>
            </a:r>
            <a:r>
              <a:rPr lang="en-US" dirty="0" err="1">
                <a:solidFill>
                  <a:schemeClr val="bg1"/>
                </a:solidFill>
              </a:rPr>
              <a:t>ecx</a:t>
            </a:r>
            <a:r>
              <a:rPr lang="en-US" dirty="0">
                <a:solidFill>
                  <a:schemeClr val="bg1"/>
                </a:solidFill>
              </a:rPr>
              <a:t> ) AND ( </a:t>
            </a:r>
            <a:r>
              <a:rPr lang="en-US" dirty="0" err="1">
                <a:solidFill>
                  <a:schemeClr val="bg1"/>
                </a:solidFill>
              </a:rPr>
              <a:t>ecx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edx</a:t>
            </a:r>
            <a:r>
              <a:rPr lang="en-US" dirty="0">
                <a:solidFill>
                  <a:schemeClr val="bg1"/>
                </a:solidFill>
              </a:rPr>
              <a:t> 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X = 1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else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X = 2;</a:t>
            </a:r>
          </a:p>
        </p:txBody>
      </p:sp>
    </p:spTree>
    <p:extLst>
      <p:ext uri="{BB962C8B-B14F-4D97-AF65-F5344CB8AC3E}">
        <p14:creationId xmlns:p14="http://schemas.microsoft.com/office/powerpoint/2010/main" val="4164939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Exercises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1007"/>
            <a:ext cx="8663880" cy="219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5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Quiz</a:t>
            </a:r>
          </a:p>
          <a:p>
            <a:r>
              <a:rPr lang="en-US" dirty="0"/>
              <a:t>CMP Instruction</a:t>
            </a:r>
          </a:p>
          <a:p>
            <a:r>
              <a:rPr lang="en-US" dirty="0"/>
              <a:t>Conditional Branching</a:t>
            </a:r>
          </a:p>
          <a:p>
            <a:r>
              <a:rPr lang="en-US" dirty="0"/>
              <a:t> Section Exercises</a:t>
            </a:r>
          </a:p>
          <a:p>
            <a:r>
              <a:rPr lang="en-US" dirty="0"/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2982946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 Fun Begins :D…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66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Find the Minimum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29646"/>
            <a:ext cx="8712968" cy="4823554"/>
          </a:xfrm>
        </p:spPr>
        <p:txBody>
          <a:bodyPr>
            <a:normAutofit/>
          </a:bodyPr>
          <a:lstStyle/>
          <a:p>
            <a:r>
              <a:rPr lang="en-US" dirty="0"/>
              <a:t>Write an assembly program that finds the minimum value in an integer array. The array is first entered by the user then the minimum value is printed on the screen.</a:t>
            </a:r>
          </a:p>
          <a:p>
            <a:r>
              <a:rPr lang="en-US" b="1" dirty="0">
                <a:solidFill>
                  <a:schemeClr val="accent2"/>
                </a:solidFill>
              </a:rPr>
              <a:t>Note:</a:t>
            </a:r>
          </a:p>
          <a:p>
            <a:pPr lvl="1"/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You Must use Procedures</a:t>
            </a:r>
          </a:p>
          <a:p>
            <a:pPr lvl="1"/>
            <a:r>
              <a:rPr lang="en-US" dirty="0"/>
              <a:t>Largest value of any signed variable is the variable that its bits are all 1’s except the sign bit (the most significant bit).  Therefore, largest signed BYTE value is 7FH (+127); largest signed WORD value is 7FFFH (+32767) and so on. (Can you predict the smallest value how it should be?)</a:t>
            </a:r>
          </a:p>
          <a:p>
            <a:endParaRPr lang="en-US" dirty="0"/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xmlns="" id="{56D60EB8-CFCB-49A7-B294-639F55DBA5A9}"/>
              </a:ext>
            </a:extLst>
          </p:cNvPr>
          <p:cNvSpPr/>
          <p:nvPr/>
        </p:nvSpPr>
        <p:spPr>
          <a:xfrm>
            <a:off x="457200" y="4854123"/>
            <a:ext cx="8507288" cy="18514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Enter array size: 5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elements: -10 5 6 -20 1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Min value: -20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20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Student’s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29646"/>
            <a:ext cx="8712968" cy="48235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Write an assembly program that inputs a student’s score and prints her/his grade. The student will be “Excellent” if her/his score is between 90-100, “Very Good” if the score is between 80-89, “Good” if the score is between 70-79, “Fair” if the score is between 60-69, and “Fail” if the score is lower than 60. </a:t>
            </a:r>
          </a:p>
          <a:p>
            <a:pPr lvl="0"/>
            <a:r>
              <a:rPr lang="en-US" b="1" dirty="0">
                <a:solidFill>
                  <a:schemeClr val="accent2"/>
                </a:solidFill>
              </a:rPr>
              <a:t>Notes:</a:t>
            </a:r>
          </a:p>
          <a:p>
            <a:r>
              <a:rPr lang="en-US" dirty="0"/>
              <a:t>Assume scores are integers.</a:t>
            </a:r>
          </a:p>
          <a:p>
            <a:pPr lvl="0"/>
            <a:r>
              <a:rPr lang="en-US" dirty="0"/>
              <a:t>The program should also print an error message if the entered score is less than 0 or greater than 100.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xmlns="" id="{DB155E80-25E3-4C56-A659-611C38623425}"/>
              </a:ext>
            </a:extLst>
          </p:cNvPr>
          <p:cNvSpPr/>
          <p:nvPr/>
        </p:nvSpPr>
        <p:spPr>
          <a:xfrm>
            <a:off x="431032" y="4842105"/>
            <a:ext cx="7855768" cy="20093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Enter score: 85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Very good</a:t>
            </a:r>
          </a:p>
          <a:p>
            <a:pPr lvl="1"/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Enter score: -100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Error: invalid input score</a:t>
            </a:r>
          </a:p>
        </p:txBody>
      </p:sp>
    </p:spTree>
    <p:extLst>
      <p:ext uri="{BB962C8B-B14F-4D97-AF65-F5344CB8AC3E}">
        <p14:creationId xmlns:p14="http://schemas.microsoft.com/office/powerpoint/2010/main" val="106391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30 Minutes.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161227"/>
            <a:ext cx="1066800" cy="9504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52400" y="533400"/>
          <a:ext cx="83058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6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do some checks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0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CMP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CMP instruction </a:t>
            </a:r>
            <a:r>
              <a:rPr lang="en-US" dirty="0">
                <a:solidFill>
                  <a:srgbClr val="FFFF00"/>
                </a:solidFill>
              </a:rPr>
              <a:t>compares</a:t>
            </a:r>
            <a:r>
              <a:rPr lang="en-US" dirty="0"/>
              <a:t> the destination operand to the source operand.</a:t>
            </a:r>
          </a:p>
          <a:p>
            <a:r>
              <a:rPr lang="en-US" dirty="0"/>
              <a:t>It performs an implied </a:t>
            </a:r>
            <a:r>
              <a:rPr lang="en-US" b="1" dirty="0">
                <a:solidFill>
                  <a:srgbClr val="FFFF00"/>
                </a:solidFill>
              </a:rPr>
              <a:t>subtraction</a:t>
            </a:r>
            <a:r>
              <a:rPr lang="en-US" dirty="0"/>
              <a:t> of a source operand from a destination operand. </a:t>
            </a:r>
          </a:p>
          <a:p>
            <a:r>
              <a:rPr lang="en-US" dirty="0">
                <a:solidFill>
                  <a:srgbClr val="FFFF00"/>
                </a:solidFill>
              </a:rPr>
              <a:t>Neither</a:t>
            </a:r>
            <a:r>
              <a:rPr lang="en-US" dirty="0"/>
              <a:t> operand is </a:t>
            </a:r>
            <a:r>
              <a:rPr lang="en-US" dirty="0">
                <a:solidFill>
                  <a:srgbClr val="FFFF00"/>
                </a:solidFill>
              </a:rPr>
              <a:t>modified</a:t>
            </a:r>
            <a:r>
              <a:rPr lang="en-US" dirty="0"/>
              <a:t>.</a:t>
            </a:r>
          </a:p>
          <a:p>
            <a:r>
              <a:rPr lang="en-US" dirty="0"/>
              <a:t>CMP is a valuable tool for creating conditional logic structures.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07704" y="5445224"/>
            <a:ext cx="5328592" cy="72008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CMP </a:t>
            </a:r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59485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CMP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restrictions on CMP instruction should be considered:</a:t>
            </a:r>
          </a:p>
          <a:p>
            <a:endParaRPr lang="en-US" dirty="0"/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All combinations of operands are allowed except CMP </a:t>
            </a:r>
            <a:r>
              <a:rPr lang="en-US" dirty="0" err="1"/>
              <a:t>mem</a:t>
            </a:r>
            <a:r>
              <a:rPr lang="en-US" dirty="0"/>
              <a:t>, </a:t>
            </a:r>
            <a:r>
              <a:rPr lang="en-US" dirty="0" err="1"/>
              <a:t>mem</a:t>
            </a:r>
            <a:r>
              <a:rPr lang="en-US" dirty="0"/>
              <a:t>. It is not accepted. 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Can't compare two segment registers. 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Can't compare operands with different sizes.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CMP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two </a:t>
            </a:r>
            <a:r>
              <a:rPr lang="en-US" b="1" dirty="0">
                <a:solidFill>
                  <a:srgbClr val="FFFF00"/>
                </a:solidFill>
              </a:rPr>
              <a:t>unsigned</a:t>
            </a:r>
            <a:r>
              <a:rPr lang="en-US" dirty="0"/>
              <a:t> operands are compared, the Zero and Carry flags indicate the following relations between operands.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195737" y="4000231"/>
          <a:ext cx="4752527" cy="17330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97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4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79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23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CMP Results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ZF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CF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/>
                        <a:t>Destination &lt; source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/>
                        <a:t>Destination &gt; source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/>
                        <a:t>Destination = source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55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CMP Instruction Examples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763688" y="1844824"/>
            <a:ext cx="2304256" cy="1368152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mov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ax, </a:t>
            </a:r>
            <a:r>
              <a:rPr lang="en-US" sz="2400" b="1" kern="0" noProof="0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cmp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ax, </a:t>
            </a:r>
            <a:r>
              <a:rPr lang="en-US" sz="2400" b="1" kern="0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0" y="2132856"/>
            <a:ext cx="2808312" cy="720080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ZF = 0, CF = 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763688" y="3429000"/>
            <a:ext cx="2304256" cy="1368152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mov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ax,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1000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mov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cx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1000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cmp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cx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ax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63688" y="5013176"/>
            <a:ext cx="2304256" cy="1368152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mov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105</a:t>
            </a:r>
          </a:p>
          <a:p>
            <a:pPr lvl="0"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cmp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kern="0" noProof="0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b="1" kern="0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0" y="3717032"/>
            <a:ext cx="2808312" cy="720080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ZF = 1, CF = 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572000" y="5301208"/>
            <a:ext cx="2808312" cy="720080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ZF = 0, CF = 0</a:t>
            </a:r>
          </a:p>
        </p:txBody>
      </p:sp>
    </p:spTree>
    <p:extLst>
      <p:ext uri="{BB962C8B-B14F-4D97-AF65-F5344CB8AC3E}">
        <p14:creationId xmlns:p14="http://schemas.microsoft.com/office/powerpoint/2010/main" val="278147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3276</TotalTime>
  <Words>998</Words>
  <Application>Microsoft Office PowerPoint</Application>
  <PresentationFormat>On-screen Show (4:3)</PresentationFormat>
  <Paragraphs>252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Mangal</vt:lpstr>
      <vt:lpstr>Times New Roman</vt:lpstr>
      <vt:lpstr>Wingdings</vt:lpstr>
      <vt:lpstr>Perspective</vt:lpstr>
      <vt:lpstr>Assembly Language (Lab 6)</vt:lpstr>
      <vt:lpstr>Agenda</vt:lpstr>
      <vt:lpstr>QUIZ TIME</vt:lpstr>
      <vt:lpstr>PowerPoint Presentation</vt:lpstr>
      <vt:lpstr>CMP</vt:lpstr>
      <vt:lpstr>CMP Instruction</vt:lpstr>
      <vt:lpstr>CMP Conditions</vt:lpstr>
      <vt:lpstr>CMP Instruction</vt:lpstr>
      <vt:lpstr>CMP Instruction Examples</vt:lpstr>
      <vt:lpstr>CMP Instruction</vt:lpstr>
      <vt:lpstr>Update flags after each CMP</vt:lpstr>
      <vt:lpstr>Conditional JMP</vt:lpstr>
      <vt:lpstr>Conditional Jump Instructions</vt:lpstr>
      <vt:lpstr>Conditional Jump Instructions</vt:lpstr>
      <vt:lpstr>Translating Standard Control structures</vt:lpstr>
      <vt:lpstr>Section Exercises</vt:lpstr>
      <vt:lpstr>Section Exercises</vt:lpstr>
      <vt:lpstr>Section Exercises</vt:lpstr>
      <vt:lpstr>Section Exercises</vt:lpstr>
      <vt:lpstr>Hands On</vt:lpstr>
      <vt:lpstr>Find the Minimum Value</vt:lpstr>
      <vt:lpstr>Student’s Grades</vt:lpstr>
      <vt:lpstr>Thanks.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 (Lab 6)</dc:title>
  <dc:creator>Nora</dc:creator>
  <cp:lastModifiedBy>ahmed atef</cp:lastModifiedBy>
  <cp:revision>174</cp:revision>
  <dcterms:created xsi:type="dcterms:W3CDTF">2006-08-16T00:00:00Z</dcterms:created>
  <dcterms:modified xsi:type="dcterms:W3CDTF">2017-11-09T15:42:15Z</dcterms:modified>
</cp:coreProperties>
</file>