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70" r:id="rId4"/>
    <p:sldId id="271" r:id="rId5"/>
    <p:sldId id="268" r:id="rId6"/>
    <p:sldId id="267" r:id="rId7"/>
    <p:sldId id="273" r:id="rId8"/>
    <p:sldId id="291" r:id="rId9"/>
    <p:sldId id="292" r:id="rId10"/>
    <p:sldId id="287" r:id="rId11"/>
    <p:sldId id="274" r:id="rId12"/>
    <p:sldId id="289" r:id="rId13"/>
    <p:sldId id="25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840"/>
    <a:srgbClr val="8F9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7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A24-95E4-44C0-AF92-1695AF4EDBB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CC59B-0FFE-448F-A273-0CE5EBF8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Reach the last most left node then get its right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Reach the last most left node then get its right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Reach the last most left node then get its right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A693-AF7B-4B6B-AB82-95363517290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 9</a:t>
            </a:r>
          </a:p>
          <a:p>
            <a:r>
              <a:rPr lang="en-US" dirty="0"/>
              <a:t>Trees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2. Displaying </a:t>
            </a:r>
            <a:r>
              <a:rPr lang="en-US" dirty="0">
                <a:solidFill>
                  <a:srgbClr val="FF0000"/>
                </a:solidFill>
              </a:rPr>
              <a:t>Leaf</a:t>
            </a:r>
            <a:r>
              <a:rPr lang="en-US" dirty="0"/>
              <a:t>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66800"/>
            <a:ext cx="8382000" cy="568483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sz="2800" dirty="0"/>
              <a:t>tree= t(</a:t>
            </a:r>
            <a:r>
              <a:rPr lang="en-US" sz="2800" dirty="0" err="1"/>
              <a:t>tree,symbol,tree</a:t>
            </a:r>
            <a:r>
              <a:rPr lang="en-US" sz="2800" dirty="0"/>
              <a:t>);nil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2800" dirty="0" err="1"/>
              <a:t>nondeterm</a:t>
            </a:r>
            <a:r>
              <a:rPr lang="en-US" sz="2800" dirty="0"/>
              <a:t> display(tree)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sz="2800" dirty="0"/>
              <a:t>display(t(nil, X, nil)):- write(X),</a:t>
            </a:r>
            <a:r>
              <a:rPr lang="en-US" sz="2800" dirty="0" err="1"/>
              <a:t>nl</a:t>
            </a:r>
            <a:r>
              <a:rPr lang="en-US" sz="2800" dirty="0"/>
              <a:t>,!.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display(t(Left, X, Right)) :- </a:t>
            </a:r>
          </a:p>
          <a:p>
            <a:pPr marL="0" indent="0">
              <a:buNone/>
            </a:pPr>
            <a:r>
              <a:rPr lang="en-US" sz="2800" dirty="0"/>
              <a:t>	display(Left),display(Right).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sz="2800" dirty="0"/>
              <a:t>display( t ( t(</a:t>
            </a:r>
            <a:r>
              <a:rPr lang="en-US" sz="2800" dirty="0" err="1"/>
              <a:t>nil,b,nil</a:t>
            </a:r>
            <a:r>
              <a:rPr lang="en-US" sz="2800" dirty="0"/>
              <a:t>) , a , t( t(</a:t>
            </a:r>
            <a:r>
              <a:rPr lang="en-US" sz="2800" dirty="0" err="1"/>
              <a:t>nil,d,nil</a:t>
            </a:r>
            <a:r>
              <a:rPr lang="en-US" sz="2800" dirty="0"/>
              <a:t>), c , nil) ) 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9" y="1144642"/>
            <a:ext cx="2800345" cy="245763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1" y="3718719"/>
            <a:ext cx="2133600" cy="2001896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7F30397-59A0-450C-909A-A9AE0233553A}"/>
              </a:ext>
            </a:extLst>
          </p:cNvPr>
          <p:cNvSpPr/>
          <p:nvPr/>
        </p:nvSpPr>
        <p:spPr>
          <a:xfrm>
            <a:off x="4045081" y="2590800"/>
            <a:ext cx="1882518" cy="773330"/>
          </a:xfrm>
          <a:prstGeom prst="cloudCallout">
            <a:avLst>
              <a:gd name="adj1" fmla="val -135249"/>
              <a:gd name="adj2" fmla="val 868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when reach leaf</a:t>
            </a:r>
          </a:p>
        </p:txBody>
      </p:sp>
    </p:spTree>
    <p:extLst>
      <p:ext uri="{BB962C8B-B14F-4D97-AF65-F5344CB8AC3E}">
        <p14:creationId xmlns:p14="http://schemas.microsoft.com/office/powerpoint/2010/main" val="86937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3. Hands-on: Search for item X in Binary dictionary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6" y="1371601"/>
            <a:ext cx="8456114" cy="5337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38862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6804" y="49530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A0A34-6953-463A-8C0B-A688EE2A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29980"/>
            <a:ext cx="4600575" cy="39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33613-4D92-499B-9C34-FC3997BE94E4}"/>
              </a:ext>
            </a:extLst>
          </p:cNvPr>
          <p:cNvSpPr/>
          <p:nvPr/>
        </p:nvSpPr>
        <p:spPr>
          <a:xfrm>
            <a:off x="4191000" y="4114800"/>
            <a:ext cx="46005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Calculate Tree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82210-E17C-4DAD-A7BD-7A28B40E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3" y="1417637"/>
            <a:ext cx="8606347" cy="52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Add leaf to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tree=t(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);nil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predicates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addleaf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648200" y="2705100"/>
            <a:ext cx="106680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91200" y="2514600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Given dictionary tree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486400" y="3409950"/>
            <a:ext cx="424787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87387" y="3152775"/>
            <a:ext cx="243840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Element wants to add it to the given tree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9400" y="4419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91200" y="4972050"/>
            <a:ext cx="1752600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tree contains the given element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 leaf to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077200" cy="53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Displaying tree nodes</a:t>
            </a:r>
          </a:p>
          <a:p>
            <a:r>
              <a:rPr lang="en-US" dirty="0"/>
              <a:t>Displaying leaf nodes</a:t>
            </a:r>
          </a:p>
          <a:p>
            <a:r>
              <a:rPr lang="en-US" dirty="0"/>
              <a:t>Hands-on: Search for item X in binary dictionary</a:t>
            </a:r>
          </a:p>
          <a:p>
            <a:r>
              <a:rPr lang="en-US" dirty="0"/>
              <a:t>Calculate tree depth</a:t>
            </a:r>
          </a:p>
          <a:p>
            <a:r>
              <a:rPr lang="en-US" dirty="0"/>
              <a:t>Add leaf to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 is an object in prolog that can carry many values as the list.</a:t>
            </a:r>
          </a:p>
          <a:p>
            <a:endParaRPr lang="en-US" dirty="0"/>
          </a:p>
          <a:p>
            <a:r>
              <a:rPr lang="en-US" dirty="0"/>
              <a:t>One kind of trees is named “</a:t>
            </a:r>
            <a:r>
              <a:rPr lang="en-US" dirty="0">
                <a:solidFill>
                  <a:srgbClr val="FF0000"/>
                </a:solidFill>
              </a:rPr>
              <a:t>binary tree</a:t>
            </a:r>
            <a:r>
              <a:rPr lang="en-US" dirty="0"/>
              <a:t>” it contains a </a:t>
            </a:r>
            <a:r>
              <a:rPr lang="en-US" dirty="0">
                <a:solidFill>
                  <a:srgbClr val="FF0000"/>
                </a:solidFill>
              </a:rPr>
              <a:t>node (root)</a:t>
            </a:r>
            <a:r>
              <a:rPr lang="en-US" dirty="0"/>
              <a:t> and descend from it only </a:t>
            </a:r>
            <a:r>
              <a:rPr lang="en-US" dirty="0">
                <a:solidFill>
                  <a:srgbClr val="FF0000"/>
                </a:solidFill>
              </a:rPr>
              <a:t>two nodes (left and right).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Binary dictionary</a:t>
            </a:r>
            <a:r>
              <a:rPr lang="en-US" dirty="0"/>
              <a:t>: is a kind of binary tree; which we will study, but has specific feature;</a:t>
            </a:r>
            <a:br>
              <a:rPr lang="en-US" dirty="0"/>
            </a:br>
            <a:r>
              <a:rPr lang="en-US" u="sng" dirty="0"/>
              <a:t>left node</a:t>
            </a:r>
            <a:r>
              <a:rPr lang="en-US" dirty="0"/>
              <a:t> always has value </a:t>
            </a:r>
            <a:r>
              <a:rPr lang="en-US" u="sng" dirty="0"/>
              <a:t>smaller</a:t>
            </a:r>
            <a:r>
              <a:rPr lang="en-US" dirty="0"/>
              <a:t> than its </a:t>
            </a:r>
            <a:r>
              <a:rPr lang="en-US" u="sng" dirty="0"/>
              <a:t>root</a:t>
            </a:r>
            <a:br>
              <a:rPr lang="en-US" dirty="0"/>
            </a:br>
            <a:r>
              <a:rPr lang="en-US" u="sng" dirty="0"/>
              <a:t>right node </a:t>
            </a:r>
            <a:r>
              <a:rPr lang="en-US" dirty="0"/>
              <a:t>always has value </a:t>
            </a:r>
            <a:r>
              <a:rPr lang="en-US" u="sng" dirty="0"/>
              <a:t>bigger</a:t>
            </a:r>
            <a:r>
              <a:rPr lang="en-US" dirty="0"/>
              <a:t> that its </a:t>
            </a:r>
            <a:r>
              <a:rPr lang="en-US" u="sng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7497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 is a new data type in the prolog and so we will have to define it in the </a:t>
            </a:r>
            <a:r>
              <a:rPr lang="en-US" dirty="0">
                <a:solidFill>
                  <a:srgbClr val="7AC840"/>
                </a:solidFill>
              </a:rPr>
              <a:t>domains</a:t>
            </a:r>
            <a:r>
              <a:rPr lang="en-US" dirty="0"/>
              <a:t> section.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tree contains roots and each root has left node (which can be a complete tree) and right node (which can be a complete tree), if we reaches the end node and there is no more trees we put “nil” which means an empty tree.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defining the tree object in the domains section, it has </a:t>
            </a:r>
            <a:r>
              <a:rPr lang="en-US" dirty="0" err="1"/>
              <a:t>functor</a:t>
            </a:r>
            <a:r>
              <a:rPr lang="en-US" dirty="0"/>
              <a:t> and parts as the compound object.</a:t>
            </a:r>
          </a:p>
        </p:txBody>
      </p:sp>
    </p:spTree>
    <p:extLst>
      <p:ext uri="{BB962C8B-B14F-4D97-AF65-F5344CB8AC3E}">
        <p14:creationId xmlns:p14="http://schemas.microsoft.com/office/powerpoint/2010/main" val="306590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11126"/>
            <a:ext cx="8229600" cy="1143000"/>
          </a:xfrm>
        </p:spPr>
        <p:txBody>
          <a:bodyPr/>
          <a:lstStyle/>
          <a:p>
            <a:r>
              <a:rPr lang="en-US" dirty="0"/>
              <a:t>t(t(</a:t>
            </a:r>
            <a:r>
              <a:rPr lang="en-US" dirty="0" err="1"/>
              <a:t>nil,b,nil</a:t>
            </a:r>
            <a:r>
              <a:rPr lang="en-US" dirty="0"/>
              <a:t>),</a:t>
            </a:r>
            <a:r>
              <a:rPr lang="en-US" dirty="0" err="1"/>
              <a:t>a,t</a:t>
            </a:r>
            <a:r>
              <a:rPr lang="en-US" dirty="0"/>
              <a:t>(t(</a:t>
            </a:r>
            <a:r>
              <a:rPr lang="en-US" dirty="0" err="1"/>
              <a:t>nil,d,nil</a:t>
            </a:r>
            <a:r>
              <a:rPr lang="en-US" dirty="0"/>
              <a:t>),</a:t>
            </a:r>
            <a:r>
              <a:rPr lang="en-US" dirty="0" err="1"/>
              <a:t>c,nil</a:t>
            </a:r>
            <a:r>
              <a:rPr lang="en-US" dirty="0"/>
              <a:t>))</a:t>
            </a:r>
          </a:p>
        </p:txBody>
      </p:sp>
      <p:sp>
        <p:nvSpPr>
          <p:cNvPr id="6" name="Oval 5"/>
          <p:cNvSpPr/>
          <p:nvPr/>
        </p:nvSpPr>
        <p:spPr>
          <a:xfrm>
            <a:off x="5910943" y="1450334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520543" y="4208456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7587343" y="2639054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63143" y="2639054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01343" y="2044694"/>
            <a:ext cx="60960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6977743" y="2044694"/>
            <a:ext cx="765829" cy="7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60657" y="3493008"/>
            <a:ext cx="533400" cy="7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9721"/>
            <a:ext cx="5335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dirty="0">
                <a:solidFill>
                  <a:srgbClr val="00B050"/>
                </a:solidFill>
              </a:rPr>
              <a:t>domains</a:t>
            </a:r>
          </a:p>
          <a:p>
            <a:pPr lvl="0">
              <a:spcBef>
                <a:spcPct val="20000"/>
              </a:spcBef>
            </a:pPr>
            <a:r>
              <a:rPr lang="en-US" sz="3000" dirty="0">
                <a:solidFill>
                  <a:prstClr val="black"/>
                </a:solidFill>
              </a:rPr>
              <a:t>tree= t(</a:t>
            </a:r>
            <a:r>
              <a:rPr lang="en-US" sz="3000" dirty="0" err="1">
                <a:solidFill>
                  <a:prstClr val="black"/>
                </a:solidFill>
              </a:rPr>
              <a:t>tree,symbol,tree</a:t>
            </a:r>
            <a:r>
              <a:rPr lang="en-US" sz="3000" dirty="0">
                <a:solidFill>
                  <a:prstClr val="black"/>
                </a:solidFill>
              </a:rPr>
              <a:t>);nil</a:t>
            </a:r>
            <a:endParaRPr lang="en-US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743200" y="1219200"/>
            <a:ext cx="0" cy="3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957" y="1578453"/>
            <a:ext cx="685800" cy="396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961174" y="1126213"/>
            <a:ext cx="867626" cy="6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3530" y="1819156"/>
            <a:ext cx="1095270" cy="695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Node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(tree)</a:t>
            </a:r>
          </a:p>
        </p:txBody>
      </p:sp>
      <p:cxnSp>
        <p:nvCxnSpPr>
          <p:cNvPr id="21" name="Straight Arrow Connector 20"/>
          <p:cNvCxnSpPr>
            <a:cxnSpLocks/>
            <a:endCxn id="22" idx="0"/>
          </p:cNvCxnSpPr>
          <p:nvPr/>
        </p:nvCxnSpPr>
        <p:spPr>
          <a:xfrm flipH="1">
            <a:off x="3608465" y="1219200"/>
            <a:ext cx="278692" cy="8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78021" y="2066362"/>
            <a:ext cx="1260888" cy="695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Node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(tree)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46057" y="921319"/>
            <a:ext cx="2286000" cy="10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84457" y="692719"/>
            <a:ext cx="1219200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Empty tree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27A29-B42E-42D8-854C-430851F1F8C5}"/>
              </a:ext>
            </a:extLst>
          </p:cNvPr>
          <p:cNvSpPr/>
          <p:nvPr/>
        </p:nvSpPr>
        <p:spPr>
          <a:xfrm>
            <a:off x="1371600" y="5562600"/>
            <a:ext cx="2236865" cy="584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5B7D8C-E759-495D-8BDC-A03214590DBB}"/>
              </a:ext>
            </a:extLst>
          </p:cNvPr>
          <p:cNvSpPr/>
          <p:nvPr/>
        </p:nvSpPr>
        <p:spPr>
          <a:xfrm>
            <a:off x="3733800" y="5562600"/>
            <a:ext cx="304800" cy="584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6551FF-3AA7-4A14-8E8E-40BC78E80B6B}"/>
              </a:ext>
            </a:extLst>
          </p:cNvPr>
          <p:cNvSpPr/>
          <p:nvPr/>
        </p:nvSpPr>
        <p:spPr>
          <a:xfrm>
            <a:off x="4114800" y="5562600"/>
            <a:ext cx="3779257" cy="584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0" grpId="0" animBg="1"/>
      <p:bldP spid="11" grpId="0" animBg="1"/>
      <p:bldP spid="14" grpId="0" animBg="1"/>
      <p:bldP spid="19" grpId="0" animBg="1"/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1. Displaying Tree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400"/>
            <a:ext cx="8382000" cy="583723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tree= t(</a:t>
            </a:r>
            <a:r>
              <a:rPr lang="en-US" dirty="0" err="1"/>
              <a:t>tree,symbol,tree</a:t>
            </a:r>
            <a:r>
              <a:rPr lang="en-US" dirty="0"/>
              <a:t>);nil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/>
              <a:t>nondeterm</a:t>
            </a:r>
            <a:r>
              <a:rPr lang="en-US" dirty="0"/>
              <a:t> display(tree)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display(nil).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display(t(Left, X, Right)) :- </a:t>
            </a:r>
          </a:p>
          <a:p>
            <a:pPr marL="0" indent="0">
              <a:buNone/>
            </a:pPr>
            <a:r>
              <a:rPr lang="en-US" dirty="0"/>
              <a:t>	write(X),</a:t>
            </a:r>
            <a:r>
              <a:rPr lang="en-US" dirty="0" err="1"/>
              <a:t>nl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display(Left),display(Right).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display( t ( t(</a:t>
            </a:r>
            <a:r>
              <a:rPr lang="en-US" dirty="0" err="1"/>
              <a:t>nil,b,nil</a:t>
            </a:r>
            <a:r>
              <a:rPr lang="en-US" dirty="0"/>
              <a:t>) , a , t( t(</a:t>
            </a:r>
            <a:r>
              <a:rPr lang="en-US" dirty="0" err="1"/>
              <a:t>nil,d,nil</a:t>
            </a:r>
            <a:r>
              <a:rPr lang="en-US" dirty="0"/>
              <a:t>), c , nil) ) ).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295400" y="5867400"/>
            <a:ext cx="6553200" cy="7318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74268" y="6012259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6000750"/>
            <a:ext cx="1985962" cy="404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48174" y="5981700"/>
            <a:ext cx="317182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4512469" y="6042421"/>
            <a:ext cx="1471612" cy="350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6118621" y="6027340"/>
            <a:ext cx="304800" cy="350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6542482" y="6038452"/>
            <a:ext cx="457200" cy="350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7" y="1261089"/>
            <a:ext cx="2800345" cy="2457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5D684-146F-4BEB-96E0-4723F6AC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2" y="3707267"/>
            <a:ext cx="1304928" cy="213682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D35F00A-84A8-454E-9648-7964DA414A32}"/>
              </a:ext>
            </a:extLst>
          </p:cNvPr>
          <p:cNvSpPr/>
          <p:nvPr/>
        </p:nvSpPr>
        <p:spPr>
          <a:xfrm>
            <a:off x="4218386" y="3871119"/>
            <a:ext cx="3020614" cy="1127919"/>
          </a:xfrm>
          <a:prstGeom prst="cloudCallout">
            <a:avLst>
              <a:gd name="adj1" fmla="val -90053"/>
              <a:gd name="adj2" fmla="val 24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node while going to left most node, then go right</a:t>
            </a:r>
          </a:p>
        </p:txBody>
      </p:sp>
    </p:spTree>
    <p:extLst>
      <p:ext uri="{BB962C8B-B14F-4D97-AF65-F5344CB8AC3E}">
        <p14:creationId xmlns:p14="http://schemas.microsoft.com/office/powerpoint/2010/main" val="365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91000" y="152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5292071" y="2823381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7158971" y="1304048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223029" y="1291348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209800" y="696988"/>
            <a:ext cx="1946929" cy="60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292071" y="624008"/>
            <a:ext cx="2023129" cy="66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6096000" y="2055570"/>
            <a:ext cx="1062971" cy="69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18229" y="2159392"/>
            <a:ext cx="60960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934053" y="2159392"/>
            <a:ext cx="580547" cy="5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000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7931668" y="2129548"/>
            <a:ext cx="290274" cy="68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93915" y="3632222"/>
            <a:ext cx="580547" cy="5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17035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5089142" y="3632222"/>
            <a:ext cx="544045" cy="58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55742" y="4240313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6246769" y="4240313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4480"/>
            <a:ext cx="2284588" cy="2777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2514600" y="5461022"/>
            <a:ext cx="662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goal</a:t>
            </a:r>
          </a:p>
          <a:p>
            <a:r>
              <a:rPr lang="en-US" sz="2400" dirty="0"/>
              <a:t>in(X, t ( t(t(</a:t>
            </a:r>
            <a:r>
              <a:rPr lang="en-US" sz="2400" dirty="0" err="1"/>
              <a:t>nil,e,nil</a:t>
            </a:r>
            <a:r>
              <a:rPr lang="en-US" sz="2400" dirty="0"/>
              <a:t>),</a:t>
            </a:r>
            <a:r>
              <a:rPr lang="en-US" sz="2400" dirty="0" err="1"/>
              <a:t>b,t</a:t>
            </a:r>
            <a:r>
              <a:rPr lang="en-US" sz="2400" dirty="0"/>
              <a:t>(</a:t>
            </a:r>
            <a:r>
              <a:rPr lang="en-US" sz="2400" dirty="0" err="1"/>
              <a:t>nil,f,nil</a:t>
            </a:r>
            <a:r>
              <a:rPr lang="en-US" sz="2400" dirty="0"/>
              <a:t>)) , a ,	</a:t>
            </a:r>
            <a:br>
              <a:rPr lang="en-US" sz="2400" dirty="0"/>
            </a:br>
            <a:r>
              <a:rPr lang="en-US" sz="2400" dirty="0"/>
              <a:t>	t( t(t(</a:t>
            </a:r>
            <a:r>
              <a:rPr lang="en-US" sz="2400" dirty="0" err="1"/>
              <a:t>nil,g,nil</a:t>
            </a:r>
            <a:r>
              <a:rPr lang="en-US" sz="2400" dirty="0"/>
              <a:t>), d ,t(</a:t>
            </a:r>
            <a:r>
              <a:rPr lang="en-US" sz="2400" dirty="0" err="1"/>
              <a:t>nil,h,nil</a:t>
            </a:r>
            <a:r>
              <a:rPr lang="en-US" sz="2400" dirty="0"/>
              <a:t>)), c , t(</a:t>
            </a:r>
            <a:r>
              <a:rPr lang="en-US" sz="2400" dirty="0" err="1"/>
              <a:t>nil,i,nil</a:t>
            </a:r>
            <a:r>
              <a:rPr lang="en-US" sz="2400" dirty="0"/>
              <a:t>)) ) ).</a:t>
            </a:r>
          </a:p>
        </p:txBody>
      </p:sp>
    </p:spTree>
    <p:extLst>
      <p:ext uri="{BB962C8B-B14F-4D97-AF65-F5344CB8AC3E}">
        <p14:creationId xmlns:p14="http://schemas.microsoft.com/office/powerpoint/2010/main" val="10995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91000" y="152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5292071" y="2823381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18</a:t>
            </a:r>
          </a:p>
        </p:txBody>
      </p:sp>
      <p:sp>
        <p:nvSpPr>
          <p:cNvPr id="10" name="Oval 9"/>
          <p:cNvSpPr/>
          <p:nvPr/>
        </p:nvSpPr>
        <p:spPr>
          <a:xfrm>
            <a:off x="7158971" y="1304048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223029" y="1291348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209800" y="696988"/>
            <a:ext cx="1946929" cy="60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292071" y="624008"/>
            <a:ext cx="2023129" cy="66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6096000" y="2055570"/>
            <a:ext cx="1062971" cy="69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18229" y="2159392"/>
            <a:ext cx="60960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934053" y="2159392"/>
            <a:ext cx="580547" cy="5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000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7931668" y="2129548"/>
            <a:ext cx="290274" cy="68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93915" y="3632222"/>
            <a:ext cx="580547" cy="5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17035" y="2819400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22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5089142" y="3632222"/>
            <a:ext cx="544045" cy="58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55742" y="4240313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12</a:t>
            </a:r>
          </a:p>
        </p:txBody>
      </p:sp>
      <p:sp>
        <p:nvSpPr>
          <p:cNvPr id="29" name="Oval 28"/>
          <p:cNvSpPr/>
          <p:nvPr/>
        </p:nvSpPr>
        <p:spPr>
          <a:xfrm>
            <a:off x="6246769" y="4240313"/>
            <a:ext cx="1066800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4588" y="5461022"/>
            <a:ext cx="68594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goal</a:t>
            </a:r>
          </a:p>
          <a:p>
            <a:r>
              <a:rPr lang="en-US" sz="2400" dirty="0"/>
              <a:t>display(t ( t(t(nil,1,nil),5,t(nil,8,nil)) , 		10      ,	</a:t>
            </a:r>
            <a:br>
              <a:rPr lang="en-US" sz="2400" dirty="0"/>
            </a:br>
            <a:r>
              <a:rPr lang="en-US" sz="2400" dirty="0"/>
              <a:t>     t( t(t(nil,12,nil), 18 ,t(nil,19,nil)), 20 , t(nil,22,nil)) ) 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2EA73-9382-469C-9577-3A8B6B9E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" y="3794575"/>
            <a:ext cx="1426235" cy="3063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5FEF8-87D4-44F4-9AB8-85064A20F023}"/>
              </a:ext>
            </a:extLst>
          </p:cNvPr>
          <p:cNvSpPr txBox="1"/>
          <p:nvPr/>
        </p:nvSpPr>
        <p:spPr>
          <a:xfrm>
            <a:off x="21564" y="0"/>
            <a:ext cx="33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Who to display the tree in ascending order ??</a:t>
            </a:r>
          </a:p>
        </p:txBody>
      </p:sp>
    </p:spTree>
    <p:extLst>
      <p:ext uri="{BB962C8B-B14F-4D97-AF65-F5344CB8AC3E}">
        <p14:creationId xmlns:p14="http://schemas.microsoft.com/office/powerpoint/2010/main" val="179734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1. Displaying Tree Nodes </a:t>
            </a:r>
            <a:r>
              <a:rPr lang="en-US" u="sng" dirty="0">
                <a:solidFill>
                  <a:srgbClr val="C00000"/>
                </a:solidFill>
              </a:rPr>
              <a:t>in ascending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DC71F-CBB2-49C6-981F-816471BA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9" y="1066369"/>
            <a:ext cx="8290101" cy="5739300"/>
          </a:xfrm>
          <a:prstGeom prst="rect">
            <a:avLst/>
          </a:prstGeom>
        </p:spPr>
      </p:pic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04AAE56-32EA-4C95-B6E3-8AC836D14ABB}"/>
              </a:ext>
            </a:extLst>
          </p:cNvPr>
          <p:cNvSpPr/>
          <p:nvPr/>
        </p:nvSpPr>
        <p:spPr>
          <a:xfrm>
            <a:off x="6019800" y="2301081"/>
            <a:ext cx="3020614" cy="1127919"/>
          </a:xfrm>
          <a:prstGeom prst="cloudCallout">
            <a:avLst>
              <a:gd name="adj1" fmla="val -57378"/>
              <a:gd name="adj2" fmla="val 1356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left most node, then write node then go right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B66D80-EE40-435D-9237-77156DAAD35B}"/>
              </a:ext>
            </a:extLst>
          </p:cNvPr>
          <p:cNvSpPr/>
          <p:nvPr/>
        </p:nvSpPr>
        <p:spPr>
          <a:xfrm>
            <a:off x="2895600" y="4038600"/>
            <a:ext cx="27432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437</Words>
  <Application>Microsoft Office PowerPoint</Application>
  <PresentationFormat>On-screen Show (4:3)</PresentationFormat>
  <Paragraphs>104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Prolog</vt:lpstr>
      <vt:lpstr>Agenda</vt:lpstr>
      <vt:lpstr>Trees</vt:lpstr>
      <vt:lpstr>Trees</vt:lpstr>
      <vt:lpstr>t(t(nil,b,nil),a,t(t(nil,d,nil),c,nil))</vt:lpstr>
      <vt:lpstr>1. Displaying Tree Nodes</vt:lpstr>
      <vt:lpstr>PowerPoint Presentation</vt:lpstr>
      <vt:lpstr>PowerPoint Presentation</vt:lpstr>
      <vt:lpstr>1. Displaying Tree Nodes in ascending order</vt:lpstr>
      <vt:lpstr>2. Displaying Leaf Nodes</vt:lpstr>
      <vt:lpstr>3. Hands-on: Search for item X in Binary dictionary </vt:lpstr>
      <vt:lpstr>4. Calculate Tree Depth</vt:lpstr>
      <vt:lpstr>5. Add leaf to dictionary</vt:lpstr>
      <vt:lpstr>5. Add leaf to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Aya Zaki</dc:creator>
  <cp:lastModifiedBy>Dell</cp:lastModifiedBy>
  <cp:revision>74</cp:revision>
  <dcterms:created xsi:type="dcterms:W3CDTF">2015-12-11T13:35:40Z</dcterms:created>
  <dcterms:modified xsi:type="dcterms:W3CDTF">2017-12-04T08:34:20Z</dcterms:modified>
</cp:coreProperties>
</file>