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7" r:id="rId3"/>
    <p:sldId id="298" r:id="rId4"/>
    <p:sldId id="299" r:id="rId5"/>
    <p:sldId id="266" r:id="rId6"/>
    <p:sldId id="269" r:id="rId7"/>
    <p:sldId id="273" r:id="rId8"/>
    <p:sldId id="274" r:id="rId9"/>
    <p:sldId id="268" r:id="rId10"/>
    <p:sldId id="270" r:id="rId11"/>
    <p:sldId id="271" r:id="rId12"/>
    <p:sldId id="272" r:id="rId13"/>
    <p:sldId id="282" r:id="rId14"/>
    <p:sldId id="289" r:id="rId15"/>
    <p:sldId id="267" r:id="rId16"/>
    <p:sldId id="285" r:id="rId17"/>
    <p:sldId id="286" r:id="rId18"/>
    <p:sldId id="288" r:id="rId19"/>
    <p:sldId id="290" r:id="rId20"/>
    <p:sldId id="291" r:id="rId21"/>
    <p:sldId id="301" r:id="rId22"/>
    <p:sldId id="302" r:id="rId23"/>
    <p:sldId id="304" r:id="rId24"/>
    <p:sldId id="293" r:id="rId25"/>
    <p:sldId id="300" r:id="rId26"/>
    <p:sldId id="294" r:id="rId27"/>
    <p:sldId id="295" r:id="rId28"/>
    <p:sldId id="296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 autoAdjust="0"/>
    <p:restoredTop sz="83513" autoAdjust="0"/>
  </p:normalViewPr>
  <p:slideViewPr>
    <p:cSldViewPr>
      <p:cViewPr varScale="1">
        <p:scale>
          <a:sx n="62" d="100"/>
          <a:sy n="62" d="100"/>
        </p:scale>
        <p:origin x="15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2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FF123-5962-4509-A30B-8178F1D08B72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A7DD1-56E0-4850-9290-E213296973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r>
              <a:rPr lang="en-US" dirty="0" smtClean="0"/>
              <a:t>Use ahmed with all of the other names under the same age then go to the</a:t>
            </a:r>
            <a:r>
              <a:rPr lang="en-US" baseline="0" dirty="0" smtClean="0"/>
              <a:t> second name</a:t>
            </a:r>
          </a:p>
          <a:p>
            <a:pPr>
              <a:buNone/>
            </a:pPr>
            <a:r>
              <a:rPr lang="en-US" baseline="0" dirty="0" smtClean="0"/>
              <a:t>Like two nested for  loops comparing I with j+1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7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first goal 3 not less than 5 so back track to the second rule is possible</a:t>
            </a:r>
            <a:r>
              <a:rPr lang="en-US" baseline="0" dirty="0" smtClean="0"/>
              <a:t> so X=3 , Y=5</a:t>
            </a:r>
          </a:p>
          <a:p>
            <a:r>
              <a:rPr lang="en-US" baseline="0" dirty="0" smtClean="0"/>
              <a:t>Because we </a:t>
            </a:r>
            <a:r>
              <a:rPr lang="en-US" baseline="0" dirty="0" err="1" smtClean="0"/>
              <a:t>havenot</a:t>
            </a:r>
            <a:r>
              <a:rPr lang="en-US" baseline="0" dirty="0" smtClean="0"/>
              <a:t> passed the cut to the (next and)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</a:p>
          <a:p>
            <a:r>
              <a:rPr lang="en-US" dirty="0" err="1" smtClean="0"/>
              <a:t>nondeterm</a:t>
            </a:r>
            <a:r>
              <a:rPr lang="en-US" dirty="0" smtClean="0"/>
              <a:t> male(symbol)</a:t>
            </a:r>
          </a:p>
          <a:p>
            <a:r>
              <a:rPr lang="en-US" dirty="0" err="1" smtClean="0"/>
              <a:t>nondeterm</a:t>
            </a:r>
            <a:r>
              <a:rPr lang="en-US" dirty="0" smtClean="0"/>
              <a:t> female(symbol)</a:t>
            </a:r>
          </a:p>
          <a:p>
            <a:r>
              <a:rPr lang="en-US" dirty="0" err="1" smtClean="0"/>
              <a:t>nondeterm</a:t>
            </a:r>
            <a:r>
              <a:rPr lang="en-US" dirty="0" smtClean="0"/>
              <a:t> age(</a:t>
            </a:r>
            <a:r>
              <a:rPr lang="en-US" dirty="0" err="1" smtClean="0"/>
              <a:t>symbol,integer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nondeterm</a:t>
            </a:r>
            <a:r>
              <a:rPr lang="en-US" dirty="0" smtClean="0"/>
              <a:t> marry(</a:t>
            </a:r>
            <a:r>
              <a:rPr lang="en-US" dirty="0" err="1" smtClean="0"/>
              <a:t>symbol,symbol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clauses</a:t>
            </a:r>
          </a:p>
          <a:p>
            <a:r>
              <a:rPr lang="en-US" dirty="0" smtClean="0"/>
              <a:t>male(ahmed).</a:t>
            </a:r>
          </a:p>
          <a:p>
            <a:r>
              <a:rPr lang="en-US" dirty="0" smtClean="0"/>
              <a:t>male(</a:t>
            </a:r>
            <a:r>
              <a:rPr lang="en-US" dirty="0" err="1" smtClean="0"/>
              <a:t>adel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female(</a:t>
            </a:r>
            <a:r>
              <a:rPr lang="en-US" dirty="0" err="1" smtClean="0"/>
              <a:t>mona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female(</a:t>
            </a:r>
            <a:r>
              <a:rPr lang="en-US" dirty="0" err="1" smtClean="0"/>
              <a:t>amal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age(ahmed,30).</a:t>
            </a:r>
          </a:p>
          <a:p>
            <a:r>
              <a:rPr lang="en-US" dirty="0" smtClean="0"/>
              <a:t>age(adel,26).</a:t>
            </a:r>
          </a:p>
          <a:p>
            <a:r>
              <a:rPr lang="en-US" dirty="0" smtClean="0"/>
              <a:t>age(mona,28).</a:t>
            </a:r>
          </a:p>
          <a:p>
            <a:r>
              <a:rPr lang="en-US" dirty="0" smtClean="0"/>
              <a:t>age(amal,22).</a:t>
            </a:r>
          </a:p>
          <a:p>
            <a:r>
              <a:rPr lang="en-US" dirty="0" smtClean="0"/>
              <a:t>marry(M,F):-female(F),male(M),age(M,A),age(F,O),A&gt;O.</a:t>
            </a:r>
          </a:p>
          <a:p>
            <a:r>
              <a:rPr lang="en-US" dirty="0" smtClean="0"/>
              <a:t>goal</a:t>
            </a:r>
          </a:p>
          <a:p>
            <a:r>
              <a:rPr lang="en-US" smtClean="0"/>
              <a:t>marry(X,Y).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7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play(X,Y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Firs</a:t>
            </a:r>
            <a:r>
              <a:rPr lang="en-US" baseline="0" dirty="0" smtClean="0"/>
              <a:t>t put value for X=ahmed  for age(X,Z)</a:t>
            </a:r>
          </a:p>
          <a:p>
            <a:pPr>
              <a:buNone/>
            </a:pPr>
            <a:r>
              <a:rPr lang="en-US" baseline="0" dirty="0" smtClean="0"/>
              <a:t>Then go for next and put Y=ahmed then go for (next and)</a:t>
            </a:r>
          </a:p>
          <a:p>
            <a:pPr>
              <a:buNone/>
            </a:pPr>
            <a:r>
              <a:rPr lang="en-US" baseline="0" dirty="0" smtClean="0"/>
              <a:t> x not equal y</a:t>
            </a:r>
          </a:p>
          <a:p>
            <a:pPr>
              <a:buNone/>
            </a:pPr>
            <a:r>
              <a:rPr lang="en-US" baseline="0" dirty="0" smtClean="0"/>
              <a:t>So go to y remove ahmed and set it by next value which has age = 10 </a:t>
            </a:r>
            <a:r>
              <a:rPr lang="en-US" baseline="0" dirty="0" smtClean="0">
                <a:sym typeface="Wingdings" panose="05000000000000000000" pitchFamily="2" charset="2"/>
              </a:rPr>
              <a:t> Ibrahim</a:t>
            </a:r>
          </a:p>
          <a:p>
            <a:pPr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Then go for (next and)   where ahmed not equal Ibrahim then go for (next and)</a:t>
            </a:r>
          </a:p>
          <a:p>
            <a:pPr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Go after cut a dot found  so program cannot go to free the bounded values for second age or the first</a:t>
            </a:r>
          </a:p>
          <a:p>
            <a:pPr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means we have only </a:t>
            </a:r>
            <a:r>
              <a:rPr lang="en-US" baseline="0" smtClean="0">
                <a:sym typeface="Wingdings" panose="05000000000000000000" pitchFamily="2" charset="2"/>
              </a:rPr>
              <a:t>one solution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A7DD1-56E0-4850-9290-E213296973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BEA1A-F890-40FA-B820-95F1076AE3C1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8251-4F5F-4318-916B-DD6AA33B5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57550"/>
            <a:ext cx="3863286" cy="2914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810000"/>
          <a:ext cx="464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191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8322" y="42026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362200" y="4311134"/>
            <a:ext cx="910083" cy="184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96048" y="5867400"/>
            <a:ext cx="198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 SOLUTION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810000"/>
          <a:ext cx="464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191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8322" y="42026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362200" y="4311134"/>
            <a:ext cx="910083" cy="184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2200" y="41910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on Cut off (!)</a:t>
            </a:r>
            <a:br>
              <a:rPr lang="en-US" dirty="0"/>
            </a:br>
            <a:r>
              <a:rPr lang="en-US" dirty="0"/>
              <a:t>“Max of two numbers”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200400" cy="48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>
              <a:buNone/>
            </a:pPr>
            <a:r>
              <a:rPr lang="en-US" dirty="0"/>
              <a:t>	if(X&gt;=Y)</a:t>
            </a:r>
          </a:p>
          <a:p>
            <a:pPr>
              <a:buNone/>
            </a:pPr>
            <a:r>
              <a:rPr lang="en-US" dirty="0"/>
              <a:t>		M=X;</a:t>
            </a:r>
          </a:p>
          <a:p>
            <a:pPr>
              <a:buNone/>
            </a:pPr>
            <a:r>
              <a:rPr lang="en-US" dirty="0"/>
              <a:t>	else if(X&lt;Y)</a:t>
            </a:r>
          </a:p>
          <a:p>
            <a:pPr>
              <a:buNone/>
            </a:pPr>
            <a:r>
              <a:rPr lang="en-US" dirty="0"/>
              <a:t>		M=Y;</a:t>
            </a:r>
          </a:p>
          <a:p>
            <a:pPr>
              <a:buNone/>
            </a:pPr>
            <a:r>
              <a:rPr lang="en-US" dirty="0"/>
              <a:t>	return 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352800" cy="48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>
              <a:buNone/>
            </a:pPr>
            <a:r>
              <a:rPr lang="en-US" dirty="0"/>
              <a:t>	if(X&gt;=Y)</a:t>
            </a:r>
          </a:p>
          <a:p>
            <a:pPr>
              <a:buNone/>
            </a:pPr>
            <a:r>
              <a:rPr lang="en-US" dirty="0"/>
              <a:t>		M=X;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M=Y;</a:t>
            </a:r>
          </a:p>
          <a:p>
            <a:pPr>
              <a:buNone/>
            </a:pPr>
            <a:r>
              <a:rPr lang="en-US" dirty="0"/>
              <a:t>	return 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82" y="350520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on Cut off (!)</a:t>
            </a:r>
            <a:br>
              <a:rPr lang="en-US" dirty="0"/>
            </a:br>
            <a:r>
              <a:rPr lang="en-US" dirty="0"/>
              <a:t>“Max of two numbers”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200400" cy="48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>
              <a:buNone/>
            </a:pPr>
            <a:r>
              <a:rPr lang="en-US" dirty="0"/>
              <a:t>	if(X&gt;=Y)</a:t>
            </a:r>
          </a:p>
          <a:p>
            <a:pPr>
              <a:buNone/>
            </a:pPr>
            <a:r>
              <a:rPr lang="en-US" dirty="0"/>
              <a:t>		M=X;</a:t>
            </a:r>
          </a:p>
          <a:p>
            <a:pPr>
              <a:buNone/>
            </a:pPr>
            <a:r>
              <a:rPr lang="en-US" dirty="0"/>
              <a:t>	else if(X&lt;Y)</a:t>
            </a:r>
          </a:p>
          <a:p>
            <a:pPr>
              <a:buNone/>
            </a:pPr>
            <a:r>
              <a:rPr lang="en-US" dirty="0"/>
              <a:t>		M=Y;</a:t>
            </a:r>
          </a:p>
          <a:p>
            <a:pPr>
              <a:buNone/>
            </a:pPr>
            <a:r>
              <a:rPr lang="en-US" dirty="0"/>
              <a:t>	return 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352800" cy="48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>
              <a:buNone/>
            </a:pPr>
            <a:r>
              <a:rPr lang="en-US" dirty="0"/>
              <a:t>	if(X&gt;=Y)</a:t>
            </a:r>
          </a:p>
          <a:p>
            <a:pPr>
              <a:buNone/>
            </a:pPr>
            <a:r>
              <a:rPr lang="en-US" dirty="0"/>
              <a:t>		M=X;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M=Y;</a:t>
            </a:r>
          </a:p>
          <a:p>
            <a:pPr>
              <a:buNone/>
            </a:pPr>
            <a:r>
              <a:rPr lang="en-US" dirty="0"/>
              <a:t>	return 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82" y="350520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4495800"/>
            <a:ext cx="26670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max(X,Y,M):-</a:t>
            </a:r>
            <a:br>
              <a:rPr lang="en-US" sz="2800" dirty="0"/>
            </a:br>
            <a:r>
              <a:rPr lang="en-US" sz="2800" dirty="0"/>
              <a:t>     X&gt;=Y,M=X.</a:t>
            </a:r>
          </a:p>
          <a:p>
            <a:pPr>
              <a:buNone/>
            </a:pPr>
            <a:r>
              <a:rPr lang="en-US" sz="2800" dirty="0"/>
              <a:t>max(X,Y,M):-</a:t>
            </a:r>
            <a:br>
              <a:rPr lang="en-US" sz="2800" dirty="0"/>
            </a:br>
            <a:r>
              <a:rPr lang="en-US" sz="2800" dirty="0"/>
              <a:t>     X&lt;Y,M=Y.</a:t>
            </a: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495800"/>
            <a:ext cx="26670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max(X,Y,M):-</a:t>
            </a:r>
            <a:br>
              <a:rPr lang="en-US" sz="2800" dirty="0"/>
            </a:br>
            <a:r>
              <a:rPr lang="en-US" sz="2800" dirty="0"/>
              <a:t>     X&gt;=Y,M=X.</a:t>
            </a:r>
          </a:p>
          <a:p>
            <a:pPr>
              <a:buNone/>
            </a:pPr>
            <a:r>
              <a:rPr lang="en-US" sz="2800" dirty="0"/>
              <a:t>max(X,Y,M):-</a:t>
            </a:r>
            <a:br>
              <a:rPr lang="en-US" sz="2800" dirty="0"/>
            </a:br>
            <a:r>
              <a:rPr lang="en-US" sz="2800" dirty="0"/>
              <a:t>     M=Y.</a:t>
            </a:r>
          </a:p>
          <a:p>
            <a:endParaRPr lang="en-US" sz="2800" dirty="0"/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 flipH="1">
            <a:off x="2743200" y="4296849"/>
            <a:ext cx="397903" cy="3513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95600" y="35814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Returned value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914400"/>
            <a:ext cx="708660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b="1" dirty="0"/>
              <a:t>In prolog, there are no return values -&gt; new variable for the result</a:t>
            </a:r>
            <a:br>
              <a:rPr lang="en-US" sz="2800" b="1" dirty="0"/>
            </a:br>
            <a:endParaRPr lang="en-US" sz="2800" b="1" dirty="0"/>
          </a:p>
          <a:p>
            <a:pPr algn="ctr">
              <a:buFont typeface="Arial" pitchFamily="34" charset="0"/>
              <a:buChar char="•"/>
            </a:pPr>
            <a:r>
              <a:rPr lang="en-US" sz="2800" b="1" dirty="0"/>
              <a:t>The if statements in C++ are converted into rules in prolog</a:t>
            </a:r>
          </a:p>
        </p:txBody>
      </p:sp>
      <p:cxnSp>
        <p:nvCxnSpPr>
          <p:cNvPr id="17" name="Straight Arrow Connector 16"/>
          <p:cNvCxnSpPr>
            <a:stCxn id="18" idx="3"/>
          </p:cNvCxnSpPr>
          <p:nvPr/>
        </p:nvCxnSpPr>
        <p:spPr>
          <a:xfrm>
            <a:off x="200866" y="4166767"/>
            <a:ext cx="1246934" cy="557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0" y="3581400"/>
            <a:ext cx="13716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14400" y="5715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0" y="6172200"/>
            <a:ext cx="13716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9" grpId="0" animBg="1"/>
      <p:bldP spid="10" grpId="0" animBg="1"/>
      <p:bldP spid="13" grpId="0" animBg="1"/>
      <p:bldP spid="15" grpId="0"/>
      <p:bldP spid="18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on Cut off (!)</a:t>
            </a:r>
            <a:br>
              <a:rPr lang="en-US" dirty="0"/>
            </a:br>
            <a:r>
              <a:rPr lang="en-US" dirty="0"/>
              <a:t>“Max of two numbers”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sz="2600" dirty="0"/>
              <a:t> max(</a:t>
            </a:r>
            <a:r>
              <a:rPr lang="en-US" sz="2600" dirty="0" err="1"/>
              <a:t>integer,integer,integer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X&gt;=Y,M=X.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X&lt;Y,M=Y.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3429000"/>
            <a:ext cx="4038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max(3,5,M). </a:t>
            </a:r>
            <a:endParaRPr lang="en-US" sz="2800" dirty="0"/>
          </a:p>
          <a:p>
            <a:pPr lvl="1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max(5,3,M). </a:t>
            </a:r>
            <a:endParaRPr lang="en-US" sz="2800" dirty="0"/>
          </a:p>
          <a:p>
            <a:pPr lvl="1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on Cut off (!)</a:t>
            </a:r>
            <a:br>
              <a:rPr lang="en-US" dirty="0"/>
            </a:br>
            <a:r>
              <a:rPr lang="en-US" dirty="0"/>
              <a:t>“Max of two numbers”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sz="2600" dirty="0"/>
              <a:t>max(</a:t>
            </a:r>
            <a:r>
              <a:rPr lang="en-US" sz="2600" dirty="0" err="1"/>
              <a:t>integer,integer,integer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X&gt;=Y,M=X.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M=Y.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3429000"/>
            <a:ext cx="41148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max(3,5,M) 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M=5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max(5,3,M) 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M=5,M=3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on Cut off (!)</a:t>
            </a:r>
            <a:br>
              <a:rPr lang="en-US" dirty="0"/>
            </a:br>
            <a:r>
              <a:rPr lang="en-US" dirty="0"/>
              <a:t>“Max of two numbers”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sz="2600" dirty="0"/>
              <a:t>max(</a:t>
            </a:r>
            <a:r>
              <a:rPr lang="en-US" sz="2600" dirty="0" err="1"/>
              <a:t>integer,integer,integer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sz="2600" dirty="0"/>
              <a:t>max(X,Y,M):-</a:t>
            </a:r>
            <a:r>
              <a:rPr lang="en-US" sz="2600" dirty="0">
                <a:solidFill>
                  <a:srgbClr val="FF0000"/>
                </a:solidFill>
              </a:rPr>
              <a:t>!</a:t>
            </a:r>
            <a:r>
              <a:rPr lang="en-US" sz="2600" dirty="0"/>
              <a:t>,</a:t>
            </a:r>
            <a:br>
              <a:rPr lang="en-US" sz="2600" dirty="0"/>
            </a:br>
            <a:r>
              <a:rPr lang="en-US" sz="2600" dirty="0"/>
              <a:t>X&gt;=Y,M=X.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M=Y.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3429000"/>
            <a:ext cx="41148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max(3,5,M) 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max(5,3,M) 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on Cut off (!)</a:t>
            </a:r>
            <a:br>
              <a:rPr lang="en-US" dirty="0"/>
            </a:br>
            <a:r>
              <a:rPr lang="en-US" dirty="0"/>
              <a:t>“Max of two numbers”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sz="2600" dirty="0"/>
              <a:t>max(</a:t>
            </a:r>
            <a:r>
              <a:rPr lang="en-US" sz="2600" dirty="0" err="1"/>
              <a:t>integer,integer,integer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X&gt;=Y,</a:t>
            </a:r>
            <a:r>
              <a:rPr lang="en-US" sz="2600" dirty="0">
                <a:solidFill>
                  <a:srgbClr val="FF0000"/>
                </a:solidFill>
              </a:rPr>
              <a:t>!</a:t>
            </a:r>
            <a:r>
              <a:rPr lang="en-US" sz="2600" dirty="0"/>
              <a:t>,M=X.</a:t>
            </a:r>
          </a:p>
          <a:p>
            <a:pPr>
              <a:buNone/>
            </a:pPr>
            <a:r>
              <a:rPr lang="en-US" sz="2600" dirty="0"/>
              <a:t>max(X,Y,M):-</a:t>
            </a:r>
            <a:br>
              <a:rPr lang="en-US" sz="2600" dirty="0"/>
            </a:br>
            <a:r>
              <a:rPr lang="en-US" sz="2600" dirty="0"/>
              <a:t>M=Y.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3429000"/>
            <a:ext cx="41148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max(3,5,M) 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max(5,3,M) 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Simple </a:t>
            </a:r>
            <a:r>
              <a:rPr lang="en-US" dirty="0"/>
              <a:t>calculator </a:t>
            </a:r>
            <a:r>
              <a:rPr lang="en-US" dirty="0" smtClean="0"/>
              <a:t>example using cut-off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Ask the user to enter operation choice.</a:t>
            </a:r>
          </a:p>
          <a:p>
            <a:pPr marL="400050" lvl="1" indent="0">
              <a:buNone/>
            </a:pPr>
            <a:r>
              <a:rPr lang="en-US" dirty="0"/>
              <a:t>1)add</a:t>
            </a:r>
          </a:p>
          <a:p>
            <a:pPr marL="400050" lvl="1" indent="0">
              <a:buNone/>
            </a:pPr>
            <a:r>
              <a:rPr lang="en-US" dirty="0"/>
              <a:t>2)subtract</a:t>
            </a:r>
          </a:p>
          <a:p>
            <a:pPr marL="400050" lvl="1" indent="0">
              <a:buNone/>
            </a:pPr>
            <a:r>
              <a:rPr lang="en-US" dirty="0"/>
              <a:t>3)Multiply</a:t>
            </a:r>
          </a:p>
          <a:p>
            <a:pPr marL="400050" lvl="1" indent="0">
              <a:buNone/>
            </a:pPr>
            <a:r>
              <a:rPr lang="en-US" dirty="0"/>
              <a:t>4)Divide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enter the two numbers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 smtClean="0"/>
              <a:t>choice(1</a:t>
            </a:r>
            <a:r>
              <a:rPr lang="en-US" dirty="0"/>
              <a:t>, 5, 5, </a:t>
            </a:r>
            <a:r>
              <a:rPr lang="en-US" dirty="0" smtClean="0"/>
              <a:t>R).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 smtClean="0"/>
              <a:t>R = 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81200"/>
            <a:ext cx="1684421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3312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Operator.</a:t>
            </a:r>
          </a:p>
          <a:p>
            <a:r>
              <a:rPr lang="en-US" dirty="0" smtClean="0"/>
              <a:t>Play Example.</a:t>
            </a:r>
          </a:p>
          <a:p>
            <a:r>
              <a:rPr lang="en-US" dirty="0" smtClean="0"/>
              <a:t>Max two Numbers.</a:t>
            </a:r>
          </a:p>
          <a:p>
            <a:r>
              <a:rPr lang="en-US" dirty="0" smtClean="0"/>
              <a:t>Hands-on: Simple Calculator using cut-off.</a:t>
            </a:r>
          </a:p>
          <a:p>
            <a:r>
              <a:rPr lang="en-US" dirty="0" smtClean="0"/>
              <a:t>Repeat Functionality.</a:t>
            </a:r>
          </a:p>
          <a:p>
            <a:r>
              <a:rPr lang="en-US" dirty="0" smtClean="0"/>
              <a:t>Hands-on: Modify Simple Calculator with repeat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1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code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nondeterm</a:t>
            </a:r>
            <a:r>
              <a:rPr lang="en-US" dirty="0" smtClean="0"/>
              <a:t> </a:t>
            </a:r>
            <a:r>
              <a:rPr lang="en-US" dirty="0"/>
              <a:t>choice(</a:t>
            </a:r>
            <a:r>
              <a:rPr lang="en-US" dirty="0" err="1"/>
              <a:t>integer,integer,integer,real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 smtClean="0"/>
              <a:t>choice(1, 5, 5, Z).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 flipH="1">
            <a:off x="5257800" y="1600200"/>
            <a:ext cx="3429000" cy="4495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accent3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choice(1,X,Y,Z):-Z=X+Y,!.</a:t>
            </a:r>
          </a:p>
          <a:p>
            <a:pPr marL="0" indent="0">
              <a:buNone/>
            </a:pPr>
            <a:r>
              <a:rPr lang="en-US" dirty="0"/>
              <a:t>choice(2,X,Y,Z):-Z=X-Y,!.</a:t>
            </a:r>
          </a:p>
          <a:p>
            <a:pPr marL="0" indent="0">
              <a:buNone/>
            </a:pPr>
            <a:r>
              <a:rPr lang="en-US" dirty="0"/>
              <a:t>choice(3,X,Y,Z):-Z=X*Y,!.</a:t>
            </a:r>
          </a:p>
          <a:p>
            <a:pPr marL="0" indent="0">
              <a:buNone/>
            </a:pPr>
            <a:r>
              <a:rPr lang="en-US" dirty="0"/>
              <a:t>choice(4,X,Y,Z):-Z=X/Y,!.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00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display.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display.</a:t>
            </a:r>
          </a:p>
          <a:p>
            <a:pPr marL="0" indent="0">
              <a:buNone/>
            </a:pPr>
            <a:r>
              <a:rPr lang="en-US" dirty="0"/>
              <a:t>repeat:- display, 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repeat.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	INFINITE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47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display.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 smtClean="0"/>
              <a:t>display:- fail.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repeat:- display, 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repeat.</a:t>
            </a:r>
          </a:p>
        </p:txBody>
      </p:sp>
      <p:pic>
        <p:nvPicPr>
          <p:cNvPr id="8" name="Content Placeholder 2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62200"/>
            <a:ext cx="3353414" cy="2392605"/>
          </a:xfrm>
        </p:spPr>
      </p:pic>
    </p:spTree>
    <p:extLst>
      <p:ext uri="{BB962C8B-B14F-4D97-AF65-F5344CB8AC3E}">
        <p14:creationId xmlns:p14="http://schemas.microsoft.com/office/powerpoint/2010/main" val="2681777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display.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 smtClean="0"/>
              <a:t>display:- fail.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repeat:- display, repeat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repeat.</a:t>
            </a:r>
          </a:p>
        </p:txBody>
      </p:sp>
      <p:pic>
        <p:nvPicPr>
          <p:cNvPr id="7" name="Content Placeholder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9" y="2661481"/>
            <a:ext cx="4114800" cy="2065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179869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be an operation with yes or no.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5486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always display yes at the end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1798691"/>
            <a:ext cx="2438400" cy="6397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67100" y="5486400"/>
            <a:ext cx="2438400" cy="6568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2438400"/>
            <a:ext cx="1219200" cy="1143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00200" y="4726869"/>
            <a:ext cx="1828800" cy="759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43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6653"/>
              </p:ext>
            </p:extLst>
          </p:nvPr>
        </p:nvGraphicFramePr>
        <p:xfrm>
          <a:off x="1295400" y="22098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513566914"/>
                    </a:ext>
                  </a:extLst>
                </a:gridCol>
                <a:gridCol w="4648200">
                  <a:extLst>
                    <a:ext uri="{9D8B030D-6E8A-4147-A177-3AD203B41FA5}">
                      <a16:colId xmlns="" xmlns:a16="http://schemas.microsoft.com/office/drawing/2014/main" val="1224612245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367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readint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assigned by the entered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20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readchar</a:t>
                      </a:r>
                      <a:r>
                        <a:rPr lang="en-US" dirty="0" smtClean="0"/>
                        <a:t>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is assigned by the entered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80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readln</a:t>
                      </a:r>
                      <a:r>
                        <a:rPr lang="en-US" dirty="0" smtClean="0"/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is</a:t>
                      </a:r>
                      <a:r>
                        <a:rPr lang="en-US" baseline="0" dirty="0" smtClean="0"/>
                        <a:t> assigned by the entered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858853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43903"/>
              </p:ext>
            </p:extLst>
          </p:nvPr>
        </p:nvGraphicFramePr>
        <p:xfrm>
          <a:off x="1028700" y="4561014"/>
          <a:ext cx="7315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513566914"/>
                    </a:ext>
                  </a:extLst>
                </a:gridCol>
                <a:gridCol w="5181600">
                  <a:extLst>
                    <a:ext uri="{9D8B030D-6E8A-4147-A177-3AD203B41FA5}">
                      <a16:colId xmlns="" xmlns:a16="http://schemas.microsoft.com/office/drawing/2014/main" val="1224612245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367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Displaying a new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20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write(“Hello</a:t>
                      </a:r>
                      <a:r>
                        <a:rPr lang="en-US" baseline="0" dirty="0" smtClean="0"/>
                        <a:t> World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Displaying “Hello</a:t>
                      </a:r>
                      <a:r>
                        <a:rPr lang="en-US" baseline="0" dirty="0" smtClean="0"/>
                        <a:t> World”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80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write(S)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Displaying the content</a:t>
                      </a:r>
                      <a:r>
                        <a:rPr lang="en-US" baseline="0" dirty="0" smtClean="0"/>
                        <a:t> in string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766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write(“Hello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”,S)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“Hello” concatenated with the content in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6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47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Simple </a:t>
            </a:r>
            <a:r>
              <a:rPr lang="en-US" dirty="0"/>
              <a:t>calculator </a:t>
            </a:r>
            <a:r>
              <a:rPr lang="en-US" dirty="0" smtClean="0"/>
              <a:t>example with repeat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the user to enter operation choice.</a:t>
            </a:r>
          </a:p>
          <a:p>
            <a:pPr marL="400050" lvl="1" indent="0">
              <a:buNone/>
            </a:pPr>
            <a:r>
              <a:rPr lang="en-US" dirty="0"/>
              <a:t>1)add</a:t>
            </a:r>
          </a:p>
          <a:p>
            <a:pPr marL="400050" lvl="1" indent="0">
              <a:buNone/>
            </a:pPr>
            <a:r>
              <a:rPr lang="en-US" dirty="0"/>
              <a:t>2)subtract</a:t>
            </a:r>
          </a:p>
          <a:p>
            <a:pPr marL="400050" lvl="1" indent="0">
              <a:buNone/>
            </a:pPr>
            <a:r>
              <a:rPr lang="en-US" dirty="0"/>
              <a:t>3)Multiply</a:t>
            </a:r>
          </a:p>
          <a:p>
            <a:pPr marL="400050" lvl="1" indent="0">
              <a:buNone/>
            </a:pPr>
            <a:r>
              <a:rPr lang="en-US" dirty="0"/>
              <a:t>4)Divide</a:t>
            </a:r>
          </a:p>
          <a:p>
            <a:pPr marL="0" indent="0">
              <a:buNone/>
            </a:pPr>
            <a:r>
              <a:rPr lang="en-US" dirty="0"/>
              <a:t> then the user will enter the two numbers.</a:t>
            </a:r>
          </a:p>
          <a:p>
            <a:pPr marL="0" indent="0">
              <a:buNone/>
            </a:pPr>
            <a:r>
              <a:rPr lang="en-US" dirty="0"/>
              <a:t>Perform calculator operation and ask him if he want to perform another operation (y/n).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76400"/>
            <a:ext cx="1684421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021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Operation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1600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1676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Operation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65786" y="2736686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5992" y="2812886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Result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49665" y="3260834"/>
            <a:ext cx="1314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3429000" y="3870434"/>
            <a:ext cx="2251841" cy="1062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16720" y="4201510"/>
            <a:ext cx="164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Repeat ?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49665" y="2129714"/>
            <a:ext cx="1314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8351" y="4913586"/>
            <a:ext cx="1314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57447" y="5523186"/>
            <a:ext cx="159494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3800" y="5663762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5027886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30361" y="406816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638800" y="4392010"/>
            <a:ext cx="1676400" cy="9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5200" y="1863329"/>
            <a:ext cx="0" cy="2528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3"/>
          </p:cNvCxnSpPr>
          <p:nvPr/>
        </p:nvCxnSpPr>
        <p:spPr>
          <a:xfrm flipH="1">
            <a:off x="5715000" y="1863329"/>
            <a:ext cx="1600200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0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code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3986" y="1600200"/>
            <a:ext cx="441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nondeterm</a:t>
            </a:r>
            <a:r>
              <a:rPr lang="en-US" dirty="0" smtClean="0"/>
              <a:t> </a:t>
            </a:r>
            <a:r>
              <a:rPr lang="en-US" dirty="0"/>
              <a:t>choice(</a:t>
            </a:r>
            <a:r>
              <a:rPr lang="en-US" dirty="0" err="1"/>
              <a:t>integer,integer,integer,real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nondeterm</a:t>
            </a:r>
            <a:r>
              <a:rPr lang="en-US" dirty="0" smtClean="0"/>
              <a:t> check(char)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run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 flipH="1">
            <a:off x="5270938" y="1600200"/>
            <a:ext cx="3429000" cy="4495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accent3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choice(1,X,Y,Z):-Z=X+Y,!.</a:t>
            </a:r>
          </a:p>
          <a:p>
            <a:pPr marL="0" indent="0">
              <a:buNone/>
            </a:pPr>
            <a:r>
              <a:rPr lang="en-US" dirty="0"/>
              <a:t>choice(2,X,Y,Z):-Z=X-Y,!.</a:t>
            </a:r>
          </a:p>
          <a:p>
            <a:pPr marL="0" indent="0">
              <a:buNone/>
            </a:pPr>
            <a:r>
              <a:rPr lang="en-US" dirty="0"/>
              <a:t>choice(3,X,Y,Z):-Z=X*Y,!.</a:t>
            </a:r>
          </a:p>
          <a:p>
            <a:pPr marL="0" indent="0">
              <a:buNone/>
            </a:pPr>
            <a:r>
              <a:rPr lang="en-US" dirty="0"/>
              <a:t>choice(4,X,Y,Z):-Z=X/Y,!.</a:t>
            </a:r>
          </a:p>
          <a:p>
            <a:pPr marL="0" indent="0">
              <a:buNone/>
            </a:pPr>
            <a:r>
              <a:rPr lang="en-US" dirty="0"/>
              <a:t>check('Y').</a:t>
            </a:r>
          </a:p>
          <a:p>
            <a:pPr marL="0" indent="0">
              <a:buNone/>
            </a:pPr>
            <a:r>
              <a:rPr lang="en-US" dirty="0"/>
              <a:t>check('y').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505200"/>
            <a:ext cx="3581400" cy="1066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65683" y="4038600"/>
            <a:ext cx="1815662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6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8915400" cy="47013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run :-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write</a:t>
            </a:r>
            <a:r>
              <a:rPr lang="en-US" dirty="0"/>
              <a:t>("What's the operation you want to do?"),</a:t>
            </a:r>
            <a:r>
              <a:rPr lang="en-US" dirty="0" err="1"/>
              <a:t>nl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write</a:t>
            </a:r>
            <a:r>
              <a:rPr lang="en-US" dirty="0"/>
              <a:t>("1- Add"),</a:t>
            </a:r>
            <a:r>
              <a:rPr lang="en-US" dirty="0" err="1"/>
              <a:t>nl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write</a:t>
            </a:r>
            <a:r>
              <a:rPr lang="en-US" dirty="0"/>
              <a:t>("2-Subtract"),</a:t>
            </a:r>
            <a:r>
              <a:rPr lang="en-US" dirty="0" err="1"/>
              <a:t>nl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write</a:t>
            </a:r>
            <a:r>
              <a:rPr lang="en-US" dirty="0"/>
              <a:t>("3-Multiply"),</a:t>
            </a:r>
            <a:r>
              <a:rPr lang="en-US" dirty="0" err="1"/>
              <a:t>nl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write</a:t>
            </a:r>
            <a:r>
              <a:rPr lang="en-US" dirty="0"/>
              <a:t>("4-Divide"),</a:t>
            </a:r>
            <a:r>
              <a:rPr lang="en-US" dirty="0" err="1"/>
              <a:t>nl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write</a:t>
            </a:r>
            <a:r>
              <a:rPr lang="en-US" dirty="0"/>
              <a:t>("Please enter your choice: "),</a:t>
            </a:r>
            <a:r>
              <a:rPr lang="en-US" dirty="0" err="1"/>
              <a:t>readint</a:t>
            </a:r>
            <a:r>
              <a:rPr lang="en-US" dirty="0"/>
              <a:t>(X),</a:t>
            </a:r>
          </a:p>
          <a:p>
            <a:pPr marL="0" indent="0">
              <a:buNone/>
            </a:pPr>
            <a:r>
              <a:rPr lang="en-US" dirty="0" smtClean="0"/>
              <a:t>           write</a:t>
            </a:r>
            <a:r>
              <a:rPr lang="en-US" dirty="0"/>
              <a:t>("Please enter the first number: ") </a:t>
            </a:r>
            <a:r>
              <a:rPr lang="en-US" dirty="0" smtClean="0"/>
              <a:t>, </a:t>
            </a:r>
            <a:r>
              <a:rPr lang="en-US" dirty="0" err="1" smtClean="0"/>
              <a:t>readint</a:t>
            </a:r>
            <a:r>
              <a:rPr lang="en-US" dirty="0" smtClean="0"/>
              <a:t>(Num1),</a:t>
            </a:r>
          </a:p>
          <a:p>
            <a:pPr marL="0" indent="0">
              <a:buNone/>
            </a:pPr>
            <a:r>
              <a:rPr lang="en-US" dirty="0" smtClean="0"/>
              <a:t>           write</a:t>
            </a:r>
            <a:r>
              <a:rPr lang="en-US" dirty="0"/>
              <a:t>("Please enter the second number: </a:t>
            </a:r>
            <a:r>
              <a:rPr lang="en-US" dirty="0" smtClean="0"/>
              <a:t>"), </a:t>
            </a:r>
            <a:r>
              <a:rPr lang="en-US" dirty="0" err="1" smtClean="0"/>
              <a:t>readint</a:t>
            </a:r>
            <a:r>
              <a:rPr lang="en-US" dirty="0" smtClean="0"/>
              <a:t>(Num2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action(X,Num1,Num2,Result),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write</a:t>
            </a:r>
            <a:r>
              <a:rPr lang="en-US" dirty="0"/>
              <a:t>("Result is ", Result),</a:t>
            </a:r>
            <a:r>
              <a:rPr lang="en-US" dirty="0" err="1" smtClean="0"/>
              <a:t>nl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   write</a:t>
            </a:r>
            <a:r>
              <a:rPr lang="en-US" dirty="0"/>
              <a:t>("Do you want to perform another </a:t>
            </a:r>
            <a:r>
              <a:rPr lang="en-US" dirty="0" smtClean="0"/>
              <a:t>operation?"), </a:t>
            </a:r>
            <a:r>
              <a:rPr lang="en-US" dirty="0" err="1" smtClean="0"/>
              <a:t>nl</a:t>
            </a:r>
            <a:r>
              <a:rPr lang="en-US" dirty="0" smtClean="0"/>
              <a:t>,  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readchar</a:t>
            </a:r>
            <a:r>
              <a:rPr lang="en-US" dirty="0" smtClean="0"/>
              <a:t>(C), write(C), </a:t>
            </a:r>
            <a:r>
              <a:rPr lang="en-US" dirty="0" err="1" smtClean="0"/>
              <a:t>nl</a:t>
            </a:r>
            <a:r>
              <a:rPr lang="en-US" dirty="0" smtClean="0"/>
              <a:t>, </a:t>
            </a:r>
            <a:r>
              <a:rPr lang="en-US" dirty="0" err="1" smtClean="0"/>
              <a:t>checkY</a:t>
            </a:r>
            <a:r>
              <a:rPr lang="en-US" dirty="0" smtClean="0"/>
              <a:t>(C</a:t>
            </a:r>
            <a:r>
              <a:rPr lang="en-US" dirty="0"/>
              <a:t>), run.</a:t>
            </a:r>
          </a:p>
          <a:p>
            <a:pPr marL="0" indent="0">
              <a:buNone/>
            </a:pPr>
            <a:r>
              <a:rPr lang="en-US" dirty="0"/>
              <a:t>run.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5539581"/>
            <a:ext cx="4106779" cy="9675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run.</a:t>
            </a:r>
          </a:p>
        </p:txBody>
      </p:sp>
    </p:spTree>
    <p:extLst>
      <p:ext uri="{BB962C8B-B14F-4D97-AF65-F5344CB8AC3E}">
        <p14:creationId xmlns:p14="http://schemas.microsoft.com/office/powerpoint/2010/main" val="403262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Give the following:</a:t>
            </a:r>
          </a:p>
          <a:p>
            <a:pPr>
              <a:buNone/>
            </a:pPr>
            <a:r>
              <a:rPr lang="en-US" dirty="0"/>
              <a:t>1- Ahmed is a male</a:t>
            </a:r>
          </a:p>
          <a:p>
            <a:pPr>
              <a:buNone/>
            </a:pPr>
            <a:r>
              <a:rPr lang="en-US" dirty="0"/>
              <a:t>2- Adel is a male</a:t>
            </a:r>
          </a:p>
          <a:p>
            <a:pPr>
              <a:buNone/>
            </a:pPr>
            <a:r>
              <a:rPr lang="en-US" dirty="0"/>
              <a:t>3- Mona is a female</a:t>
            </a:r>
          </a:p>
          <a:p>
            <a:pPr>
              <a:buNone/>
            </a:pPr>
            <a:r>
              <a:rPr lang="en-US" dirty="0"/>
              <a:t>4- </a:t>
            </a:r>
            <a:r>
              <a:rPr lang="en-US" dirty="0" err="1"/>
              <a:t>Amal</a:t>
            </a:r>
            <a:r>
              <a:rPr lang="en-US" dirty="0"/>
              <a:t> is a female</a:t>
            </a:r>
          </a:p>
          <a:p>
            <a:pPr>
              <a:buNone/>
            </a:pPr>
            <a:r>
              <a:rPr lang="en-US" dirty="0"/>
              <a:t>5- The age of Ahmed, Adel, Mona and </a:t>
            </a:r>
            <a:r>
              <a:rPr lang="en-US" dirty="0" err="1"/>
              <a:t>Amal</a:t>
            </a:r>
            <a:r>
              <a:rPr lang="en-US" dirty="0"/>
              <a:t> is 30, 26, 28, 22 in order.</a:t>
            </a:r>
          </a:p>
          <a:p>
            <a:pPr>
              <a:buNone/>
            </a:pPr>
            <a:r>
              <a:rPr lang="en-US" dirty="0"/>
              <a:t>6- X can marry Y if X is a male, Y is a female and X is older than Y.</a:t>
            </a:r>
          </a:p>
          <a:p>
            <a:pPr>
              <a:buNone/>
            </a:pPr>
            <a:r>
              <a:rPr lang="en-US" dirty="0"/>
              <a:t>Write a prolog program to express these facts and rules and display who can marry whom?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745" y="421562"/>
            <a:ext cx="8229600" cy="579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Operator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1945" y="19050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goal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test.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95600"/>
            <a:ext cx="4114800" cy="2667000"/>
          </a:xfrm>
        </p:spPr>
      </p:pic>
    </p:spTree>
    <p:extLst>
      <p:ext uri="{BB962C8B-B14F-4D97-AF65-F5344CB8AC3E}">
        <p14:creationId xmlns:p14="http://schemas.microsoft.com/office/powerpoint/2010/main" val="2740115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570"/>
          </a:xfrm>
        </p:spPr>
        <p:txBody>
          <a:bodyPr/>
          <a:lstStyle/>
          <a:p>
            <a:r>
              <a:rPr lang="en-US" dirty="0" smtClean="0"/>
              <a:t>Not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/>
              <a:t>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goal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not(test).</a:t>
            </a:r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191000" cy="2895600"/>
          </a:xfrm>
        </p:spPr>
      </p:pic>
      <p:sp>
        <p:nvSpPr>
          <p:cNvPr id="6" name="Oval 5"/>
          <p:cNvSpPr/>
          <p:nvPr/>
        </p:nvSpPr>
        <p:spPr>
          <a:xfrm>
            <a:off x="152400" y="5105400"/>
            <a:ext cx="2209800" cy="868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209208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a goal used to negate the result</a:t>
            </a:r>
          </a:p>
        </p:txBody>
      </p:sp>
    </p:spTree>
    <p:extLst>
      <p:ext uri="{BB962C8B-B14F-4D97-AF65-F5344CB8AC3E}">
        <p14:creationId xmlns:p14="http://schemas.microsoft.com/office/powerpoint/2010/main" val="165700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505200"/>
          <a:ext cx="5181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38862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8978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1728" y="4572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45720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53122" y="53340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533400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67000" y="3962400"/>
            <a:ext cx="910083" cy="184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600" y="3886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2788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572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49530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53340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4446" y="571500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609600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8656" y="64008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78868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953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47517" y="5715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3122" y="6019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75528" y="6400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6696" y="388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6696" y="4278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8200" y="4964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820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8200" y="5726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44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44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8200" y="603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3200" y="4692134"/>
            <a:ext cx="910083" cy="184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5377934"/>
            <a:ext cx="910083" cy="184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1" grpId="1"/>
      <p:bldP spid="12" grpId="0"/>
      <p:bldP spid="12" grpId="1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3810000" cy="3571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505200"/>
          <a:ext cx="5181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38862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45720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533400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3886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2788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572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49530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53340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4446" y="571500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6096000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8656" y="64008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78868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953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47517" y="5715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3122" y="6019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75528" y="6400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6696" y="388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6696" y="4278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8200" y="4964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820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8200" y="5726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44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44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8200" y="603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3810000" cy="3571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on Cut off (!)</a:t>
            </a:r>
            <a:br>
              <a:rPr lang="en-US" dirty="0"/>
            </a:br>
            <a:r>
              <a:rPr lang="en-US" dirty="0"/>
              <a:t>“Play”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play(</a:t>
            </a:r>
            <a:r>
              <a:rPr lang="en-US" dirty="0" err="1"/>
              <a:t>symbol,symbol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3"/>
                </a:solidFill>
              </a:rPr>
              <a:t>nondeterm</a:t>
            </a:r>
            <a:r>
              <a:rPr lang="en-US" dirty="0"/>
              <a:t> age(</a:t>
            </a:r>
            <a:r>
              <a:rPr lang="en-US" dirty="0" err="1"/>
              <a:t>symbol,integer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2514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age(ahmad,10).</a:t>
            </a:r>
          </a:p>
          <a:p>
            <a:pPr>
              <a:buNone/>
            </a:pPr>
            <a:r>
              <a:rPr lang="en-US" dirty="0"/>
              <a:t>age(ali,9).</a:t>
            </a:r>
          </a:p>
          <a:p>
            <a:pPr>
              <a:buNone/>
            </a:pPr>
            <a:r>
              <a:rPr lang="en-US" dirty="0"/>
              <a:t>age(ibrahim,10).</a:t>
            </a:r>
          </a:p>
          <a:p>
            <a:pPr>
              <a:buNone/>
            </a:pPr>
            <a:r>
              <a:rPr lang="en-US" dirty="0"/>
              <a:t>age(kamel,10).</a:t>
            </a:r>
          </a:p>
          <a:p>
            <a:pPr>
              <a:buNone/>
            </a:pPr>
            <a:r>
              <a:rPr lang="en-US" dirty="0"/>
              <a:t>age(maged,9). 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play(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):-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age(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&lt;&gt;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33400" y="3810000"/>
          <a:ext cx="464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38200" y="4191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48322" y="4202668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ibrahim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4572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ahmad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8446" y="4583668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kamel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10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936</Words>
  <Application>Microsoft Office PowerPoint</Application>
  <PresentationFormat>On-screen Show (4:3)</PresentationFormat>
  <Paragraphs>490</Paragraphs>
  <Slides>29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Prolog</vt:lpstr>
      <vt:lpstr>Agenda</vt:lpstr>
      <vt:lpstr>Not Operator</vt:lpstr>
      <vt:lpstr>Not Operator</vt:lpstr>
      <vt:lpstr>Example 2 on Cut off (!) “Play”</vt:lpstr>
      <vt:lpstr>Example 2 on Cut off (!) “Play”</vt:lpstr>
      <vt:lpstr>Example 2 on Cut off (!) “Play”</vt:lpstr>
      <vt:lpstr>Example 2 on Cut off (!) “Play”</vt:lpstr>
      <vt:lpstr>Example 2 on Cut off (!) “Play”</vt:lpstr>
      <vt:lpstr>Example 2 on Cut off (!) “Play”</vt:lpstr>
      <vt:lpstr>Example 2 on Cut off (!) “Play”</vt:lpstr>
      <vt:lpstr>Example 2 on Cut off (!) “Play”</vt:lpstr>
      <vt:lpstr>Example 3 on Cut off (!) “Max of two numbers”</vt:lpstr>
      <vt:lpstr>Example 3 on Cut off (!) “Max of two numbers”</vt:lpstr>
      <vt:lpstr>Example 3 on Cut off (!) “Max of two numbers”</vt:lpstr>
      <vt:lpstr>Example 3 on Cut off (!) “Max of two numbers”</vt:lpstr>
      <vt:lpstr>Example 3 on Cut off (!) “Max of two numbers”</vt:lpstr>
      <vt:lpstr>Example 3 on Cut off (!) “Max of two numbers”</vt:lpstr>
      <vt:lpstr>Hands-on: Simple calculator example using cut-off </vt:lpstr>
      <vt:lpstr>Calculator code </vt:lpstr>
      <vt:lpstr>Repeat Functionality</vt:lpstr>
      <vt:lpstr>Repeat Functionality</vt:lpstr>
      <vt:lpstr>Repeat Functionality</vt:lpstr>
      <vt:lpstr>Input/Output Functions</vt:lpstr>
      <vt:lpstr>Hands-on: Simple calculator example with repeat functionality </vt:lpstr>
      <vt:lpstr>Repeat Operation</vt:lpstr>
      <vt:lpstr>Calculator code </vt:lpstr>
      <vt:lpstr>PowerPoint Presentation</vt:lpstr>
      <vt:lpstr>Assignment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Nermine</dc:creator>
  <cp:lastModifiedBy>ahmed atef</cp:lastModifiedBy>
  <cp:revision>122</cp:revision>
  <dcterms:created xsi:type="dcterms:W3CDTF">2011-10-25T07:06:08Z</dcterms:created>
  <dcterms:modified xsi:type="dcterms:W3CDTF">2017-10-14T01:35:36Z</dcterms:modified>
</cp:coreProperties>
</file>