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83" r:id="rId3"/>
    <p:sldId id="263" r:id="rId4"/>
    <p:sldId id="264" r:id="rId5"/>
    <p:sldId id="267" r:id="rId6"/>
    <p:sldId id="257" r:id="rId7"/>
    <p:sldId id="268" r:id="rId8"/>
    <p:sldId id="269" r:id="rId9"/>
    <p:sldId id="270" r:id="rId10"/>
    <p:sldId id="284" r:id="rId11"/>
    <p:sldId id="272" r:id="rId12"/>
    <p:sldId id="273" r:id="rId13"/>
    <p:sldId id="258" r:id="rId14"/>
    <p:sldId id="285" r:id="rId15"/>
    <p:sldId id="274" r:id="rId16"/>
    <p:sldId id="275" r:id="rId17"/>
    <p:sldId id="260" r:id="rId18"/>
    <p:sldId id="277" r:id="rId19"/>
    <p:sldId id="279" r:id="rId20"/>
    <p:sldId id="280" r:id="rId21"/>
    <p:sldId id="259" r:id="rId22"/>
    <p:sldId id="281" r:id="rId23"/>
    <p:sldId id="282" r:id="rId24"/>
    <p:sldId id="261" r:id="rId25"/>
    <p:sldId id="286" r:id="rId26"/>
    <p:sldId id="262" r:id="rId27"/>
    <p:sldId id="287" r:id="rId28"/>
    <p:sldId id="27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29" autoAdjust="0"/>
    <p:restoredTop sz="79520" autoAdjust="0"/>
  </p:normalViewPr>
  <p:slideViewPr>
    <p:cSldViewPr>
      <p:cViewPr varScale="1">
        <p:scale>
          <a:sx n="59" d="100"/>
          <a:sy n="59" d="100"/>
        </p:scale>
        <p:origin x="177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6AB0B-D3B1-4445-9677-83F38083D1A2}" type="datetimeFigureOut">
              <a:rPr lang="en-US" smtClean="0"/>
              <a:pPr/>
              <a:t>10/31/2017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4BBB4-FE67-4FFF-BD45-F67E57E608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235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solidFill>
                  <a:schemeClr val="accent3"/>
                </a:solidFill>
              </a:rPr>
              <a:t>goal</a:t>
            </a:r>
          </a:p>
          <a:p>
            <a:pPr>
              <a:buNone/>
            </a:pPr>
            <a:r>
              <a:rPr lang="en-US" dirty="0"/>
              <a:t>fact(4,X).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4BBB4-FE67-4FFF-BD45-F67E57E608E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438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Trace</a:t>
            </a:r>
            <a:r>
              <a:rPr lang="en-US" baseline="0" dirty="0"/>
              <a:t>  </a:t>
            </a:r>
            <a:r>
              <a:rPr lang="en-US" baseline="0" dirty="0" err="1"/>
              <a:t>pow</a:t>
            </a:r>
            <a:r>
              <a:rPr lang="en-US" baseline="0" dirty="0"/>
              <a:t>(2,4)</a:t>
            </a:r>
          </a:p>
          <a:p>
            <a:r>
              <a:rPr lang="en-US" baseline="0" dirty="0" err="1"/>
              <a:t>i</a:t>
            </a:r>
            <a:r>
              <a:rPr lang="en-US" baseline="0" dirty="0"/>
              <a:t>=4  Acc= 1 </a:t>
            </a:r>
            <a:r>
              <a:rPr lang="en-US" b="1" baseline="0" dirty="0">
                <a:solidFill>
                  <a:srgbClr val="FF0000"/>
                </a:solidFill>
              </a:rPr>
              <a:t>*2</a:t>
            </a:r>
          </a:p>
          <a:p>
            <a:r>
              <a:rPr lang="en-US" b="0" baseline="0" dirty="0" err="1">
                <a:solidFill>
                  <a:srgbClr val="FF0000"/>
                </a:solidFill>
              </a:rPr>
              <a:t>i</a:t>
            </a:r>
            <a:r>
              <a:rPr lang="en-US" b="0" baseline="0" dirty="0">
                <a:solidFill>
                  <a:srgbClr val="FF0000"/>
                </a:solidFill>
              </a:rPr>
              <a:t>=3  Acc = 2*2</a:t>
            </a:r>
          </a:p>
          <a:p>
            <a:r>
              <a:rPr lang="en-US" b="0" baseline="0" dirty="0" err="1">
                <a:solidFill>
                  <a:srgbClr val="FF0000"/>
                </a:solidFill>
              </a:rPr>
              <a:t>i</a:t>
            </a:r>
            <a:r>
              <a:rPr lang="en-US" b="0" baseline="0" dirty="0">
                <a:solidFill>
                  <a:srgbClr val="FF0000"/>
                </a:solidFill>
              </a:rPr>
              <a:t>=2  Acc= 2*2*2</a:t>
            </a:r>
          </a:p>
          <a:p>
            <a:r>
              <a:rPr lang="en-US" b="0" baseline="0" dirty="0" err="1">
                <a:solidFill>
                  <a:srgbClr val="FF0000"/>
                </a:solidFill>
              </a:rPr>
              <a:t>i</a:t>
            </a:r>
            <a:r>
              <a:rPr lang="en-US" b="0" baseline="0" dirty="0">
                <a:solidFill>
                  <a:srgbClr val="FF0000"/>
                </a:solidFill>
              </a:rPr>
              <a:t>=1  Acc= 2*2*2*2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4BBB4-FE67-4FFF-BD45-F67E57E608EC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379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solidFill>
                  <a:schemeClr val="accent3"/>
                </a:solidFill>
              </a:rPr>
              <a:t>goal</a:t>
            </a:r>
          </a:p>
          <a:p>
            <a:pPr>
              <a:buNone/>
            </a:pPr>
            <a:r>
              <a:rPr lang="en-US" dirty="0"/>
              <a:t>power(2,4,P).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4BBB4-FE67-4FFF-BD45-F67E57E608EC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920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 </a:t>
            </a:r>
          </a:p>
          <a:p>
            <a:r>
              <a:rPr lang="en-US" baseline="0" dirty="0"/>
              <a:t>power(2,4,F).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4BBB4-FE67-4FFF-BD45-F67E57E608EC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9875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solidFill>
                  <a:schemeClr val="accent3"/>
                </a:solidFill>
              </a:rPr>
              <a:t>Why put rule for both fib(0) and fib(1)? Because</a:t>
            </a:r>
            <a:r>
              <a:rPr lang="en-US" baseline="0" dirty="0">
                <a:solidFill>
                  <a:schemeClr val="accent3"/>
                </a:solidFill>
              </a:rPr>
              <a:t> if the user asks for fib(0) it must have a rule to match with.</a:t>
            </a:r>
          </a:p>
          <a:p>
            <a:pPr>
              <a:buNone/>
            </a:pPr>
            <a:endParaRPr lang="en-US" dirty="0">
              <a:solidFill>
                <a:schemeClr val="accent3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3"/>
                </a:solidFill>
              </a:rPr>
              <a:t>goal</a:t>
            </a:r>
          </a:p>
          <a:p>
            <a:pPr>
              <a:buNone/>
            </a:pPr>
            <a:r>
              <a:rPr lang="en-US" dirty="0"/>
              <a:t>fib(6,X).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4BBB4-FE67-4FFF-BD45-F67E57E608EC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29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Fib(4)</a:t>
            </a:r>
          </a:p>
          <a:p>
            <a:r>
              <a:rPr lang="en-US" dirty="0" err="1"/>
              <a:t>i</a:t>
            </a:r>
            <a:r>
              <a:rPr lang="en-US" dirty="0"/>
              <a:t>=4 first = </a:t>
            </a:r>
            <a:r>
              <a:rPr lang="en-US" dirty="0" smtClean="0"/>
              <a:t>1                                                          //error second</a:t>
            </a:r>
            <a:r>
              <a:rPr lang="en-US" baseline="0" dirty="0" smtClean="0"/>
              <a:t> = first + temp</a:t>
            </a:r>
            <a:endParaRPr lang="en-US" dirty="0"/>
          </a:p>
          <a:p>
            <a:r>
              <a:rPr lang="en-US" baseline="0" dirty="0"/>
              <a:t>      sec=1+1=2</a:t>
            </a:r>
          </a:p>
          <a:p>
            <a:r>
              <a:rPr lang="en-US" baseline="0" dirty="0" err="1"/>
              <a:t>i</a:t>
            </a:r>
            <a:r>
              <a:rPr lang="en-US" baseline="0" dirty="0"/>
              <a:t>=3 first=2</a:t>
            </a:r>
          </a:p>
          <a:p>
            <a:r>
              <a:rPr lang="en-US" baseline="0" dirty="0"/>
              <a:t>      sec=2+1=3</a:t>
            </a:r>
          </a:p>
          <a:p>
            <a:r>
              <a:rPr lang="en-US" baseline="0" dirty="0" err="1"/>
              <a:t>i</a:t>
            </a:r>
            <a:r>
              <a:rPr lang="en-US" baseline="0" dirty="0"/>
              <a:t>=2 first=3</a:t>
            </a:r>
          </a:p>
          <a:p>
            <a:r>
              <a:rPr lang="en-US" baseline="0" dirty="0"/>
              <a:t>      sec=3+2=5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4BBB4-FE67-4FFF-BD45-F67E57E608EC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6267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fib_aux</a:t>
            </a:r>
            <a:r>
              <a:rPr lang="en-US" dirty="0"/>
              <a:t>(0, 0,_, _):-!. </a:t>
            </a:r>
          </a:p>
          <a:p>
            <a:endParaRPr lang="en-US" dirty="0"/>
          </a:p>
          <a:p>
            <a:r>
              <a:rPr lang="en-US" dirty="0"/>
              <a:t>goal</a:t>
            </a:r>
          </a:p>
          <a:p>
            <a:r>
              <a:rPr lang="en-US" dirty="0"/>
              <a:t>fib(4,X).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4BBB4-FE67-4FFF-BD45-F67E57E608EC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28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</a:t>
            </a:r>
            <a:r>
              <a:rPr lang="en-US" baseline="0" dirty="0"/>
              <a:t> the goal is what question, ex factorial(4,Y), when it reaches X=1 it will match with the first rule AND also the second trying to subtract 1 from X so it will be zero then -1 then -2… so on!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4BBB4-FE67-4FFF-BD45-F67E57E608E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696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Tracing the goal factorial(4,Y)</a:t>
            </a:r>
          </a:p>
          <a:p>
            <a:endParaRPr lang="en-US" dirty="0"/>
          </a:p>
          <a:p>
            <a:r>
              <a:rPr lang="en-US" dirty="0"/>
              <a:t>The problem with non-tailer</a:t>
            </a:r>
            <a:r>
              <a:rPr lang="en-US" baseline="0" dirty="0"/>
              <a:t> recursion is that it is always waiting for the return value to complete the computations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4BBB4-FE67-4FFF-BD45-F67E57E608E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248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Tracing the goal factorial(4,Y)</a:t>
            </a:r>
          </a:p>
          <a:p>
            <a:endParaRPr lang="en-US" dirty="0"/>
          </a:p>
          <a:p>
            <a:r>
              <a:rPr lang="en-US" dirty="0"/>
              <a:t>The problem with non-tailer</a:t>
            </a:r>
            <a:r>
              <a:rPr lang="en-US" baseline="0" dirty="0"/>
              <a:t> recursion is that </a:t>
            </a:r>
            <a:r>
              <a:rPr lang="en-US" baseline="0" dirty="0" smtClean="0"/>
              <a:t>it </a:t>
            </a:r>
            <a:r>
              <a:rPr lang="en-US" baseline="0" dirty="0"/>
              <a:t>is always waiting for the return value to complete the </a:t>
            </a:r>
            <a:r>
              <a:rPr lang="en-US" baseline="0" dirty="0" smtClean="0"/>
              <a:t>computations</a:t>
            </a:r>
          </a:p>
          <a:p>
            <a:r>
              <a:rPr lang="en-US" baseline="0" dirty="0" smtClean="0"/>
              <a:t>Result which is Y is </a:t>
            </a:r>
            <a:r>
              <a:rPr lang="en-US" baseline="0" dirty="0" err="1" smtClean="0"/>
              <a:t>accumlated</a:t>
            </a:r>
            <a:r>
              <a:rPr lang="en-US" baseline="0" dirty="0" smtClean="0"/>
              <a:t> at the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4BBB4-FE67-4FFF-BD45-F67E57E608E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584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convert non-tailer to tailer,</a:t>
            </a:r>
            <a:r>
              <a:rPr lang="en-US" baseline="0" dirty="0"/>
              <a:t> I’ll need a helper function in which I’ll define a new variable to accumulate the results 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4BBB4-FE67-4FFF-BD45-F67E57E608E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558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Why do I need the auxiliary function? because the user should not know anything about the accumulator, he ONLY </a:t>
            </a:r>
            <a:r>
              <a:rPr lang="en-US" baseline="0" dirty="0"/>
              <a:t>knows the number and want its factorial.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goal</a:t>
            </a:r>
          </a:p>
          <a:p>
            <a:pPr>
              <a:buNone/>
            </a:pPr>
            <a:r>
              <a:rPr lang="en-US" dirty="0"/>
              <a:t>fact(4,X).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4BBB4-FE67-4FFF-BD45-F67E57E608E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871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Why do I need the auxiliary function? because the user should not know anything about the accumulator, he ONLY </a:t>
            </a:r>
            <a:r>
              <a:rPr lang="en-US" baseline="0" dirty="0"/>
              <a:t>knows the number and want its factorial.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goal</a:t>
            </a:r>
          </a:p>
          <a:p>
            <a:pPr>
              <a:buNone/>
            </a:pPr>
            <a:r>
              <a:rPr lang="en-US" dirty="0"/>
              <a:t>fact(4,X).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4BBB4-FE67-4FFF-BD45-F67E57E608E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958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 </a:t>
            </a:r>
          </a:p>
          <a:p>
            <a:r>
              <a:rPr lang="en-US" dirty="0"/>
              <a:t>factorial</a:t>
            </a:r>
            <a:r>
              <a:rPr lang="en-US" baseline="0" dirty="0"/>
              <a:t>(3,F</a:t>
            </a:r>
            <a:r>
              <a:rPr lang="en-US" baseline="0" dirty="0" smtClean="0"/>
              <a:t>).</a:t>
            </a:r>
          </a:p>
          <a:p>
            <a:r>
              <a:rPr lang="en-US" baseline="0" dirty="0" smtClean="0"/>
              <a:t>Each time </a:t>
            </a:r>
            <a:r>
              <a:rPr lang="en-US" baseline="0" dirty="0" err="1" smtClean="0"/>
              <a:t>accumalater</a:t>
            </a:r>
            <a:r>
              <a:rPr lang="en-US" baseline="0" dirty="0" smtClean="0"/>
              <a:t> has </a:t>
            </a:r>
            <a:r>
              <a:rPr lang="en-US" baseline="0" dirty="0" err="1" smtClean="0"/>
              <a:t>avalue</a:t>
            </a:r>
            <a:r>
              <a:rPr lang="en-US" baseline="0" dirty="0" smtClean="0"/>
              <a:t> for factorial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4BBB4-FE67-4FFF-BD45-F67E57E608EC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365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Tracing the goal Power(2,4,P)</a:t>
            </a:r>
          </a:p>
          <a:p>
            <a:endParaRPr lang="en-US" dirty="0"/>
          </a:p>
          <a:p>
            <a:r>
              <a:rPr lang="en-US" dirty="0"/>
              <a:t>The problem with non-tailer</a:t>
            </a:r>
            <a:r>
              <a:rPr lang="en-US" baseline="0" dirty="0"/>
              <a:t> recursion is that it is always waiting for the return value to complete the computations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4BBB4-FE67-4FFF-BD45-F67E57E608EC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066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A62D1-7163-43D0-B600-371C7DFFB0FB}" type="datetime1">
              <a:rPr lang="en-US" smtClean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C9843-DACE-4521-9006-9BB7F6440CBF}" type="datetime1">
              <a:rPr lang="en-US" smtClean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4640-6CF0-4CAF-AA4C-72AECC7B7DB9}" type="datetime1">
              <a:rPr lang="en-US" smtClean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9FD06-291D-4086-9A8D-918E8290F788}" type="datetime1">
              <a:rPr lang="en-US" smtClean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B825-CAF9-4F67-A42B-3B6466541CB1}" type="datetime1">
              <a:rPr lang="en-US" smtClean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D762D-9FFD-451D-82DD-E40B01A1C8CC}" type="datetime1">
              <a:rPr lang="en-US" smtClean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F676F-DCEB-46D2-828C-673D818AD5C1}" type="datetime1">
              <a:rPr lang="en-US" smtClean="0"/>
              <a:t>10/31/2017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62841-DA65-464F-BEEC-40451507E73C}" type="datetime1">
              <a:rPr lang="en-US" smtClean="0"/>
              <a:t>10/31/2017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CE0B3-9D17-481D-8097-B92409AF424B}" type="datetime1">
              <a:rPr lang="en-US" smtClean="0"/>
              <a:t>10/31/2017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F72E8-09BC-4ED4-A29D-4E19BF496585}" type="datetime1">
              <a:rPr lang="en-US" smtClean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5DB04-6DE1-48B0-AA60-81670BF19B6D}" type="datetime1">
              <a:rPr lang="en-US" smtClean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54CB1-BCC9-4C9E-9DBF-56BE60620952}" type="datetime1">
              <a:rPr lang="en-US" smtClean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Prolog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477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u="sng" dirty="0"/>
              <a:t>Tracing</a:t>
            </a:r>
          </a:p>
          <a:p>
            <a:pPr>
              <a:buNone/>
            </a:pPr>
            <a:r>
              <a:rPr lang="en-US" dirty="0"/>
              <a:t>fact(4,Y).  </a:t>
            </a:r>
          </a:p>
          <a:p>
            <a:pPr>
              <a:buNone/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Match with the second rule:</a:t>
            </a:r>
          </a:p>
          <a:p>
            <a:pPr>
              <a:buNone/>
            </a:pPr>
            <a:r>
              <a:rPr lang="en-US" dirty="0"/>
              <a:t>fact (4, Y ):- Z=4-1=3, fact (3,NZ),Y=NZ*4.</a:t>
            </a:r>
          </a:p>
          <a:p>
            <a:pPr>
              <a:buNone/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Match with the second rule:</a:t>
            </a:r>
          </a:p>
          <a:p>
            <a:pPr>
              <a:buNone/>
            </a:pPr>
            <a:r>
              <a:rPr lang="en-US" dirty="0"/>
              <a:t>fact (3,</a:t>
            </a:r>
            <a:r>
              <a:rPr lang="en-US" sz="3100" dirty="0"/>
              <a:t>Y</a:t>
            </a:r>
            <a:r>
              <a:rPr lang="en-US" dirty="0"/>
              <a:t>):- Z=3-1=2, fact (2,NZ),Y=NZ*3.</a:t>
            </a:r>
          </a:p>
          <a:p>
            <a:pPr>
              <a:buNone/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Match with the second rule:</a:t>
            </a:r>
          </a:p>
          <a:p>
            <a:pPr>
              <a:buNone/>
            </a:pPr>
            <a:r>
              <a:rPr lang="en-US" dirty="0"/>
              <a:t>fact (2,</a:t>
            </a:r>
            <a:r>
              <a:rPr lang="en-US" sz="3100" dirty="0"/>
              <a:t>Y</a:t>
            </a:r>
            <a:r>
              <a:rPr lang="en-US" dirty="0"/>
              <a:t>):- Z=2-1=1, fact (1,NZ),Y=NZ*2.</a:t>
            </a:r>
          </a:p>
          <a:p>
            <a:pPr>
              <a:buNone/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Match with the second rule:</a:t>
            </a:r>
          </a:p>
          <a:p>
            <a:pPr>
              <a:buNone/>
            </a:pPr>
            <a:r>
              <a:rPr lang="en-US" dirty="0"/>
              <a:t>fact (1,</a:t>
            </a:r>
            <a:r>
              <a:rPr lang="en-US" sz="3100" dirty="0"/>
              <a:t>Y</a:t>
            </a:r>
            <a:r>
              <a:rPr lang="en-US" dirty="0"/>
              <a:t>):- Z=1-1=0, fact (0,NZ),Y=NZ*1.</a:t>
            </a:r>
          </a:p>
          <a:p>
            <a:pPr>
              <a:buNone/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Match with the first rule:</a:t>
            </a:r>
            <a:endParaRPr lang="en-US" sz="2800" dirty="0"/>
          </a:p>
          <a:p>
            <a:pPr>
              <a:buNone/>
            </a:pPr>
            <a:r>
              <a:rPr lang="en-US" dirty="0"/>
              <a:t>fact (0,1).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90800" y="6019800"/>
            <a:ext cx="1342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Then Y=1</a:t>
            </a:r>
          </a:p>
        </p:txBody>
      </p:sp>
      <p:grpSp>
        <p:nvGrpSpPr>
          <p:cNvPr id="2" name="Group 6"/>
          <p:cNvGrpSpPr/>
          <p:nvPr/>
        </p:nvGrpSpPr>
        <p:grpSpPr>
          <a:xfrm>
            <a:off x="4953000" y="3886200"/>
            <a:ext cx="1570634" cy="584775"/>
            <a:chOff x="6248400" y="4267200"/>
            <a:chExt cx="1570634" cy="584775"/>
          </a:xfrm>
        </p:grpSpPr>
        <p:sp>
          <p:nvSpPr>
            <p:cNvPr id="5" name="TextBox 4"/>
            <p:cNvSpPr txBox="1"/>
            <p:nvPr/>
          </p:nvSpPr>
          <p:spPr>
            <a:xfrm>
              <a:off x="6248400" y="4267200"/>
              <a:ext cx="503834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15200" y="4267200"/>
              <a:ext cx="503834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676400" y="3886200"/>
            <a:ext cx="2286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7" name="Group 10"/>
          <p:cNvGrpSpPr/>
          <p:nvPr/>
        </p:nvGrpSpPr>
        <p:grpSpPr>
          <a:xfrm>
            <a:off x="4953000" y="2895600"/>
            <a:ext cx="1570634" cy="609600"/>
            <a:chOff x="6248400" y="3124200"/>
            <a:chExt cx="1570634" cy="609600"/>
          </a:xfrm>
        </p:grpSpPr>
        <p:sp>
          <p:nvSpPr>
            <p:cNvPr id="9" name="TextBox 8"/>
            <p:cNvSpPr txBox="1"/>
            <p:nvPr/>
          </p:nvSpPr>
          <p:spPr>
            <a:xfrm>
              <a:off x="6248400" y="3124200"/>
              <a:ext cx="503834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15200" y="3149025"/>
              <a:ext cx="503834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11" name="Group 14"/>
          <p:cNvGrpSpPr/>
          <p:nvPr/>
        </p:nvGrpSpPr>
        <p:grpSpPr>
          <a:xfrm>
            <a:off x="5181600" y="1853625"/>
            <a:ext cx="1524000" cy="584775"/>
            <a:chOff x="6248400" y="2133600"/>
            <a:chExt cx="1524000" cy="584775"/>
          </a:xfrm>
        </p:grpSpPr>
        <p:sp>
          <p:nvSpPr>
            <p:cNvPr id="12" name="TextBox 11"/>
            <p:cNvSpPr txBox="1"/>
            <p:nvPr/>
          </p:nvSpPr>
          <p:spPr>
            <a:xfrm>
              <a:off x="6248400" y="2133600"/>
              <a:ext cx="503834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268566" y="2133600"/>
              <a:ext cx="503834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</a:rPr>
                <a:t>6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676400" y="2895600"/>
            <a:ext cx="2286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8" name="Oval 17"/>
          <p:cNvSpPr/>
          <p:nvPr/>
        </p:nvSpPr>
        <p:spPr>
          <a:xfrm>
            <a:off x="1524000" y="190500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24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67000" y="762000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Y=24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228600"/>
            <a:ext cx="3752850" cy="1514475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1676400" y="4876800"/>
            <a:ext cx="2286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1</a:t>
            </a:r>
          </a:p>
        </p:txBody>
      </p:sp>
      <p:grpSp>
        <p:nvGrpSpPr>
          <p:cNvPr id="14" name="Group 21"/>
          <p:cNvGrpSpPr/>
          <p:nvPr/>
        </p:nvGrpSpPr>
        <p:grpSpPr>
          <a:xfrm>
            <a:off x="4953000" y="4901625"/>
            <a:ext cx="1570634" cy="584775"/>
            <a:chOff x="6248400" y="4267200"/>
            <a:chExt cx="1570634" cy="584775"/>
          </a:xfrm>
        </p:grpSpPr>
        <p:sp>
          <p:nvSpPr>
            <p:cNvPr id="23" name="TextBox 22"/>
            <p:cNvSpPr txBox="1"/>
            <p:nvPr/>
          </p:nvSpPr>
          <p:spPr>
            <a:xfrm>
              <a:off x="6248400" y="4267200"/>
              <a:ext cx="503834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315200" y="4267200"/>
              <a:ext cx="503834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9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40698" y="1524000"/>
            <a:ext cx="7102072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3200" dirty="0"/>
          </a:p>
          <a:p>
            <a:pPr algn="ctr"/>
            <a:r>
              <a:rPr lang="en-US" sz="3200" dirty="0"/>
              <a:t>The problem with non-tailer recursion is </a:t>
            </a:r>
          </a:p>
          <a:p>
            <a:pPr algn="ctr"/>
            <a:r>
              <a:rPr lang="en-US" sz="3200" dirty="0"/>
              <a:t>that there is always a variable waiting for </a:t>
            </a:r>
          </a:p>
          <a:p>
            <a:pPr algn="ctr"/>
            <a:r>
              <a:rPr lang="en-US" sz="3200" dirty="0"/>
              <a:t>the return value from the recursive call</a:t>
            </a:r>
          </a:p>
          <a:p>
            <a:pPr algn="ctr"/>
            <a:r>
              <a:rPr lang="en-US" sz="3200" dirty="0"/>
              <a:t> to complete the computations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(lots of memory taken… not good!)</a:t>
            </a:r>
          </a:p>
          <a:p>
            <a:pPr algn="ctr"/>
            <a:endParaRPr lang="en-US" sz="3200" b="1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Tailer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Put the recursive call at the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tail</a:t>
            </a:r>
            <a:r>
              <a:rPr lang="en-US" dirty="0"/>
              <a:t>.</a:t>
            </a:r>
          </a:p>
          <a:p>
            <a:r>
              <a:rPr lang="en-US" dirty="0"/>
              <a:t>To convert from non-tailer to tailer recursion we need:</a:t>
            </a:r>
          </a:p>
          <a:p>
            <a:pPr lvl="1"/>
            <a:r>
              <a:rPr lang="en-US" dirty="0"/>
              <a:t>Auxiliary (helper) function</a:t>
            </a:r>
          </a:p>
          <a:p>
            <a:pPr lvl="1"/>
            <a:r>
              <a:rPr lang="en-US" dirty="0"/>
              <a:t>Accumulator</a:t>
            </a:r>
          </a:p>
          <a:p>
            <a:r>
              <a:rPr lang="en-US" dirty="0"/>
              <a:t>Instead of waiting for the returned value I’ll accumulate the result, so each time I have a recursive call I’ll be sending part of the result until the computations are completed.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Factorial</a:t>
            </a:r>
            <a:br>
              <a:rPr lang="en-US" dirty="0"/>
            </a:br>
            <a:r>
              <a:rPr lang="en-US" dirty="0"/>
              <a:t>(tailer recursion)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u="sng" dirty="0"/>
              <a:t>In C++ as if I’ll say: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Acc=1;</a:t>
            </a:r>
          </a:p>
          <a:p>
            <a:pPr>
              <a:buNone/>
            </a:pPr>
            <a:r>
              <a:rPr lang="en-US" dirty="0"/>
              <a:t>for(int i=X;i&gt;0;i--)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Acc=Acc*i;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Factorial</a:t>
            </a:r>
            <a:br>
              <a:rPr lang="en-US" dirty="0"/>
            </a:br>
            <a:r>
              <a:rPr lang="en-US" dirty="0"/>
              <a:t>(tailer recursion)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>
                <a:solidFill>
                  <a:schemeClr val="accent3"/>
                </a:solidFill>
              </a:rPr>
              <a:t>predicates</a:t>
            </a:r>
          </a:p>
          <a:p>
            <a:pPr>
              <a:buNone/>
            </a:pPr>
            <a:r>
              <a:rPr lang="en-US" dirty="0"/>
              <a:t>fact(integer,integer)</a:t>
            </a:r>
          </a:p>
          <a:p>
            <a:pPr>
              <a:buNone/>
            </a:pPr>
            <a:r>
              <a:rPr lang="en-US" dirty="0"/>
              <a:t>fact_aux(integer,integer,integer)</a:t>
            </a:r>
          </a:p>
          <a:p>
            <a:pPr>
              <a:buNone/>
            </a:pPr>
            <a:r>
              <a:rPr lang="en-US" dirty="0">
                <a:solidFill>
                  <a:schemeClr val="accent3"/>
                </a:solidFill>
              </a:rPr>
              <a:t>clauses</a:t>
            </a:r>
          </a:p>
          <a:p>
            <a:pPr>
              <a:buNone/>
            </a:pPr>
            <a:r>
              <a:rPr lang="en-US" dirty="0"/>
              <a:t>fact(X,F):- </a:t>
            </a:r>
          </a:p>
          <a:p>
            <a:pPr>
              <a:buNone/>
            </a:pPr>
            <a:r>
              <a:rPr lang="en-US" dirty="0"/>
              <a:t>                 </a:t>
            </a:r>
            <a:r>
              <a:rPr lang="en-US" dirty="0" err="1"/>
              <a:t>fact_aux</a:t>
            </a:r>
            <a:r>
              <a:rPr lang="en-US" dirty="0"/>
              <a:t>(X,F,1).</a:t>
            </a:r>
          </a:p>
          <a:p>
            <a:pPr>
              <a:buNone/>
            </a:pPr>
            <a:r>
              <a:rPr lang="en-US" dirty="0"/>
              <a:t>fact_aux(0,F,Acc):- F=Acc,!.</a:t>
            </a:r>
          </a:p>
          <a:p>
            <a:pPr>
              <a:buNone/>
            </a:pPr>
            <a:r>
              <a:rPr lang="en-US" dirty="0"/>
              <a:t>fact_aux(X,F,Acc):- </a:t>
            </a:r>
          </a:p>
          <a:p>
            <a:pPr>
              <a:buNone/>
            </a:pPr>
            <a:r>
              <a:rPr lang="en-US" dirty="0"/>
              <a:t>	 NAcc=Acc*X, NX=X-1, </a:t>
            </a:r>
          </a:p>
          <a:p>
            <a:pPr>
              <a:buNone/>
            </a:pPr>
            <a:r>
              <a:rPr lang="en-US" dirty="0"/>
              <a:t>	 fact_aux(NX,F,NAcc).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324600" y="1447800"/>
            <a:ext cx="2590800" cy="1828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sz="2000" b="1" dirty="0" err="1"/>
              <a:t>Acc</a:t>
            </a:r>
            <a:r>
              <a:rPr lang="en-US" sz="2000" b="1" dirty="0"/>
              <a:t>=1;</a:t>
            </a:r>
          </a:p>
          <a:p>
            <a:pPr>
              <a:buNone/>
            </a:pPr>
            <a:r>
              <a:rPr lang="en-US" sz="2000" b="1" dirty="0"/>
              <a:t>for(</a:t>
            </a:r>
            <a:r>
              <a:rPr lang="en-US" sz="2000" b="1" dirty="0" err="1"/>
              <a:t>int</a:t>
            </a:r>
            <a:r>
              <a:rPr lang="en-US" sz="2000" b="1" dirty="0"/>
              <a:t> i=</a:t>
            </a:r>
            <a:r>
              <a:rPr lang="en-US" sz="2000" b="1" dirty="0" err="1"/>
              <a:t>X;i</a:t>
            </a:r>
            <a:r>
              <a:rPr lang="en-US" sz="2000" b="1" dirty="0"/>
              <a:t>&gt;0;i--)</a:t>
            </a:r>
          </a:p>
          <a:p>
            <a:pPr>
              <a:buNone/>
            </a:pPr>
            <a:r>
              <a:rPr lang="en-US" sz="2000" b="1" dirty="0"/>
              <a:t>{</a:t>
            </a:r>
          </a:p>
          <a:p>
            <a:pPr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Acc</a:t>
            </a:r>
            <a:r>
              <a:rPr lang="en-US" sz="2000" b="1" dirty="0"/>
              <a:t>=</a:t>
            </a:r>
            <a:r>
              <a:rPr lang="en-US" sz="2000" b="1" dirty="0" err="1"/>
              <a:t>Acc</a:t>
            </a:r>
            <a:r>
              <a:rPr lang="en-US" sz="2000" b="1" dirty="0"/>
              <a:t>*i;</a:t>
            </a:r>
          </a:p>
          <a:p>
            <a:pPr>
              <a:buNone/>
            </a:pPr>
            <a:r>
              <a:rPr lang="en-US" sz="2000" b="1" dirty="0"/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Factorial</a:t>
            </a:r>
            <a:br>
              <a:rPr lang="en-US" dirty="0"/>
            </a:br>
            <a:r>
              <a:rPr lang="en-US" dirty="0"/>
              <a:t>(tailer recursion)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>
                <a:solidFill>
                  <a:schemeClr val="accent3"/>
                </a:solidFill>
              </a:rPr>
              <a:t>predicates</a:t>
            </a:r>
          </a:p>
          <a:p>
            <a:pPr>
              <a:buNone/>
            </a:pPr>
            <a:r>
              <a:rPr lang="en-US" dirty="0"/>
              <a:t>fact(integer,integer)</a:t>
            </a:r>
          </a:p>
          <a:p>
            <a:pPr>
              <a:buNone/>
            </a:pPr>
            <a:r>
              <a:rPr lang="en-US" dirty="0"/>
              <a:t>fact_aux(integer,integer,integer)</a:t>
            </a:r>
          </a:p>
          <a:p>
            <a:pPr>
              <a:buNone/>
            </a:pPr>
            <a:r>
              <a:rPr lang="en-US" dirty="0">
                <a:solidFill>
                  <a:schemeClr val="accent3"/>
                </a:solidFill>
              </a:rPr>
              <a:t>clauses</a:t>
            </a:r>
          </a:p>
          <a:p>
            <a:pPr>
              <a:buNone/>
            </a:pPr>
            <a:r>
              <a:rPr lang="en-US" dirty="0"/>
              <a:t>fact(X,F):-fact_aux(X,F,1).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fact_aux(0,F,F):-!.</a:t>
            </a:r>
          </a:p>
          <a:p>
            <a:pPr>
              <a:buNone/>
            </a:pPr>
            <a:r>
              <a:rPr lang="en-US" dirty="0"/>
              <a:t>fact_aux(X,F,Acc):- </a:t>
            </a:r>
          </a:p>
          <a:p>
            <a:pPr>
              <a:buNone/>
            </a:pPr>
            <a:r>
              <a:rPr lang="en-US" dirty="0"/>
              <a:t>	 NAcc=Acc*X, NX=X-1, </a:t>
            </a:r>
          </a:p>
          <a:p>
            <a:pPr>
              <a:buNone/>
            </a:pPr>
            <a:r>
              <a:rPr lang="en-US" dirty="0"/>
              <a:t>	 fact_aux(NX,F,NAcc).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533400" y="5044440"/>
          <a:ext cx="8229600" cy="457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533400" y="4572000"/>
          <a:ext cx="8229600" cy="457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Factorial</a:t>
            </a:r>
            <a:br>
              <a:rPr lang="en-US" dirty="0"/>
            </a:br>
            <a:r>
              <a:rPr lang="en-US" dirty="0"/>
              <a:t>(tailer recursion)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4102259"/>
          <a:ext cx="82296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0" y="463565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48600" y="463565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0" y="509285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48600" y="50883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8" name="Curved Down Arrow 17"/>
          <p:cNvSpPr/>
          <p:nvPr/>
        </p:nvSpPr>
        <p:spPr>
          <a:xfrm>
            <a:off x="1143000" y="3428999"/>
            <a:ext cx="3657600" cy="642779"/>
          </a:xfrm>
          <a:prstGeom prst="curved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90800" y="3392269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*</a:t>
            </a:r>
            <a:endParaRPr lang="en-US" sz="2000" dirty="0"/>
          </a:p>
        </p:txBody>
      </p:sp>
      <p:sp>
        <p:nvSpPr>
          <p:cNvPr id="20" name="Right Arrow 19"/>
          <p:cNvSpPr/>
          <p:nvPr/>
        </p:nvSpPr>
        <p:spPr>
          <a:xfrm>
            <a:off x="5029200" y="4254659"/>
            <a:ext cx="838200" cy="30480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257800" y="389848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=</a:t>
            </a:r>
            <a:endParaRPr lang="en-US" sz="2400" b="1" dirty="0"/>
          </a:p>
        </p:txBody>
      </p:sp>
      <p:sp>
        <p:nvSpPr>
          <p:cNvPr id="23" name="Curved Left Arrow 22"/>
          <p:cNvSpPr/>
          <p:nvPr/>
        </p:nvSpPr>
        <p:spPr>
          <a:xfrm rot="5603242">
            <a:off x="3379974" y="5664554"/>
            <a:ext cx="518774" cy="1764753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33400" y="5486400"/>
          <a:ext cx="8229600" cy="457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524000"/>
            <a:ext cx="5943600" cy="1752600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 l="25000" t="9469" r="25000" b="24242"/>
          <a:stretch>
            <a:fillRect/>
          </a:stretch>
        </p:blipFill>
        <p:spPr bwMode="auto">
          <a:xfrm>
            <a:off x="1905000" y="2057400"/>
            <a:ext cx="185057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533400" y="5943600"/>
          <a:ext cx="8229600" cy="457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6096000" y="54864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848600" y="54864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4200" y="1904196"/>
            <a:ext cx="15541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3"/>
                </a:solidFill>
              </a:rPr>
              <a:t>goal</a:t>
            </a:r>
          </a:p>
          <a:p>
            <a:r>
              <a:rPr lang="en-US" sz="2800" b="1" dirty="0"/>
              <a:t>Fact(3,Y).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0" grpId="0"/>
      <p:bldP spid="18" grpId="0" animBg="1"/>
      <p:bldP spid="19" grpId="0"/>
      <p:bldP spid="20" grpId="0" animBg="1"/>
      <p:bldP spid="21" grpId="0"/>
      <p:bldP spid="23" grpId="0" animBg="1"/>
      <p:bldP spid="38" grpId="0"/>
      <p:bldP spid="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US" u="sng" dirty="0"/>
              <a:t>Iterative</a:t>
            </a:r>
          </a:p>
          <a:p>
            <a:pPr>
              <a:buNone/>
            </a:pPr>
            <a:endParaRPr lang="en-US" u="sng" dirty="0"/>
          </a:p>
          <a:p>
            <a:pPr>
              <a:buNone/>
            </a:pPr>
            <a:r>
              <a:rPr lang="en-US" dirty="0"/>
              <a:t>2</a:t>
            </a:r>
            <a:r>
              <a:rPr lang="en-US" baseline="30000" dirty="0"/>
              <a:t>3</a:t>
            </a:r>
            <a:r>
              <a:rPr lang="en-US" dirty="0"/>
              <a:t> = 2*2*2</a:t>
            </a:r>
          </a:p>
          <a:p>
            <a:pPr>
              <a:buNone/>
            </a:pPr>
            <a:r>
              <a:rPr lang="en-US" dirty="0"/>
              <a:t>X</a:t>
            </a:r>
            <a:r>
              <a:rPr lang="en-US" baseline="30000" dirty="0"/>
              <a:t>N</a:t>
            </a:r>
            <a:r>
              <a:rPr lang="en-US" dirty="0"/>
              <a:t>=X*X*…*X    </a:t>
            </a:r>
            <a:r>
              <a:rPr lang="en-US" sz="2400" dirty="0"/>
              <a:t>(N times)</a:t>
            </a:r>
            <a:endParaRPr lang="en-US" dirty="0"/>
          </a:p>
          <a:p>
            <a:pPr>
              <a:buNone/>
            </a:pPr>
            <a:r>
              <a:rPr lang="en-US" dirty="0"/>
              <a:t>	</a:t>
            </a:r>
            <a:endParaRPr lang="en-US" baseline="30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US" u="sng" dirty="0"/>
              <a:t>Recursive</a:t>
            </a:r>
          </a:p>
          <a:p>
            <a:pPr>
              <a:buNone/>
            </a:pPr>
            <a:endParaRPr lang="en-US" u="sng" dirty="0"/>
          </a:p>
          <a:p>
            <a:pPr>
              <a:buNone/>
            </a:pPr>
            <a:r>
              <a:rPr lang="en-US" dirty="0"/>
              <a:t>           1                 if N=0</a:t>
            </a:r>
          </a:p>
          <a:p>
            <a:pPr>
              <a:buNone/>
            </a:pPr>
            <a:r>
              <a:rPr lang="en-US" dirty="0"/>
              <a:t> 		X*X</a:t>
            </a:r>
            <a:r>
              <a:rPr lang="en-US" baseline="30000" dirty="0"/>
              <a:t>N-1</a:t>
            </a:r>
            <a:r>
              <a:rPr lang="en-US" dirty="0"/>
              <a:t>    otherwise</a:t>
            </a:r>
          </a:p>
        </p:txBody>
      </p:sp>
      <p:sp>
        <p:nvSpPr>
          <p:cNvPr id="6" name="Left Brace 5"/>
          <p:cNvSpPr/>
          <p:nvPr/>
        </p:nvSpPr>
        <p:spPr>
          <a:xfrm>
            <a:off x="5334000" y="2819400"/>
            <a:ext cx="228600" cy="6096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2819400"/>
            <a:ext cx="704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  <a:r>
              <a:rPr lang="en-US" sz="2800" baseline="30000" dirty="0"/>
              <a:t>N</a:t>
            </a:r>
            <a:r>
              <a:rPr lang="en-US" sz="2800" dirty="0"/>
              <a:t>=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371600" y="3581400"/>
            <a:ext cx="838200" cy="766465"/>
            <a:chOff x="1371600" y="3581400"/>
            <a:chExt cx="838200" cy="766465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371600" y="3810000"/>
              <a:ext cx="83820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1371600" y="3581400"/>
              <a:ext cx="0" cy="2286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2209800" y="3581400"/>
              <a:ext cx="0" cy="2286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371600" y="3886200"/>
              <a:ext cx="8162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</a:t>
              </a:r>
              <a:r>
                <a:rPr lang="en-US" sz="2400" baseline="30000" dirty="0"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(N-1)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uiExpand="1" build="p" animBg="1"/>
      <p:bldP spid="6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Power</a:t>
            </a:r>
            <a:br>
              <a:rPr lang="en-US" dirty="0"/>
            </a:br>
            <a:r>
              <a:rPr lang="en-US" sz="3600" dirty="0"/>
              <a:t>(non-tailer recursion)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>
                <a:solidFill>
                  <a:schemeClr val="accent3"/>
                </a:solidFill>
              </a:rPr>
              <a:t>predicates</a:t>
            </a:r>
          </a:p>
          <a:p>
            <a:pPr>
              <a:buNone/>
            </a:pPr>
            <a:r>
              <a:rPr lang="en-US" dirty="0"/>
              <a:t>power(integer,integer,integer)</a:t>
            </a:r>
          </a:p>
          <a:p>
            <a:pPr>
              <a:buNone/>
            </a:pPr>
            <a:r>
              <a:rPr lang="en-US" dirty="0">
                <a:solidFill>
                  <a:schemeClr val="accent3"/>
                </a:solidFill>
              </a:rPr>
              <a:t>clauses</a:t>
            </a:r>
          </a:p>
          <a:p>
            <a:pPr>
              <a:buNone/>
            </a:pPr>
            <a:r>
              <a:rPr lang="en-US" dirty="0"/>
              <a:t>power(X,0,1):-!.</a:t>
            </a:r>
          </a:p>
          <a:p>
            <a:pPr>
              <a:buNone/>
            </a:pPr>
            <a:r>
              <a:rPr lang="en-US" dirty="0"/>
              <a:t>power(X,N,P):-Z=N-1,</a:t>
            </a:r>
            <a:br>
              <a:rPr lang="en-US" dirty="0"/>
            </a:br>
            <a:r>
              <a:rPr lang="en-US" dirty="0"/>
              <a:t>power(X,Z,NP),P=NP*X.</a:t>
            </a:r>
          </a:p>
          <a:p>
            <a:pPr>
              <a:buNone/>
            </a:pPr>
            <a:r>
              <a:rPr lang="en-US" dirty="0">
                <a:solidFill>
                  <a:schemeClr val="accent3"/>
                </a:solidFill>
              </a:rPr>
              <a:t>goal</a:t>
            </a:r>
          </a:p>
          <a:p>
            <a:pPr>
              <a:buNone/>
            </a:pPr>
            <a:r>
              <a:rPr lang="en-US" dirty="0"/>
              <a:t>power(2,4,X).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324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u="sng" dirty="0"/>
              <a:t>Tracing</a:t>
            </a:r>
          </a:p>
          <a:p>
            <a:pPr>
              <a:buNone/>
            </a:pPr>
            <a:r>
              <a:rPr lang="en-US" dirty="0"/>
              <a:t>power(2,4,P).  </a:t>
            </a:r>
          </a:p>
          <a:p>
            <a:pPr>
              <a:buNone/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Match with the second rule:</a:t>
            </a:r>
          </a:p>
          <a:p>
            <a:pPr>
              <a:buNone/>
            </a:pPr>
            <a:r>
              <a:rPr lang="en-US" dirty="0"/>
              <a:t>power(2,4, P ):-Z=4-1=3, power(2,3,NP),P=NP*2.</a:t>
            </a:r>
          </a:p>
          <a:p>
            <a:pPr>
              <a:buNone/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Match with the second rule:</a:t>
            </a:r>
          </a:p>
          <a:p>
            <a:pPr>
              <a:buNone/>
            </a:pPr>
            <a:r>
              <a:rPr lang="en-US" dirty="0"/>
              <a:t>power(2,3,P):-Z=3-1=2, power(2,2,NP),P=NP*2.</a:t>
            </a:r>
          </a:p>
          <a:p>
            <a:pPr>
              <a:buNone/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Match with the second rule:</a:t>
            </a:r>
          </a:p>
          <a:p>
            <a:pPr>
              <a:buNone/>
            </a:pPr>
            <a:r>
              <a:rPr lang="en-US" dirty="0"/>
              <a:t>power(2,2,P):- Z=2-1=1, power(2,1,NP),P=NP*2.</a:t>
            </a:r>
          </a:p>
          <a:p>
            <a:pPr>
              <a:buNone/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Match with the second rule:</a:t>
            </a:r>
          </a:p>
          <a:p>
            <a:pPr>
              <a:buNone/>
            </a:pPr>
            <a:r>
              <a:rPr lang="en-US" dirty="0"/>
              <a:t>power(2,1,P):- Z=1-1=0, power(2,0,NP),P=NP*2.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Match with the first rule:</a:t>
            </a:r>
          </a:p>
          <a:p>
            <a:pPr>
              <a:buNone/>
            </a:pPr>
            <a:r>
              <a:rPr lang="en-US" dirty="0"/>
              <a:t>power(2,0,1).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19400" y="6172200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Then P=1</a:t>
            </a:r>
          </a:p>
        </p:txBody>
      </p:sp>
      <p:grpSp>
        <p:nvGrpSpPr>
          <p:cNvPr id="2" name="Group 6"/>
          <p:cNvGrpSpPr/>
          <p:nvPr/>
        </p:nvGrpSpPr>
        <p:grpSpPr>
          <a:xfrm>
            <a:off x="6324600" y="4038600"/>
            <a:ext cx="1570634" cy="584775"/>
            <a:chOff x="6248400" y="4267200"/>
            <a:chExt cx="1570634" cy="584775"/>
          </a:xfrm>
        </p:grpSpPr>
        <p:sp>
          <p:nvSpPr>
            <p:cNvPr id="5" name="TextBox 4"/>
            <p:cNvSpPr txBox="1"/>
            <p:nvPr/>
          </p:nvSpPr>
          <p:spPr>
            <a:xfrm>
              <a:off x="6248400" y="4267200"/>
              <a:ext cx="503834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15200" y="4267200"/>
              <a:ext cx="503834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362200" y="4038600"/>
            <a:ext cx="2286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4</a:t>
            </a:r>
          </a:p>
        </p:txBody>
      </p:sp>
      <p:grpSp>
        <p:nvGrpSpPr>
          <p:cNvPr id="7" name="Group 10"/>
          <p:cNvGrpSpPr/>
          <p:nvPr/>
        </p:nvGrpSpPr>
        <p:grpSpPr>
          <a:xfrm>
            <a:off x="6248400" y="2996625"/>
            <a:ext cx="1570634" cy="584775"/>
            <a:chOff x="6248400" y="3149025"/>
            <a:chExt cx="1570634" cy="584775"/>
          </a:xfrm>
        </p:grpSpPr>
        <p:sp>
          <p:nvSpPr>
            <p:cNvPr id="9" name="TextBox 8"/>
            <p:cNvSpPr txBox="1"/>
            <p:nvPr/>
          </p:nvSpPr>
          <p:spPr>
            <a:xfrm>
              <a:off x="6248400" y="3149025"/>
              <a:ext cx="503834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15200" y="3149025"/>
              <a:ext cx="503834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</a:rPr>
                <a:t>4</a:t>
              </a:r>
            </a:p>
          </p:txBody>
        </p:sp>
      </p:grpSp>
      <p:grpSp>
        <p:nvGrpSpPr>
          <p:cNvPr id="11" name="Group 14"/>
          <p:cNvGrpSpPr/>
          <p:nvPr/>
        </p:nvGrpSpPr>
        <p:grpSpPr>
          <a:xfrm>
            <a:off x="6400800" y="2006025"/>
            <a:ext cx="1646834" cy="584775"/>
            <a:chOff x="6248400" y="2133600"/>
            <a:chExt cx="1646834" cy="584775"/>
          </a:xfrm>
        </p:grpSpPr>
        <p:sp>
          <p:nvSpPr>
            <p:cNvPr id="12" name="TextBox 11"/>
            <p:cNvSpPr txBox="1"/>
            <p:nvPr/>
          </p:nvSpPr>
          <p:spPr>
            <a:xfrm>
              <a:off x="6248400" y="2133600"/>
              <a:ext cx="503834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391400" y="2133600"/>
              <a:ext cx="503834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</a:rPr>
                <a:t>8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362200" y="3048000"/>
            <a:ext cx="2286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8" name="Oval 17"/>
          <p:cNvSpPr/>
          <p:nvPr/>
        </p:nvSpPr>
        <p:spPr>
          <a:xfrm>
            <a:off x="2286000" y="2057400"/>
            <a:ext cx="6096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71800" y="990600"/>
            <a:ext cx="920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P=16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228600"/>
            <a:ext cx="4001548" cy="1371600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grpSp>
        <p:nvGrpSpPr>
          <p:cNvPr id="20" name="Group 6"/>
          <p:cNvGrpSpPr/>
          <p:nvPr/>
        </p:nvGrpSpPr>
        <p:grpSpPr>
          <a:xfrm>
            <a:off x="6324600" y="5054025"/>
            <a:ext cx="1570634" cy="584775"/>
            <a:chOff x="6248400" y="4267200"/>
            <a:chExt cx="1570634" cy="584775"/>
          </a:xfrm>
        </p:grpSpPr>
        <p:sp>
          <p:nvSpPr>
            <p:cNvPr id="21" name="TextBox 20"/>
            <p:cNvSpPr txBox="1"/>
            <p:nvPr/>
          </p:nvSpPr>
          <p:spPr>
            <a:xfrm>
              <a:off x="6248400" y="4267200"/>
              <a:ext cx="503834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315200" y="4267200"/>
              <a:ext cx="503834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362200" y="5054025"/>
            <a:ext cx="2286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16" grpId="0" animBg="1"/>
      <p:bldP spid="18" grpId="0" animBg="1"/>
      <p:bldP spid="19" grpId="0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Power</a:t>
            </a:r>
            <a:br>
              <a:rPr lang="en-US" dirty="0"/>
            </a:br>
            <a:r>
              <a:rPr lang="en-US" dirty="0"/>
              <a:t>(tailer recursion)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u="sng" dirty="0"/>
              <a:t>In C++ as if I’ll say: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Acc=1;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//in case of multiplication initialize the accumulator with 1 but in case of addition initialize it with zero</a:t>
            </a:r>
            <a:endParaRPr lang="en-US" sz="2600" dirty="0"/>
          </a:p>
          <a:p>
            <a:pPr>
              <a:buNone/>
            </a:pPr>
            <a:r>
              <a:rPr lang="en-US" dirty="0"/>
              <a:t>for(int i=N;i&gt;0;i--)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Acc=Acc*???;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/>
              <a:t>A common method of simplification is to divide a problem into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subproblems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of the </a:t>
            </a:r>
            <a:r>
              <a:rPr lang="en-US" u="sng" dirty="0"/>
              <a:t>same type</a:t>
            </a:r>
            <a:r>
              <a:rPr lang="en-US" dirty="0"/>
              <a:t>.</a:t>
            </a:r>
          </a:p>
          <a:p>
            <a:r>
              <a:rPr lang="en-US" dirty="0"/>
              <a:t>Recursion is when a function calls </a:t>
            </a:r>
            <a:r>
              <a:rPr lang="en-US" u="sng" dirty="0"/>
              <a:t>itself</a:t>
            </a:r>
            <a:r>
              <a:rPr lang="en-US" dirty="0"/>
              <a:t>.</a:t>
            </a:r>
          </a:p>
          <a:p>
            <a:r>
              <a:rPr lang="en-US" dirty="0"/>
              <a:t>It is when a function (operation) exists on the left and the right hand side of an equation.</a:t>
            </a:r>
          </a:p>
          <a:p>
            <a:r>
              <a:rPr lang="en-US" dirty="0"/>
              <a:t>It should have </a:t>
            </a:r>
            <a:r>
              <a:rPr lang="en-US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 stop condition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Power</a:t>
            </a:r>
            <a:br>
              <a:rPr lang="en-US" dirty="0"/>
            </a:br>
            <a:r>
              <a:rPr lang="en-US" dirty="0"/>
              <a:t>(tailer recursion)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u="sng" dirty="0"/>
              <a:t>In C++ as if I’ll say: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Acc=1;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//in case of multiplication initialize the accumulator with 1 but in case of addition initialize it with zero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/>
              <a:t>for(int i=N;i&gt;0;i--)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Acc=Acc*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Power</a:t>
            </a:r>
            <a:br>
              <a:rPr lang="en-US" dirty="0"/>
            </a:br>
            <a:r>
              <a:rPr lang="en-US" dirty="0"/>
              <a:t>(tailer recursion)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>
                <a:solidFill>
                  <a:schemeClr val="accent3"/>
                </a:solidFill>
              </a:rPr>
              <a:t>predicates</a:t>
            </a:r>
          </a:p>
          <a:p>
            <a:pPr>
              <a:buNone/>
            </a:pPr>
            <a:r>
              <a:rPr lang="en-US" dirty="0"/>
              <a:t>power(integer,integer,integer)</a:t>
            </a:r>
          </a:p>
          <a:p>
            <a:pPr>
              <a:buNone/>
            </a:pPr>
            <a:r>
              <a:rPr lang="en-US" dirty="0"/>
              <a:t>power_aux(</a:t>
            </a:r>
            <a:r>
              <a:rPr lang="en-US" dirty="0" err="1"/>
              <a:t>integer,integer,integer,integer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>
                <a:solidFill>
                  <a:schemeClr val="accent3"/>
                </a:solidFill>
              </a:rPr>
              <a:t>clauses</a:t>
            </a:r>
          </a:p>
          <a:p>
            <a:pPr>
              <a:buNone/>
            </a:pPr>
            <a:r>
              <a:rPr lang="en-US" dirty="0"/>
              <a:t>power(X,N,P):- power_aux(X,N,P,1).</a:t>
            </a:r>
          </a:p>
          <a:p>
            <a:pPr>
              <a:buNone/>
            </a:pPr>
            <a:r>
              <a:rPr lang="en-US" dirty="0"/>
              <a:t>power_aux(_,0,P,P):-!.</a:t>
            </a:r>
          </a:p>
          <a:p>
            <a:pPr>
              <a:buNone/>
            </a:pPr>
            <a:r>
              <a:rPr lang="en-US" dirty="0"/>
              <a:t>power_aux(X,N,P,Acc):- </a:t>
            </a:r>
          </a:p>
          <a:p>
            <a:pPr>
              <a:buNone/>
            </a:pPr>
            <a:r>
              <a:rPr lang="en-US" dirty="0"/>
              <a:t>	Nacc=Acc*X, Z=N-1,</a:t>
            </a:r>
            <a:br>
              <a:rPr lang="en-US" dirty="0"/>
            </a:br>
            <a:r>
              <a:rPr lang="en-US" dirty="0"/>
              <a:t>power_aux(X,Z,P,Nacc).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477000" y="1143000"/>
            <a:ext cx="2590800" cy="1447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sz="2000" b="1" dirty="0" err="1"/>
              <a:t>Acc</a:t>
            </a:r>
            <a:r>
              <a:rPr lang="en-US" sz="2000" b="1" dirty="0"/>
              <a:t>=1;</a:t>
            </a:r>
          </a:p>
          <a:p>
            <a:pPr>
              <a:buNone/>
            </a:pPr>
            <a:r>
              <a:rPr lang="en-US" sz="2000" b="1" dirty="0"/>
              <a:t>for(</a:t>
            </a:r>
            <a:r>
              <a:rPr lang="en-US" sz="2000" b="1" dirty="0" err="1"/>
              <a:t>int</a:t>
            </a:r>
            <a:r>
              <a:rPr lang="en-US" sz="2000" b="1" dirty="0"/>
              <a:t> i=</a:t>
            </a:r>
            <a:r>
              <a:rPr lang="en-US" sz="2000" b="1" dirty="0" err="1"/>
              <a:t>N;i</a:t>
            </a:r>
            <a:r>
              <a:rPr lang="en-US" sz="2000" b="1" dirty="0"/>
              <a:t>&gt;0;i--){</a:t>
            </a:r>
          </a:p>
          <a:p>
            <a:pPr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Acc</a:t>
            </a:r>
            <a:r>
              <a:rPr lang="en-US" sz="2000" b="1" dirty="0"/>
              <a:t>=</a:t>
            </a:r>
            <a:r>
              <a:rPr lang="en-US" sz="2000" b="1" dirty="0" err="1"/>
              <a:t>Acc</a:t>
            </a:r>
            <a:r>
              <a:rPr lang="en-US" sz="2000" b="1" dirty="0"/>
              <a:t>*</a:t>
            </a:r>
            <a:r>
              <a:rPr lang="en-US" sz="2000" b="1" dirty="0">
                <a:solidFill>
                  <a:srgbClr val="FF0000"/>
                </a:solidFill>
              </a:rPr>
              <a:t>X</a:t>
            </a:r>
            <a:r>
              <a:rPr lang="en-US" sz="2000" b="1" dirty="0"/>
              <a:t>;}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244557"/>
              </p:ext>
            </p:extLst>
          </p:nvPr>
        </p:nvGraphicFramePr>
        <p:xfrm>
          <a:off x="533400" y="4892041"/>
          <a:ext cx="8229600" cy="457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314288"/>
              </p:ext>
            </p:extLst>
          </p:nvPr>
        </p:nvGraphicFramePr>
        <p:xfrm>
          <a:off x="533400" y="4419601"/>
          <a:ext cx="8229600" cy="457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Power</a:t>
            </a:r>
            <a:br>
              <a:rPr lang="en-US" dirty="0"/>
            </a:br>
            <a:r>
              <a:rPr lang="en-US" dirty="0"/>
              <a:t>(tailer recursion)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9536307"/>
              </p:ext>
            </p:extLst>
          </p:nvPr>
        </p:nvGraphicFramePr>
        <p:xfrm>
          <a:off x="533400" y="3949860"/>
          <a:ext cx="82296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Z</a:t>
                      </a:r>
                      <a:r>
                        <a:rPr lang="en-US" sz="2800" baseline="0" dirty="0"/>
                        <a:t> </a:t>
                      </a:r>
                      <a:r>
                        <a:rPr lang="en-US" sz="2000" b="0" baseline="0" dirty="0"/>
                        <a:t>(new N)</a:t>
                      </a:r>
                      <a:endParaRPr lang="en-US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0" y="44832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48600" y="44832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0" y="49404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48600" y="493599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8" name="Curved Down Arrow 17"/>
          <p:cNvSpPr/>
          <p:nvPr/>
        </p:nvSpPr>
        <p:spPr>
          <a:xfrm>
            <a:off x="1143000" y="3276600"/>
            <a:ext cx="3657600" cy="642779"/>
          </a:xfrm>
          <a:prstGeom prst="curved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90800" y="3276600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*</a:t>
            </a:r>
            <a:endParaRPr lang="en-US" sz="2000" dirty="0"/>
          </a:p>
        </p:txBody>
      </p:sp>
      <p:sp>
        <p:nvSpPr>
          <p:cNvPr id="20" name="Right Arrow 19"/>
          <p:cNvSpPr/>
          <p:nvPr/>
        </p:nvSpPr>
        <p:spPr>
          <a:xfrm>
            <a:off x="5029200" y="4102260"/>
            <a:ext cx="838200" cy="30480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257800" y="374608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=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508501"/>
              </p:ext>
            </p:extLst>
          </p:nvPr>
        </p:nvGraphicFramePr>
        <p:xfrm>
          <a:off x="533400" y="5334001"/>
          <a:ext cx="8229600" cy="457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524000"/>
            <a:ext cx="6657213" cy="1647825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740868"/>
              </p:ext>
            </p:extLst>
          </p:nvPr>
        </p:nvGraphicFramePr>
        <p:xfrm>
          <a:off x="533400" y="6248401"/>
          <a:ext cx="8229600" cy="457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283579"/>
              </p:ext>
            </p:extLst>
          </p:nvPr>
        </p:nvGraphicFramePr>
        <p:xfrm>
          <a:off x="533400" y="5791201"/>
          <a:ext cx="8229600" cy="457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6096000" y="533400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18254" y="5786736"/>
            <a:ext cx="495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848600" y="532953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848600" y="578673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32" name="Left Arrow 31"/>
          <p:cNvSpPr/>
          <p:nvPr/>
        </p:nvSpPr>
        <p:spPr>
          <a:xfrm>
            <a:off x="3733800" y="6324601"/>
            <a:ext cx="609600" cy="304800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0" grpId="0"/>
      <p:bldP spid="28" grpId="0"/>
      <p:bldP spid="29" grpId="0"/>
      <p:bldP spid="30" grpId="0"/>
      <p:bldP spid="31" grpId="0"/>
      <p:bldP spid="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rgbClr val="00B0F0"/>
                </a:solidFill>
              </a:rPr>
              <a:t>fib(0)=0</a:t>
            </a:r>
          </a:p>
          <a:p>
            <a:pPr>
              <a:buNone/>
            </a:pPr>
            <a:r>
              <a:rPr lang="en-US" dirty="0">
                <a:solidFill>
                  <a:srgbClr val="00B0F0"/>
                </a:solidFill>
              </a:rPr>
              <a:t>fib(1)=1</a:t>
            </a:r>
          </a:p>
          <a:p>
            <a:pPr>
              <a:buNone/>
            </a:pPr>
            <a:r>
              <a:rPr lang="en-US" dirty="0">
                <a:solidFill>
                  <a:srgbClr val="00B0F0"/>
                </a:solidFill>
              </a:rPr>
              <a:t>fib(X)=fib(X-1)+fib(X-2)</a:t>
            </a:r>
          </a:p>
          <a:p>
            <a:pPr>
              <a:buNone/>
            </a:pPr>
            <a:endParaRPr lang="en-US" dirty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u="sng" dirty="0"/>
              <a:t>Ex: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4648200"/>
          <a:ext cx="6095999" cy="914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/>
                        <a:t>F(X)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67000" y="5867400"/>
            <a:ext cx="2313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F(X)=F(X1)+F(X2)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Fibonacci</a:t>
            </a:r>
            <a:br>
              <a:rPr lang="en-US" dirty="0"/>
            </a:br>
            <a:r>
              <a:rPr lang="en-US" sz="3600" dirty="0"/>
              <a:t>(non-tailer recursion)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solidFill>
                  <a:schemeClr val="accent3"/>
                </a:solidFill>
              </a:rPr>
              <a:t>predicates</a:t>
            </a:r>
          </a:p>
          <a:p>
            <a:pPr>
              <a:buNone/>
            </a:pPr>
            <a:r>
              <a:rPr lang="en-US" dirty="0"/>
              <a:t>fib(integer,integer)</a:t>
            </a:r>
          </a:p>
          <a:p>
            <a:pPr>
              <a:buNone/>
            </a:pPr>
            <a:r>
              <a:rPr lang="en-US" dirty="0">
                <a:solidFill>
                  <a:schemeClr val="accent3"/>
                </a:solidFill>
              </a:rPr>
              <a:t>clauses</a:t>
            </a:r>
          </a:p>
          <a:p>
            <a:pPr>
              <a:buNone/>
            </a:pPr>
            <a:r>
              <a:rPr lang="en-US" dirty="0"/>
              <a:t>fib(0,0):-!.</a:t>
            </a:r>
          </a:p>
          <a:p>
            <a:pPr>
              <a:buNone/>
            </a:pPr>
            <a:r>
              <a:rPr lang="en-US" dirty="0"/>
              <a:t>fib(1,1):-!.</a:t>
            </a:r>
          </a:p>
          <a:p>
            <a:pPr>
              <a:buNone/>
            </a:pPr>
            <a:r>
              <a:rPr lang="en-US" dirty="0"/>
              <a:t>fib(X,Y):- </a:t>
            </a:r>
          </a:p>
          <a:p>
            <a:pPr>
              <a:buNone/>
            </a:pPr>
            <a:r>
              <a:rPr lang="en-US" dirty="0"/>
              <a:t>	M=X-1,N=X-2,</a:t>
            </a:r>
          </a:p>
          <a:p>
            <a:pPr>
              <a:buNone/>
            </a:pPr>
            <a:r>
              <a:rPr lang="en-US" dirty="0"/>
              <a:t>	fib(M,B),fib(N,A),Y=A+B.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Fibonacci</a:t>
            </a:r>
            <a:br>
              <a:rPr lang="en-US" dirty="0"/>
            </a:br>
            <a:r>
              <a:rPr lang="en-US" dirty="0"/>
              <a:t>(tailer recursion)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int fib (int X)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  int first = </a:t>
            </a:r>
            <a:r>
              <a:rPr lang="en-US" dirty="0"/>
              <a:t>0</a:t>
            </a:r>
            <a:r>
              <a:rPr lang="en-US" dirty="0" smtClean="0"/>
              <a:t>;</a:t>
            </a:r>
            <a:endParaRPr lang="en-US" dirty="0"/>
          </a:p>
          <a:p>
            <a:pPr>
              <a:buNone/>
            </a:pPr>
            <a:r>
              <a:rPr lang="en-US" dirty="0"/>
              <a:t>    int second = </a:t>
            </a:r>
            <a:r>
              <a:rPr lang="en-US" dirty="0"/>
              <a:t>1</a:t>
            </a:r>
            <a:r>
              <a:rPr lang="en-US" dirty="0" smtClean="0"/>
              <a:t>;</a:t>
            </a:r>
            <a:endParaRPr lang="en-US" dirty="0"/>
          </a:p>
          <a:p>
            <a:pPr>
              <a:buNone/>
            </a:pPr>
            <a:r>
              <a:rPr lang="en-US" dirty="0"/>
              <a:t>    for(int </a:t>
            </a:r>
            <a:r>
              <a:rPr lang="en-US" dirty="0" err="1"/>
              <a:t>i</a:t>
            </a:r>
            <a:r>
              <a:rPr lang="en-US" dirty="0"/>
              <a:t> = X; </a:t>
            </a:r>
            <a:r>
              <a:rPr lang="en-US" dirty="0" err="1"/>
              <a:t>i</a:t>
            </a:r>
            <a:r>
              <a:rPr lang="en-US" dirty="0"/>
              <a:t>&gt;1; </a:t>
            </a:r>
            <a:r>
              <a:rPr lang="en-US" dirty="0" err="1"/>
              <a:t>i</a:t>
            </a:r>
            <a:r>
              <a:rPr lang="en-US" dirty="0"/>
              <a:t>--)</a:t>
            </a:r>
          </a:p>
          <a:p>
            <a:pPr>
              <a:buNone/>
            </a:pPr>
            <a:r>
              <a:rPr lang="en-US" dirty="0"/>
              <a:t>    {</a:t>
            </a:r>
          </a:p>
          <a:p>
            <a:pPr>
              <a:buNone/>
            </a:pPr>
            <a:r>
              <a:rPr lang="en-US" dirty="0"/>
              <a:t>	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temp=first;</a:t>
            </a:r>
            <a:endParaRPr lang="en-US" dirty="0"/>
          </a:p>
          <a:p>
            <a:pPr>
              <a:buNone/>
            </a:pPr>
            <a:r>
              <a:rPr lang="en-US" dirty="0"/>
              <a:t>       first = second;</a:t>
            </a:r>
          </a:p>
          <a:p>
            <a:pPr>
              <a:buNone/>
            </a:pPr>
            <a:r>
              <a:rPr lang="en-US" dirty="0"/>
              <a:t>       second = temp + second;   </a:t>
            </a:r>
          </a:p>
          <a:p>
            <a:pPr>
              <a:buNone/>
            </a:pPr>
            <a:r>
              <a:rPr lang="en-US" dirty="0"/>
              <a:t>	 }</a:t>
            </a:r>
          </a:p>
          <a:p>
            <a:pPr>
              <a:buNone/>
            </a:pPr>
            <a:r>
              <a:rPr lang="en-US" dirty="0"/>
              <a:t>    return second;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E356F818-0552-403B-A7F1-09B159A244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fib (</a:t>
            </a:r>
            <a:r>
              <a:rPr lang="en-US" dirty="0" err="1"/>
              <a:t>int</a:t>
            </a:r>
            <a:r>
              <a:rPr lang="en-US" dirty="0"/>
              <a:t> X)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int</a:t>
            </a:r>
            <a:r>
              <a:rPr lang="en-US" dirty="0"/>
              <a:t> first = 0;</a:t>
            </a:r>
          </a:p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int</a:t>
            </a:r>
            <a:r>
              <a:rPr lang="en-US" dirty="0"/>
              <a:t> second = 1;</a:t>
            </a:r>
            <a:br>
              <a:rPr lang="en-US" dirty="0"/>
            </a:br>
            <a:r>
              <a:rPr lang="en-US" dirty="0" err="1"/>
              <a:t>int</a:t>
            </a:r>
            <a:r>
              <a:rPr lang="en-US" dirty="0"/>
              <a:t> result = 0;</a:t>
            </a:r>
          </a:p>
          <a:p>
            <a:pPr>
              <a:buNone/>
            </a:pP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   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X; </a:t>
            </a:r>
            <a:r>
              <a:rPr lang="en-US" dirty="0" err="1"/>
              <a:t>i</a:t>
            </a:r>
            <a:r>
              <a:rPr lang="en-US" dirty="0"/>
              <a:t>&gt;1; </a:t>
            </a:r>
            <a:r>
              <a:rPr lang="en-US" dirty="0" err="1"/>
              <a:t>i</a:t>
            </a:r>
            <a:r>
              <a:rPr lang="en-US" dirty="0"/>
              <a:t>--)</a:t>
            </a:r>
          </a:p>
          <a:p>
            <a:pPr>
              <a:buNone/>
            </a:pPr>
            <a:r>
              <a:rPr lang="en-US" dirty="0"/>
              <a:t>    {</a:t>
            </a:r>
            <a:br>
              <a:rPr lang="en-US" dirty="0"/>
            </a:br>
            <a:r>
              <a:rPr lang="en-US" dirty="0"/>
              <a:t>  result = first + second;</a:t>
            </a:r>
          </a:p>
          <a:p>
            <a:pPr>
              <a:buNone/>
            </a:pPr>
            <a:r>
              <a:rPr lang="en-US" dirty="0"/>
              <a:t>        first = second;</a:t>
            </a:r>
            <a:br>
              <a:rPr lang="en-US" dirty="0"/>
            </a:br>
            <a:r>
              <a:rPr lang="en-US" dirty="0"/>
              <a:t>   second = result;</a:t>
            </a:r>
          </a:p>
          <a:p>
            <a:pPr>
              <a:buNone/>
            </a:pPr>
            <a:r>
              <a:rPr lang="en-US" dirty="0"/>
              <a:t>	 }</a:t>
            </a:r>
          </a:p>
          <a:p>
            <a:pPr>
              <a:buNone/>
            </a:pPr>
            <a:r>
              <a:rPr lang="en-US" dirty="0"/>
              <a:t>    return second;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Fibonacci</a:t>
            </a:r>
            <a:br>
              <a:rPr lang="en-US" dirty="0"/>
            </a:br>
            <a:r>
              <a:rPr lang="en-US" dirty="0"/>
              <a:t>(tailer recursion)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>
                <a:solidFill>
                  <a:schemeClr val="accent3"/>
                </a:solidFill>
              </a:rPr>
              <a:t>predicates</a:t>
            </a:r>
          </a:p>
          <a:p>
            <a:pPr>
              <a:buNone/>
            </a:pPr>
            <a:r>
              <a:rPr lang="en-US" dirty="0"/>
              <a:t>fib(integer, integer)</a:t>
            </a:r>
          </a:p>
          <a:p>
            <a:pPr>
              <a:buNone/>
            </a:pPr>
            <a:r>
              <a:rPr lang="en-US" dirty="0"/>
              <a:t>fib_aux(integer, integer, integer, integer)</a:t>
            </a:r>
          </a:p>
          <a:p>
            <a:pPr>
              <a:buNone/>
            </a:pPr>
            <a:r>
              <a:rPr lang="en-US" dirty="0">
                <a:solidFill>
                  <a:schemeClr val="accent3"/>
                </a:solidFill>
              </a:rPr>
              <a:t>clauses</a:t>
            </a:r>
          </a:p>
          <a:p>
            <a:pPr>
              <a:buNone/>
            </a:pPr>
            <a:r>
              <a:rPr lang="en-US" dirty="0"/>
              <a:t>fib(X, Fib):-</a:t>
            </a:r>
          </a:p>
          <a:p>
            <a:pPr>
              <a:buNone/>
            </a:pPr>
            <a:r>
              <a:rPr lang="en-US" dirty="0"/>
              <a:t>   fib_aux(X, Fib,0, 1).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/>
              <a:t>fib_aux</a:t>
            </a:r>
            <a:r>
              <a:rPr lang="en-US" dirty="0"/>
              <a:t>(0, 0,_, _):-!. </a:t>
            </a:r>
            <a:endParaRPr lang="ar-EG" dirty="0"/>
          </a:p>
          <a:p>
            <a:pPr>
              <a:buNone/>
            </a:pPr>
            <a:r>
              <a:rPr lang="en-US" dirty="0" err="1"/>
              <a:t>fib_aux</a:t>
            </a:r>
            <a:r>
              <a:rPr lang="en-US" dirty="0"/>
              <a:t>(1, Second,_, Second):-!.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/>
              <a:t>fib_aux</a:t>
            </a:r>
            <a:r>
              <a:rPr lang="en-US" dirty="0"/>
              <a:t>(X, </a:t>
            </a:r>
            <a:r>
              <a:rPr lang="en-US" dirty="0" err="1"/>
              <a:t>Fib,First</a:t>
            </a:r>
            <a:r>
              <a:rPr lang="en-US" dirty="0"/>
              <a:t>, Second):-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NewX</a:t>
            </a:r>
            <a:r>
              <a:rPr lang="en-US" dirty="0"/>
              <a:t> = X - 1,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NewFirst</a:t>
            </a:r>
            <a:r>
              <a:rPr lang="en-US" dirty="0"/>
              <a:t> = Second,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NewSecond</a:t>
            </a:r>
            <a:r>
              <a:rPr lang="en-US" dirty="0"/>
              <a:t> = First + Second,</a:t>
            </a:r>
          </a:p>
          <a:p>
            <a:pPr>
              <a:buNone/>
            </a:pPr>
            <a:r>
              <a:rPr lang="en-US" dirty="0"/>
              <a:t>    fib_aux(</a:t>
            </a:r>
            <a:r>
              <a:rPr lang="en-US" dirty="0" err="1"/>
              <a:t>NewX</a:t>
            </a:r>
            <a:r>
              <a:rPr lang="en-US" dirty="0"/>
              <a:t>, Fib, </a:t>
            </a:r>
            <a:r>
              <a:rPr lang="en-US" dirty="0" err="1"/>
              <a:t>NewFirst</a:t>
            </a:r>
            <a:r>
              <a:rPr lang="en-US" dirty="0"/>
              <a:t>, </a:t>
            </a:r>
            <a:r>
              <a:rPr lang="en-US" dirty="0" err="1"/>
              <a:t>NewSecond</a:t>
            </a:r>
            <a:r>
              <a:rPr lang="en-US" dirty="0"/>
              <a:t>).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181600" y="1600200"/>
            <a:ext cx="3962400" cy="4343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sz="2000" b="1" dirty="0" err="1"/>
              <a:t>int</a:t>
            </a:r>
            <a:r>
              <a:rPr lang="en-US" sz="2000" b="1" dirty="0"/>
              <a:t> fib (</a:t>
            </a:r>
            <a:r>
              <a:rPr lang="en-US" sz="2000" b="1" dirty="0" err="1"/>
              <a:t>int</a:t>
            </a:r>
            <a:r>
              <a:rPr lang="en-US" sz="2000" b="1" dirty="0"/>
              <a:t> X)</a:t>
            </a:r>
            <a:br>
              <a:rPr lang="en-US" sz="2000" b="1" dirty="0"/>
            </a:br>
            <a:r>
              <a:rPr lang="en-US" sz="2000" b="1" dirty="0"/>
              <a:t>{</a:t>
            </a:r>
          </a:p>
          <a:p>
            <a:pPr>
              <a:buNone/>
            </a:pPr>
            <a:r>
              <a:rPr lang="en-US" sz="2000" b="1" dirty="0"/>
              <a:t>    </a:t>
            </a:r>
            <a:r>
              <a:rPr lang="en-US" sz="2000" b="1" dirty="0" err="1"/>
              <a:t>int</a:t>
            </a:r>
            <a:r>
              <a:rPr lang="en-US" sz="2000" b="1" dirty="0"/>
              <a:t> first = 0;</a:t>
            </a:r>
          </a:p>
          <a:p>
            <a:pPr>
              <a:buNone/>
            </a:pPr>
            <a:r>
              <a:rPr lang="en-US" sz="2000" b="1" dirty="0"/>
              <a:t>    </a:t>
            </a:r>
            <a:r>
              <a:rPr lang="en-US" sz="2000" b="1" dirty="0" err="1"/>
              <a:t>int</a:t>
            </a:r>
            <a:r>
              <a:rPr lang="en-US" sz="2000" b="1" dirty="0"/>
              <a:t> second = 1;</a:t>
            </a:r>
          </a:p>
          <a:p>
            <a:pPr>
              <a:buNone/>
            </a:pPr>
            <a:r>
              <a:rPr lang="en-US" sz="2000" b="1" dirty="0"/>
              <a:t>    for(</a:t>
            </a:r>
            <a:r>
              <a:rPr lang="en-US" sz="2000" b="1" dirty="0" err="1"/>
              <a:t>int</a:t>
            </a:r>
            <a:r>
              <a:rPr lang="en-US" sz="2000" b="1" dirty="0"/>
              <a:t> i = X; i&gt;1; i--)</a:t>
            </a:r>
          </a:p>
          <a:p>
            <a:pPr>
              <a:buNone/>
            </a:pPr>
            <a:r>
              <a:rPr lang="en-US" sz="2000" b="1" dirty="0"/>
              <a:t>    {</a:t>
            </a:r>
            <a:br>
              <a:rPr lang="en-US" sz="2000" b="1" dirty="0"/>
            </a:br>
            <a:r>
              <a:rPr lang="en-US" sz="2000" b="1" dirty="0"/>
              <a:t>       </a:t>
            </a:r>
            <a:r>
              <a:rPr lang="en-US" sz="2000" b="1" dirty="0" err="1"/>
              <a:t>int</a:t>
            </a:r>
            <a:r>
              <a:rPr lang="en-US" sz="2000" b="1" dirty="0"/>
              <a:t> temp=first;</a:t>
            </a:r>
          </a:p>
          <a:p>
            <a:pPr>
              <a:buNone/>
            </a:pPr>
            <a:r>
              <a:rPr lang="en-US" sz="2000" b="1" dirty="0"/>
              <a:t>       first = second;</a:t>
            </a:r>
          </a:p>
          <a:p>
            <a:pPr>
              <a:buNone/>
            </a:pPr>
            <a:r>
              <a:rPr lang="en-US" sz="2000" b="1" dirty="0"/>
              <a:t>       second = temp + second;   </a:t>
            </a:r>
          </a:p>
          <a:p>
            <a:pPr>
              <a:buNone/>
            </a:pPr>
            <a:r>
              <a:rPr lang="en-US" sz="2000" b="1" dirty="0"/>
              <a:t>     }</a:t>
            </a:r>
          </a:p>
          <a:p>
            <a:pPr>
              <a:buNone/>
            </a:pPr>
            <a:r>
              <a:rPr lang="en-US" sz="2000" b="1" dirty="0"/>
              <a:t>    return second;</a:t>
            </a:r>
          </a:p>
          <a:p>
            <a:pPr>
              <a:buNone/>
            </a:pPr>
            <a:r>
              <a:rPr lang="en-US" sz="2000" b="1" dirty="0"/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88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Quiz</a:t>
            </a:r>
          </a:p>
          <a:p>
            <a:pPr marL="0" indent="0" algn="ctr">
              <a:buNone/>
            </a:pPr>
            <a:r>
              <a:rPr lang="en-US" sz="88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10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7095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Write a program to calculate the summation from X to Y of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US" u="sng" dirty="0"/>
              <a:t>Iterative</a:t>
            </a:r>
          </a:p>
          <a:p>
            <a:pPr>
              <a:buNone/>
            </a:pPr>
            <a:endParaRPr lang="en-US" u="sng" dirty="0"/>
          </a:p>
          <a:p>
            <a:pPr>
              <a:buNone/>
            </a:pPr>
            <a:r>
              <a:rPr lang="en-US" dirty="0"/>
              <a:t>X! = 1*2*3*…*X</a:t>
            </a:r>
          </a:p>
          <a:p>
            <a:pPr>
              <a:buNone/>
            </a:pPr>
            <a:r>
              <a:rPr lang="en-US" dirty="0"/>
              <a:t>     = X*(X-1)*(X-2)*…*2*1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US" u="sng" dirty="0"/>
              <a:t>Recursive</a:t>
            </a:r>
          </a:p>
          <a:p>
            <a:pPr>
              <a:buNone/>
            </a:pPr>
            <a:endParaRPr lang="en-US" u="sng" dirty="0"/>
          </a:p>
          <a:p>
            <a:pPr>
              <a:buNone/>
            </a:pPr>
            <a:r>
              <a:rPr lang="en-US" dirty="0"/>
              <a:t>           1                 if X=0</a:t>
            </a:r>
          </a:p>
          <a:p>
            <a:pPr>
              <a:buNone/>
            </a:pPr>
            <a:r>
              <a:rPr lang="en-US" dirty="0"/>
              <a:t>           X*(X-1)!    otherwise</a:t>
            </a:r>
          </a:p>
        </p:txBody>
      </p:sp>
      <p:sp>
        <p:nvSpPr>
          <p:cNvPr id="6" name="Left Brace 5"/>
          <p:cNvSpPr/>
          <p:nvPr/>
        </p:nvSpPr>
        <p:spPr>
          <a:xfrm>
            <a:off x="5334000" y="2819400"/>
            <a:ext cx="228600" cy="6096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2819400"/>
            <a:ext cx="667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X!=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600200" y="3581400"/>
            <a:ext cx="2514600" cy="690265"/>
            <a:chOff x="1600200" y="3581400"/>
            <a:chExt cx="2514600" cy="690265"/>
          </a:xfrm>
        </p:grpSpPr>
        <p:grpSp>
          <p:nvGrpSpPr>
            <p:cNvPr id="15" name="Group 14"/>
            <p:cNvGrpSpPr/>
            <p:nvPr/>
          </p:nvGrpSpPr>
          <p:grpSpPr>
            <a:xfrm>
              <a:off x="1600200" y="3581400"/>
              <a:ext cx="2514600" cy="228600"/>
              <a:chOff x="1600200" y="3581400"/>
              <a:chExt cx="2514600" cy="228600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1600200" y="3810000"/>
                <a:ext cx="2514600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1600200" y="3581400"/>
                <a:ext cx="0" cy="2286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4114800" y="3581400"/>
                <a:ext cx="0" cy="2286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1828800" y="3810000"/>
              <a:ext cx="19174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Factorial (X-1)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uiExpand="1" build="p" animBg="1"/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None/>
            </a:pPr>
            <a:r>
              <a:rPr lang="en-US" sz="3000" u="sng" dirty="0"/>
              <a:t>Iterative</a:t>
            </a:r>
            <a:endParaRPr lang="en-US" sz="3000" dirty="0"/>
          </a:p>
          <a:p>
            <a:pPr>
              <a:buNone/>
            </a:pPr>
            <a:r>
              <a:rPr lang="en-US" dirty="0"/>
              <a:t>int factorial(int X)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int Y=1; </a:t>
            </a:r>
          </a:p>
          <a:p>
            <a:pPr>
              <a:buNone/>
            </a:pPr>
            <a:r>
              <a:rPr lang="en-US" dirty="0"/>
              <a:t>	for(int i=0;i&lt;X;i++)</a:t>
            </a:r>
          </a:p>
          <a:p>
            <a:pPr>
              <a:buNone/>
            </a:pPr>
            <a:r>
              <a:rPr lang="en-US" dirty="0"/>
              <a:t>	{</a:t>
            </a:r>
          </a:p>
          <a:p>
            <a:pPr>
              <a:buNone/>
            </a:pPr>
            <a:r>
              <a:rPr lang="en-US" dirty="0"/>
              <a:t>		Y*=X-i;</a:t>
            </a:r>
          </a:p>
          <a:p>
            <a:pPr>
              <a:buNone/>
            </a:pPr>
            <a:r>
              <a:rPr lang="en-US" dirty="0"/>
              <a:t>	}</a:t>
            </a:r>
          </a:p>
          <a:p>
            <a:pPr>
              <a:buNone/>
            </a:pPr>
            <a:r>
              <a:rPr lang="en-US" dirty="0"/>
              <a:t>	return Y; 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None/>
            </a:pPr>
            <a:r>
              <a:rPr lang="en-US" sz="3000" u="sng" dirty="0"/>
              <a:t>Recursive</a:t>
            </a:r>
          </a:p>
          <a:p>
            <a:pPr>
              <a:buNone/>
            </a:pPr>
            <a:r>
              <a:rPr lang="en-US" dirty="0"/>
              <a:t>int factorial(int X)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if(X==0)</a:t>
            </a:r>
          </a:p>
          <a:p>
            <a:pPr>
              <a:buNone/>
            </a:pPr>
            <a:r>
              <a:rPr lang="en-US" dirty="0"/>
              <a:t>	     return 1;</a:t>
            </a:r>
          </a:p>
          <a:p>
            <a:pPr>
              <a:buNone/>
            </a:pPr>
            <a:r>
              <a:rPr lang="en-US" dirty="0"/>
              <a:t>	else</a:t>
            </a:r>
          </a:p>
          <a:p>
            <a:pPr>
              <a:buNone/>
            </a:pPr>
            <a:r>
              <a:rPr lang="en-US" dirty="0"/>
              <a:t>	     return X*factorial(X-1);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13" name="Oval Callout 12"/>
          <p:cNvSpPr/>
          <p:nvPr/>
        </p:nvSpPr>
        <p:spPr>
          <a:xfrm>
            <a:off x="7162800" y="2438400"/>
            <a:ext cx="1752600" cy="914400"/>
          </a:xfrm>
          <a:prstGeom prst="wedgeEllipseCallout">
            <a:avLst>
              <a:gd name="adj1" fmla="val -77097"/>
              <a:gd name="adj2" fmla="val 4931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Basic step</a:t>
            </a:r>
          </a:p>
        </p:txBody>
      </p:sp>
      <p:sp>
        <p:nvSpPr>
          <p:cNvPr id="14" name="Oval Callout 13"/>
          <p:cNvSpPr/>
          <p:nvPr/>
        </p:nvSpPr>
        <p:spPr>
          <a:xfrm>
            <a:off x="7162800" y="5029200"/>
            <a:ext cx="1752600" cy="914400"/>
          </a:xfrm>
          <a:prstGeom prst="wedgeEllipseCallout">
            <a:avLst>
              <a:gd name="adj1" fmla="val -81110"/>
              <a:gd name="adj2" fmla="val -6761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General rule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1615857"/>
            <a:ext cx="7086600" cy="31085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en-US" sz="2800" b="1" dirty="0"/>
              <a:t>In prolog, there are no return values -&gt; new variable for the result</a:t>
            </a:r>
          </a:p>
          <a:p>
            <a:pPr algn="ctr"/>
            <a:r>
              <a:rPr lang="en-US" sz="2600" dirty="0">
                <a:solidFill>
                  <a:schemeClr val="accent1"/>
                </a:solidFill>
              </a:rPr>
              <a:t>factorial(X,Y)</a:t>
            </a:r>
            <a:r>
              <a:rPr lang="en-US" sz="2400" dirty="0">
                <a:solidFill>
                  <a:schemeClr val="accent1"/>
                </a:solidFill>
              </a:rPr>
              <a:t>  -&gt; </a:t>
            </a:r>
            <a:r>
              <a:rPr lang="en-US" sz="2400" dirty="0"/>
              <a:t>we’ll put the result in Y</a:t>
            </a:r>
            <a:r>
              <a:rPr lang="en-US" sz="2800" b="1" dirty="0"/>
              <a:t/>
            </a:r>
            <a:br>
              <a:rPr lang="en-US" sz="2800" b="1" dirty="0"/>
            </a:br>
            <a:endParaRPr lang="en-US" sz="2800" b="1" dirty="0"/>
          </a:p>
          <a:p>
            <a:pPr algn="ctr">
              <a:buFont typeface="Arial" pitchFamily="34" charset="0"/>
              <a:buChar char="•"/>
            </a:pPr>
            <a:r>
              <a:rPr lang="en-US" sz="2800" b="1" dirty="0"/>
              <a:t>The if statements in C++ are converted into rules in prolog</a:t>
            </a:r>
          </a:p>
          <a:p>
            <a:pPr algn="ctr">
              <a:buFont typeface="Arial" pitchFamily="34" charset="0"/>
              <a:buChar char="•"/>
            </a:pPr>
            <a:endParaRPr lang="en-US" sz="28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7" grpId="0" build="allAtOnce" animBg="1"/>
      <p:bldP spid="8" grpId="0" uiExpan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None/>
            </a:pPr>
            <a:r>
              <a:rPr lang="en-US" sz="3000" u="sng" dirty="0"/>
              <a:t>Iterative</a:t>
            </a:r>
            <a:endParaRPr lang="en-US" sz="3000" dirty="0"/>
          </a:p>
          <a:p>
            <a:pPr>
              <a:buNone/>
            </a:pPr>
            <a:r>
              <a:rPr lang="en-US" dirty="0"/>
              <a:t>int factorial(int X)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int Y=1; </a:t>
            </a:r>
          </a:p>
          <a:p>
            <a:pPr>
              <a:buNone/>
            </a:pPr>
            <a:r>
              <a:rPr lang="en-US" dirty="0"/>
              <a:t>	for(int i=0;i&lt;X;i++)</a:t>
            </a:r>
          </a:p>
          <a:p>
            <a:pPr>
              <a:buNone/>
            </a:pPr>
            <a:r>
              <a:rPr lang="en-US" dirty="0"/>
              <a:t>	{</a:t>
            </a:r>
          </a:p>
          <a:p>
            <a:pPr>
              <a:buNone/>
            </a:pPr>
            <a:r>
              <a:rPr lang="en-US" dirty="0"/>
              <a:t>		Y*=X-i;</a:t>
            </a:r>
          </a:p>
          <a:p>
            <a:pPr>
              <a:buNone/>
            </a:pPr>
            <a:r>
              <a:rPr lang="en-US" dirty="0"/>
              <a:t>	}</a:t>
            </a:r>
          </a:p>
          <a:p>
            <a:pPr>
              <a:buNone/>
            </a:pPr>
            <a:r>
              <a:rPr lang="en-US" dirty="0"/>
              <a:t>	return Y; 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None/>
            </a:pPr>
            <a:r>
              <a:rPr lang="en-US" sz="3000" u="sng" dirty="0"/>
              <a:t>Recursive</a:t>
            </a:r>
          </a:p>
          <a:p>
            <a:pPr>
              <a:buNone/>
            </a:pPr>
            <a:r>
              <a:rPr lang="en-US" dirty="0"/>
              <a:t>int factorial(int X)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if(X==0)</a:t>
            </a:r>
          </a:p>
          <a:p>
            <a:pPr>
              <a:buNone/>
            </a:pPr>
            <a:r>
              <a:rPr lang="en-US" dirty="0"/>
              <a:t>	     return 1;</a:t>
            </a:r>
          </a:p>
          <a:p>
            <a:pPr>
              <a:buNone/>
            </a:pPr>
            <a:r>
              <a:rPr lang="en-US" dirty="0"/>
              <a:t>	else</a:t>
            </a:r>
          </a:p>
          <a:p>
            <a:pPr>
              <a:buNone/>
            </a:pPr>
            <a:r>
              <a:rPr lang="en-US" dirty="0"/>
              <a:t>	     return X*factorial(X-1);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9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1595497"/>
            <a:ext cx="7086600" cy="20621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en-US" sz="2600" b="1" dirty="0"/>
              <a:t>We can’t put an operation as a parameter to a rule.</a:t>
            </a:r>
            <a:br>
              <a:rPr lang="en-US" sz="2600" b="1" dirty="0"/>
            </a:br>
            <a:r>
              <a:rPr lang="en-US" sz="2400" dirty="0">
                <a:solidFill>
                  <a:schemeClr val="accent1"/>
                </a:solidFill>
              </a:rPr>
              <a:t> factorial(X-1) </a:t>
            </a:r>
            <a:r>
              <a:rPr lang="en-US" sz="2400" dirty="0">
                <a:solidFill>
                  <a:schemeClr val="accent1"/>
                </a:solidFill>
                <a:sym typeface="Wingdings" pitchFamily="2" charset="2"/>
              </a:rPr>
              <a:t> Z=X-1, factorial(Z)</a:t>
            </a:r>
            <a:r>
              <a:rPr lang="en-US" sz="2600" dirty="0">
                <a:solidFill>
                  <a:schemeClr val="accent1"/>
                </a:solidFill>
              </a:rPr>
              <a:t/>
            </a:r>
            <a:br>
              <a:rPr lang="en-US" sz="2600" dirty="0">
                <a:solidFill>
                  <a:schemeClr val="accent1"/>
                </a:solidFill>
              </a:rPr>
            </a:br>
            <a:endParaRPr lang="en-US" sz="2600" dirty="0">
              <a:solidFill>
                <a:schemeClr val="accent1"/>
              </a:solidFill>
            </a:endParaRPr>
          </a:p>
          <a:p>
            <a:pPr algn="ctr">
              <a:buFont typeface="Arial" pitchFamily="34" charset="0"/>
              <a:buChar char="•"/>
            </a:pPr>
            <a:r>
              <a:rPr lang="en-US" sz="2600" b="1" dirty="0"/>
              <a:t>Bounded variables can’t be assigned a value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524000" y="3657600"/>
            <a:ext cx="6512288" cy="2407860"/>
            <a:chOff x="1524000" y="3962400"/>
            <a:chExt cx="6512288" cy="2407860"/>
          </a:xfrm>
        </p:grpSpPr>
        <p:sp>
          <p:nvSpPr>
            <p:cNvPr id="11" name="TextBox 10"/>
            <p:cNvSpPr txBox="1"/>
            <p:nvPr/>
          </p:nvSpPr>
          <p:spPr>
            <a:xfrm>
              <a:off x="4114800" y="3962400"/>
              <a:ext cx="6543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</a:rPr>
                <a:t>X=5</a:t>
              </a:r>
            </a:p>
          </p:txBody>
        </p:sp>
        <p:cxnSp>
          <p:nvCxnSpPr>
            <p:cNvPr id="15" name="Straight Connector 14"/>
            <p:cNvCxnSpPr>
              <a:stCxn id="11" idx="2"/>
              <a:endCxn id="24" idx="0"/>
            </p:cNvCxnSpPr>
            <p:nvPr/>
          </p:nvCxnSpPr>
          <p:spPr>
            <a:xfrm flipH="1">
              <a:off x="3004374" y="4424065"/>
              <a:ext cx="1437599" cy="3765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1" idx="2"/>
              <a:endCxn id="26" idx="0"/>
            </p:cNvCxnSpPr>
            <p:nvPr/>
          </p:nvCxnSpPr>
          <p:spPr>
            <a:xfrm>
              <a:off x="4441973" y="4424065"/>
              <a:ext cx="1985797" cy="3765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524000" y="4800600"/>
              <a:ext cx="296074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If X is free</a:t>
              </a:r>
              <a:br>
                <a:rPr lang="en-US" sz="2400" dirty="0"/>
              </a:br>
              <a:r>
                <a:rPr lang="en-US" sz="2400" dirty="0"/>
                <a:t>then this statement is </a:t>
              </a:r>
            </a:p>
            <a:p>
              <a:pPr algn="ctr"/>
              <a:r>
                <a:rPr lang="en-US" sz="2400" dirty="0"/>
                <a:t>assign statement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819252" y="4800600"/>
              <a:ext cx="3217036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If X is bounded</a:t>
              </a:r>
              <a:br>
                <a:rPr lang="en-US" sz="2400" dirty="0"/>
              </a:br>
              <a:r>
                <a:rPr lang="en-US" sz="2400" dirty="0"/>
                <a:t>then this statement is </a:t>
              </a:r>
            </a:p>
            <a:p>
              <a:pPr algn="ctr"/>
              <a:r>
                <a:rPr lang="en-US" sz="2400" b="1" dirty="0">
                  <a:solidFill>
                    <a:srgbClr val="FF0000"/>
                  </a:solidFill>
                </a:rPr>
                <a:t>comparison</a:t>
              </a:r>
              <a:r>
                <a:rPr lang="en-US" sz="2400" dirty="0"/>
                <a:t> statement,</a:t>
              </a:r>
              <a:br>
                <a:rPr lang="en-US" sz="2400" dirty="0"/>
              </a:br>
              <a:r>
                <a:rPr lang="en-US" sz="2400" dirty="0"/>
                <a:t>and returns true or false</a:t>
              </a: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Factorial</a:t>
            </a:r>
            <a:br>
              <a:rPr lang="en-US" dirty="0"/>
            </a:br>
            <a:r>
              <a:rPr lang="en-US" sz="3600" dirty="0"/>
              <a:t>(non-tailer recursion)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solidFill>
                  <a:schemeClr val="accent3"/>
                </a:solidFill>
              </a:rPr>
              <a:t>predicates</a:t>
            </a:r>
          </a:p>
          <a:p>
            <a:pPr>
              <a:buNone/>
            </a:pPr>
            <a:r>
              <a:rPr lang="en-US" dirty="0"/>
              <a:t>fact(integer,integer)</a:t>
            </a:r>
          </a:p>
          <a:p>
            <a:pPr>
              <a:buNone/>
            </a:pPr>
            <a:r>
              <a:rPr lang="en-US" dirty="0">
                <a:solidFill>
                  <a:schemeClr val="accent3"/>
                </a:solidFill>
              </a:rPr>
              <a:t>clauses</a:t>
            </a:r>
          </a:p>
          <a:p>
            <a:pPr>
              <a:buNone/>
            </a:pPr>
            <a:r>
              <a:rPr lang="en-US" dirty="0"/>
              <a:t>fact(X,Y):-X=0,Y=1.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dirty="0"/>
              <a:t>fact(X,Y):- Z=X-1,</a:t>
            </a:r>
          </a:p>
          <a:p>
            <a:pPr>
              <a:buNone/>
            </a:pPr>
            <a:r>
              <a:rPr lang="en-US" dirty="0"/>
              <a:t>       fact(Z,NZ),Y=NZ*X.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48200" y="1600200"/>
            <a:ext cx="4038600" cy="45259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0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Recursive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 factorial(int X)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if(X==0)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  return 1;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else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  return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X*factorial(X-1);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6" name="Right Arrow 5"/>
          <p:cNvSpPr/>
          <p:nvPr/>
        </p:nvSpPr>
        <p:spPr>
          <a:xfrm rot="10800000">
            <a:off x="3581400" y="3352800"/>
            <a:ext cx="1295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rot="10800000">
            <a:off x="3505201" y="4343400"/>
            <a:ext cx="1385830" cy="2259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Factorial</a:t>
            </a:r>
            <a:br>
              <a:rPr lang="en-US" dirty="0"/>
            </a:br>
            <a:r>
              <a:rPr lang="en-US" sz="3600" dirty="0"/>
              <a:t>(non-tailer recursion)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solidFill>
                  <a:schemeClr val="accent3"/>
                </a:solidFill>
              </a:rPr>
              <a:t>predicates</a:t>
            </a:r>
          </a:p>
          <a:p>
            <a:pPr>
              <a:buNone/>
            </a:pPr>
            <a:r>
              <a:rPr lang="en-US" dirty="0"/>
              <a:t>fact(integer,integer)</a:t>
            </a:r>
          </a:p>
          <a:p>
            <a:pPr>
              <a:buNone/>
            </a:pPr>
            <a:r>
              <a:rPr lang="en-US" dirty="0">
                <a:solidFill>
                  <a:schemeClr val="accent3"/>
                </a:solidFill>
              </a:rPr>
              <a:t>clauses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fact(0,1)</a:t>
            </a:r>
            <a:r>
              <a:rPr lang="en-US" dirty="0"/>
              <a:t>.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dirty="0"/>
              <a:t>fact(X,Y):- Z=X-1,</a:t>
            </a:r>
          </a:p>
          <a:p>
            <a:pPr>
              <a:buNone/>
            </a:pPr>
            <a:r>
              <a:rPr lang="en-US" dirty="0"/>
              <a:t>       fact(Z,NZ),Y=NZ*X.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48200" y="1600200"/>
            <a:ext cx="4038600" cy="45259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0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Recursive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 factorial(int X)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if(X==0)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  return 1;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else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  return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X*factorial(X-1);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6" name="Right Arrow 5"/>
          <p:cNvSpPr/>
          <p:nvPr/>
        </p:nvSpPr>
        <p:spPr>
          <a:xfrm rot="10800000">
            <a:off x="3581400" y="3352800"/>
            <a:ext cx="1295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Callout 3"/>
          <p:cNvSpPr/>
          <p:nvPr/>
        </p:nvSpPr>
        <p:spPr>
          <a:xfrm>
            <a:off x="2514600" y="2667000"/>
            <a:ext cx="2514600" cy="914400"/>
          </a:xfrm>
          <a:prstGeom prst="wedgeEllipseCallout">
            <a:avLst>
              <a:gd name="adj1" fmla="val -70720"/>
              <a:gd name="adj2" fmla="val 5751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baseline="30000" dirty="0">
                <a:solidFill>
                  <a:sysClr val="windowText" lastClr="000000"/>
                </a:solidFill>
              </a:rPr>
              <a:t>Stack overflow</a:t>
            </a:r>
            <a:br>
              <a:rPr lang="en-US" sz="3000" b="1" baseline="30000" dirty="0">
                <a:solidFill>
                  <a:sysClr val="windowText" lastClr="000000"/>
                </a:solidFill>
              </a:rPr>
            </a:br>
            <a:r>
              <a:rPr lang="en-US" sz="3000" b="1" baseline="30000" dirty="0">
                <a:solidFill>
                  <a:sysClr val="windowText" lastClr="000000"/>
                </a:solidFill>
              </a:rPr>
              <a:t>(infinite loop)</a:t>
            </a:r>
          </a:p>
        </p:txBody>
      </p:sp>
      <p:sp>
        <p:nvSpPr>
          <p:cNvPr id="7" name="Right Arrow 6"/>
          <p:cNvSpPr/>
          <p:nvPr/>
        </p:nvSpPr>
        <p:spPr>
          <a:xfrm rot="10800000">
            <a:off x="3505201" y="4343400"/>
            <a:ext cx="1385830" cy="2259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Factorial</a:t>
            </a:r>
            <a:br>
              <a:rPr lang="en-US" dirty="0"/>
            </a:br>
            <a:r>
              <a:rPr lang="en-US" sz="3600" dirty="0"/>
              <a:t>(non-tailer recursion)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solidFill>
                  <a:schemeClr val="accent3"/>
                </a:solidFill>
              </a:rPr>
              <a:t>predicates</a:t>
            </a:r>
          </a:p>
          <a:p>
            <a:pPr>
              <a:buNone/>
            </a:pPr>
            <a:r>
              <a:rPr lang="en-US" dirty="0"/>
              <a:t>fact(integer,integer)</a:t>
            </a:r>
          </a:p>
          <a:p>
            <a:pPr>
              <a:buNone/>
            </a:pPr>
            <a:r>
              <a:rPr lang="en-US" dirty="0">
                <a:solidFill>
                  <a:schemeClr val="accent3"/>
                </a:solidFill>
              </a:rPr>
              <a:t>clauses</a:t>
            </a:r>
          </a:p>
          <a:p>
            <a:pPr>
              <a:buNone/>
            </a:pPr>
            <a:r>
              <a:rPr lang="en-US" dirty="0"/>
              <a:t>fact(0,1):-</a:t>
            </a:r>
            <a:r>
              <a:rPr lang="en-US" dirty="0">
                <a:solidFill>
                  <a:srgbClr val="FF0000"/>
                </a:solidFill>
              </a:rPr>
              <a:t>!</a:t>
            </a:r>
            <a:r>
              <a:rPr lang="en-US" dirty="0"/>
              <a:t>.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dirty="0"/>
              <a:t>fact(X,Y):- Z=X-1,</a:t>
            </a:r>
          </a:p>
          <a:p>
            <a:pPr>
              <a:buNone/>
            </a:pPr>
            <a:r>
              <a:rPr lang="en-US" dirty="0"/>
              <a:t>       fact(Z,NZ),Y=NZ*X.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48200" y="1600200"/>
            <a:ext cx="4038600" cy="45259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0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Recursive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 factorial(int X)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if(X==0)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  return 1;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else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  return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X*factorial(X-1);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6" name="Right Arrow 5"/>
          <p:cNvSpPr/>
          <p:nvPr/>
        </p:nvSpPr>
        <p:spPr>
          <a:xfrm rot="10800000">
            <a:off x="3581400" y="3352800"/>
            <a:ext cx="1295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rot="10800000">
            <a:off x="3505201" y="4343400"/>
            <a:ext cx="1385830" cy="2259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477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u="sng" dirty="0"/>
              <a:t>Tracing</a:t>
            </a:r>
          </a:p>
          <a:p>
            <a:pPr>
              <a:buNone/>
            </a:pPr>
            <a:r>
              <a:rPr lang="en-US" dirty="0"/>
              <a:t>fact(4,Y).  </a:t>
            </a:r>
          </a:p>
          <a:p>
            <a:pPr>
              <a:buNone/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Match with the second rule:</a:t>
            </a:r>
          </a:p>
          <a:p>
            <a:pPr>
              <a:buNone/>
            </a:pPr>
            <a:r>
              <a:rPr lang="en-US" dirty="0"/>
              <a:t>fact (4, Y ):- Z=4-1=3, fact (3,NZ),Y=NZ*4.</a:t>
            </a:r>
          </a:p>
          <a:p>
            <a:pPr>
              <a:buNone/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Match with the second rule:</a:t>
            </a:r>
          </a:p>
          <a:p>
            <a:pPr>
              <a:buNone/>
            </a:pPr>
            <a:r>
              <a:rPr lang="en-US" dirty="0"/>
              <a:t>fact (3,</a:t>
            </a:r>
            <a:r>
              <a:rPr lang="en-US" sz="3100" dirty="0"/>
              <a:t>Y</a:t>
            </a:r>
            <a:r>
              <a:rPr lang="en-US" dirty="0"/>
              <a:t>):- Z=3-1=2, fact (2,NZ),Y=NZ*3.</a:t>
            </a:r>
          </a:p>
          <a:p>
            <a:pPr>
              <a:buNone/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Match with the second rule:</a:t>
            </a:r>
          </a:p>
          <a:p>
            <a:pPr>
              <a:buNone/>
            </a:pPr>
            <a:r>
              <a:rPr lang="en-US" dirty="0"/>
              <a:t>fact (2,</a:t>
            </a:r>
            <a:r>
              <a:rPr lang="en-US" sz="3100" dirty="0"/>
              <a:t>Y</a:t>
            </a:r>
            <a:r>
              <a:rPr lang="en-US" dirty="0"/>
              <a:t>):- Z=2-1=1, fact (1,NZ),Y=NZ*2.</a:t>
            </a:r>
          </a:p>
          <a:p>
            <a:pPr>
              <a:buNone/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Match with the second rule:</a:t>
            </a:r>
          </a:p>
          <a:p>
            <a:pPr>
              <a:buNone/>
            </a:pPr>
            <a:r>
              <a:rPr lang="en-US" dirty="0"/>
              <a:t>fact (1,</a:t>
            </a:r>
            <a:r>
              <a:rPr lang="en-US" sz="3100" dirty="0"/>
              <a:t>Y</a:t>
            </a:r>
            <a:r>
              <a:rPr lang="en-US" dirty="0"/>
              <a:t>):- Z=1-1=0, fact (0,NZ),Y=NZ*1.</a:t>
            </a:r>
          </a:p>
          <a:p>
            <a:pPr>
              <a:buNone/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Match with the first rule:</a:t>
            </a:r>
            <a:endParaRPr lang="en-US" sz="2800" dirty="0"/>
          </a:p>
          <a:p>
            <a:pPr>
              <a:buNone/>
            </a:pPr>
            <a:r>
              <a:rPr lang="en-US" dirty="0"/>
              <a:t>fact (0,1).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90800" y="6019800"/>
            <a:ext cx="1342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Then Y=1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53000" y="3886200"/>
            <a:ext cx="1570634" cy="584775"/>
            <a:chOff x="6248400" y="4267200"/>
            <a:chExt cx="1570634" cy="584775"/>
          </a:xfrm>
        </p:grpSpPr>
        <p:sp>
          <p:nvSpPr>
            <p:cNvPr id="5" name="TextBox 4"/>
            <p:cNvSpPr txBox="1"/>
            <p:nvPr/>
          </p:nvSpPr>
          <p:spPr>
            <a:xfrm>
              <a:off x="6248400" y="4267200"/>
              <a:ext cx="503834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15200" y="4267200"/>
              <a:ext cx="503834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676400" y="3886200"/>
            <a:ext cx="2286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953000" y="2895600"/>
            <a:ext cx="1570634" cy="609600"/>
            <a:chOff x="6248400" y="3124200"/>
            <a:chExt cx="1570634" cy="609600"/>
          </a:xfrm>
        </p:grpSpPr>
        <p:sp>
          <p:nvSpPr>
            <p:cNvPr id="9" name="TextBox 8"/>
            <p:cNvSpPr txBox="1"/>
            <p:nvPr/>
          </p:nvSpPr>
          <p:spPr>
            <a:xfrm>
              <a:off x="6248400" y="3124200"/>
              <a:ext cx="503834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15200" y="3149025"/>
              <a:ext cx="503834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181600" y="1853625"/>
            <a:ext cx="1524000" cy="584775"/>
            <a:chOff x="6248400" y="2133600"/>
            <a:chExt cx="1524000" cy="584775"/>
          </a:xfrm>
        </p:grpSpPr>
        <p:sp>
          <p:nvSpPr>
            <p:cNvPr id="12" name="TextBox 11"/>
            <p:cNvSpPr txBox="1"/>
            <p:nvPr/>
          </p:nvSpPr>
          <p:spPr>
            <a:xfrm>
              <a:off x="6248400" y="2133600"/>
              <a:ext cx="503834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268566" y="2133600"/>
              <a:ext cx="503834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</a:rPr>
                <a:t>6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676400" y="2895600"/>
            <a:ext cx="2286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8" name="Oval 17"/>
          <p:cNvSpPr/>
          <p:nvPr/>
        </p:nvSpPr>
        <p:spPr>
          <a:xfrm>
            <a:off x="1524000" y="190500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24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67000" y="762000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Y=24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228600"/>
            <a:ext cx="3752850" cy="1514475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1676400" y="4876800"/>
            <a:ext cx="2286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1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4953000" y="4901625"/>
            <a:ext cx="1570634" cy="584775"/>
            <a:chOff x="6248400" y="4267200"/>
            <a:chExt cx="1570634" cy="584775"/>
          </a:xfrm>
        </p:grpSpPr>
        <p:sp>
          <p:nvSpPr>
            <p:cNvPr id="23" name="TextBox 22"/>
            <p:cNvSpPr txBox="1"/>
            <p:nvPr/>
          </p:nvSpPr>
          <p:spPr>
            <a:xfrm>
              <a:off x="6248400" y="4267200"/>
              <a:ext cx="503834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315200" y="4267200"/>
              <a:ext cx="503834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791200" y="228600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16" grpId="0" animBg="1"/>
      <p:bldP spid="18" grpId="0" animBg="1"/>
      <p:bldP spid="19" grpId="0"/>
      <p:bldP spid="2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3182</TotalTime>
  <Words>1383</Words>
  <Application>Microsoft Office PowerPoint</Application>
  <PresentationFormat>On-screen Show (4:3)</PresentationFormat>
  <Paragraphs>532</Paragraphs>
  <Slides>28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Wingdings</vt:lpstr>
      <vt:lpstr>Office Theme</vt:lpstr>
      <vt:lpstr>Prolog</vt:lpstr>
      <vt:lpstr>Recursion</vt:lpstr>
      <vt:lpstr>Factorial</vt:lpstr>
      <vt:lpstr>Factorial</vt:lpstr>
      <vt:lpstr>Factorial</vt:lpstr>
      <vt:lpstr>Factorial (non-tailer recursion)</vt:lpstr>
      <vt:lpstr>Factorial (non-tailer recursion)</vt:lpstr>
      <vt:lpstr>Factorial (non-tailer recursion)</vt:lpstr>
      <vt:lpstr>PowerPoint Presentation</vt:lpstr>
      <vt:lpstr>PowerPoint Presentation</vt:lpstr>
      <vt:lpstr>Tailer recursion</vt:lpstr>
      <vt:lpstr>Factorial (tailer recursion)</vt:lpstr>
      <vt:lpstr>Factorial (tailer recursion)</vt:lpstr>
      <vt:lpstr>Factorial (tailer recursion)</vt:lpstr>
      <vt:lpstr>Factorial (tailer recursion)</vt:lpstr>
      <vt:lpstr>Power</vt:lpstr>
      <vt:lpstr>Power (non-tailer recursion)</vt:lpstr>
      <vt:lpstr>PowerPoint Presentation</vt:lpstr>
      <vt:lpstr>Power (tailer recursion)</vt:lpstr>
      <vt:lpstr>Power (tailer recursion)</vt:lpstr>
      <vt:lpstr>Power (tailer recursion)</vt:lpstr>
      <vt:lpstr>Power (tailer recursion)</vt:lpstr>
      <vt:lpstr>Fibonacci</vt:lpstr>
      <vt:lpstr>Fibonacci (non-tailer recursion)</vt:lpstr>
      <vt:lpstr>Fibonacci (tailer recursion)</vt:lpstr>
      <vt:lpstr>Fibonacci (tailer recursion)</vt:lpstr>
      <vt:lpstr>PowerPoint Presentation</vt:lpstr>
      <vt:lpstr>Assignment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Nermine</dc:creator>
  <cp:lastModifiedBy>ahmed atef</cp:lastModifiedBy>
  <cp:revision>201</cp:revision>
  <dcterms:created xsi:type="dcterms:W3CDTF">2006-08-16T00:00:00Z</dcterms:created>
  <dcterms:modified xsi:type="dcterms:W3CDTF">2017-11-01T07:28:51Z</dcterms:modified>
</cp:coreProperties>
</file>